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58" r:id="rId2"/>
    <p:sldId id="703" r:id="rId3"/>
    <p:sldId id="504" r:id="rId4"/>
    <p:sldId id="303" r:id="rId5"/>
    <p:sldId id="704" r:id="rId6"/>
    <p:sldId id="267" r:id="rId7"/>
    <p:sldId id="333" r:id="rId8"/>
    <p:sldId id="531" r:id="rId9"/>
    <p:sldId id="532" r:id="rId10"/>
    <p:sldId id="533" r:id="rId11"/>
    <p:sldId id="534" r:id="rId12"/>
    <p:sldId id="324" r:id="rId13"/>
    <p:sldId id="326" r:id="rId14"/>
    <p:sldId id="327" r:id="rId15"/>
    <p:sldId id="506" r:id="rId16"/>
    <p:sldId id="525" r:id="rId17"/>
    <p:sldId id="328" r:id="rId18"/>
    <p:sldId id="330" r:id="rId19"/>
    <p:sldId id="334" r:id="rId20"/>
    <p:sldId id="331" r:id="rId21"/>
    <p:sldId id="549" r:id="rId22"/>
    <p:sldId id="550" r:id="rId23"/>
    <p:sldId id="551" r:id="rId24"/>
    <p:sldId id="552" r:id="rId25"/>
    <p:sldId id="553" r:id="rId26"/>
    <p:sldId id="554" r:id="rId27"/>
    <p:sldId id="555" r:id="rId28"/>
    <p:sldId id="556" r:id="rId29"/>
    <p:sldId id="557" r:id="rId30"/>
    <p:sldId id="558" r:id="rId31"/>
    <p:sldId id="559" r:id="rId32"/>
    <p:sldId id="560" r:id="rId33"/>
    <p:sldId id="561" r:id="rId34"/>
    <p:sldId id="562" r:id="rId35"/>
    <p:sldId id="564" r:id="rId36"/>
    <p:sldId id="565" r:id="rId37"/>
    <p:sldId id="566" r:id="rId38"/>
    <p:sldId id="567" r:id="rId39"/>
    <p:sldId id="568" r:id="rId40"/>
    <p:sldId id="569" r:id="rId41"/>
    <p:sldId id="601" r:id="rId42"/>
    <p:sldId id="602" r:id="rId43"/>
    <p:sldId id="603" r:id="rId44"/>
    <p:sldId id="604" r:id="rId45"/>
    <p:sldId id="605" r:id="rId46"/>
    <p:sldId id="606" r:id="rId47"/>
    <p:sldId id="607" r:id="rId48"/>
    <p:sldId id="608" r:id="rId49"/>
    <p:sldId id="609" r:id="rId50"/>
    <p:sldId id="698" r:id="rId51"/>
    <p:sldId id="610" r:id="rId52"/>
    <p:sldId id="611" r:id="rId53"/>
    <p:sldId id="612" r:id="rId54"/>
    <p:sldId id="613" r:id="rId55"/>
    <p:sldId id="614" r:id="rId56"/>
    <p:sldId id="615" r:id="rId57"/>
    <p:sldId id="616" r:id="rId58"/>
    <p:sldId id="617" r:id="rId59"/>
    <p:sldId id="618" r:id="rId60"/>
    <p:sldId id="619" r:id="rId61"/>
    <p:sldId id="620" r:id="rId62"/>
    <p:sldId id="624" r:id="rId63"/>
    <p:sldId id="625" r:id="rId64"/>
    <p:sldId id="626" r:id="rId65"/>
    <p:sldId id="627" r:id="rId66"/>
    <p:sldId id="628" r:id="rId67"/>
    <p:sldId id="629" r:id="rId68"/>
    <p:sldId id="630" r:id="rId69"/>
    <p:sldId id="631" r:id="rId70"/>
    <p:sldId id="632" r:id="rId71"/>
    <p:sldId id="633" r:id="rId72"/>
    <p:sldId id="634" r:id="rId73"/>
    <p:sldId id="635" r:id="rId74"/>
    <p:sldId id="636" r:id="rId75"/>
    <p:sldId id="637" r:id="rId76"/>
    <p:sldId id="638" r:id="rId77"/>
    <p:sldId id="639" r:id="rId78"/>
    <p:sldId id="640" r:id="rId79"/>
    <p:sldId id="641" r:id="rId80"/>
    <p:sldId id="642" r:id="rId81"/>
    <p:sldId id="643" r:id="rId82"/>
    <p:sldId id="644" r:id="rId83"/>
    <p:sldId id="645" r:id="rId84"/>
    <p:sldId id="646" r:id="rId85"/>
    <p:sldId id="647" r:id="rId86"/>
    <p:sldId id="648" r:id="rId87"/>
    <p:sldId id="649" r:id="rId88"/>
    <p:sldId id="650" r:id="rId89"/>
    <p:sldId id="651" r:id="rId90"/>
    <p:sldId id="652" r:id="rId91"/>
    <p:sldId id="653" r:id="rId92"/>
    <p:sldId id="654" r:id="rId93"/>
    <p:sldId id="655" r:id="rId94"/>
    <p:sldId id="656" r:id="rId95"/>
    <p:sldId id="657" r:id="rId96"/>
    <p:sldId id="399" r:id="rId97"/>
    <p:sldId id="505" r:id="rId98"/>
    <p:sldId id="701" r:id="rId99"/>
    <p:sldId id="702" r:id="rId10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6305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15" autoAdjust="0"/>
  </p:normalViewPr>
  <p:slideViewPr>
    <p:cSldViewPr showGuides="1">
      <p:cViewPr varScale="1">
        <p:scale>
          <a:sx n="66" d="100"/>
          <a:sy n="66" d="100"/>
        </p:scale>
        <p:origin x="70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0125C2-B4D9-4F61-9874-F3A99977B31B}" type="doc">
      <dgm:prSet loTypeId="urn:microsoft.com/office/officeart/2005/8/layout/pyramid3" loCatId="pyramid" qsTypeId="urn:microsoft.com/office/officeart/2005/8/quickstyle/simple1" qsCatId="simple" csTypeId="urn:microsoft.com/office/officeart/2005/8/colors/accent1_2" csCatId="accent1" phldr="1"/>
      <dgm:spPr/>
    </dgm:pt>
    <dgm:pt modelId="{A6DA4BD5-CDEF-4832-A015-FF88BAA7F8BA}">
      <dgm:prSet phldrT="[Text]" custT="1"/>
      <dgm:spPr/>
      <dgm:t>
        <a:bodyPr/>
        <a:lstStyle/>
        <a:p>
          <a:r>
            <a:rPr lang="en-US" sz="1600" b="1" i="0" baseline="0" dirty="0">
              <a:solidFill>
                <a:schemeClr val="bg1"/>
              </a:solidFill>
            </a:rPr>
            <a:t>Members</a:t>
          </a:r>
        </a:p>
      </dgm:t>
    </dgm:pt>
    <dgm:pt modelId="{B44922B6-952A-4C64-9C9D-B8C4E454C2BE}" type="parTrans" cxnId="{9A8B3FE6-1CEF-4B9A-9EA8-39B461D2F013}">
      <dgm:prSet/>
      <dgm:spPr/>
      <dgm:t>
        <a:bodyPr/>
        <a:lstStyle/>
        <a:p>
          <a:endParaRPr lang="en-US"/>
        </a:p>
      </dgm:t>
    </dgm:pt>
    <dgm:pt modelId="{60D17684-FD54-428F-8467-AADAA698D02A}" type="sibTrans" cxnId="{9A8B3FE6-1CEF-4B9A-9EA8-39B461D2F013}">
      <dgm:prSet/>
      <dgm:spPr/>
      <dgm:t>
        <a:bodyPr/>
        <a:lstStyle/>
        <a:p>
          <a:endParaRPr lang="en-US"/>
        </a:p>
      </dgm:t>
    </dgm:pt>
    <dgm:pt modelId="{977D475E-F3F1-4569-A353-8747B4975CCD}">
      <dgm:prSet phldrT="[Text]" custT="1"/>
      <dgm:spPr/>
      <dgm:t>
        <a:bodyPr/>
        <a:lstStyle/>
        <a:p>
          <a:r>
            <a:rPr lang="en-US" sz="1600" b="1" i="0" baseline="0" dirty="0">
              <a:solidFill>
                <a:schemeClr val="bg1"/>
              </a:solidFill>
            </a:rPr>
            <a:t>Clubs – 12 to 30 Members</a:t>
          </a:r>
        </a:p>
      </dgm:t>
    </dgm:pt>
    <dgm:pt modelId="{8DC1F66E-ACDB-41DC-BBBD-7723C2D9DD3B}" type="parTrans" cxnId="{795714A5-1592-4481-9A9B-05D8C7E1537B}">
      <dgm:prSet/>
      <dgm:spPr/>
      <dgm:t>
        <a:bodyPr/>
        <a:lstStyle/>
        <a:p>
          <a:endParaRPr lang="en-US"/>
        </a:p>
      </dgm:t>
    </dgm:pt>
    <dgm:pt modelId="{39AADB0D-B98D-45F0-AD9C-6D89BA714B7C}" type="sibTrans" cxnId="{795714A5-1592-4481-9A9B-05D8C7E1537B}">
      <dgm:prSet/>
      <dgm:spPr/>
      <dgm:t>
        <a:bodyPr/>
        <a:lstStyle/>
        <a:p>
          <a:endParaRPr lang="en-US"/>
        </a:p>
      </dgm:t>
    </dgm:pt>
    <dgm:pt modelId="{245F79E4-A00E-49F1-9F24-361E950DE1C8}">
      <dgm:prSet phldrT="[Text]" custT="1"/>
      <dgm:spPr/>
      <dgm:t>
        <a:bodyPr/>
        <a:lstStyle/>
        <a:p>
          <a:r>
            <a:rPr lang="en-US" sz="1600" b="1" i="0" baseline="0" dirty="0">
              <a:solidFill>
                <a:schemeClr val="bg1"/>
              </a:solidFill>
            </a:rPr>
            <a:t>Areas – 3 to 6 Clubs</a:t>
          </a:r>
        </a:p>
      </dgm:t>
    </dgm:pt>
    <dgm:pt modelId="{9F827C42-A655-4292-8CDD-5032A33747F6}" type="parTrans" cxnId="{EAD63138-4655-4D67-B559-D5FE37635B96}">
      <dgm:prSet/>
      <dgm:spPr/>
      <dgm:t>
        <a:bodyPr/>
        <a:lstStyle/>
        <a:p>
          <a:endParaRPr lang="en-US"/>
        </a:p>
      </dgm:t>
    </dgm:pt>
    <dgm:pt modelId="{7595541B-4CC4-44E2-9AED-787322F95138}" type="sibTrans" cxnId="{EAD63138-4655-4D67-B559-D5FE37635B96}">
      <dgm:prSet/>
      <dgm:spPr/>
      <dgm:t>
        <a:bodyPr/>
        <a:lstStyle/>
        <a:p>
          <a:endParaRPr lang="en-US"/>
        </a:p>
      </dgm:t>
    </dgm:pt>
    <dgm:pt modelId="{76F6D139-AAE0-4ED3-8C75-61D07F3D54AB}">
      <dgm:prSet phldrT="[Text]" custT="1"/>
      <dgm:spPr/>
      <dgm:t>
        <a:bodyPr/>
        <a:lstStyle/>
        <a:p>
          <a:r>
            <a:rPr lang="en-US" sz="1600" b="1" i="0" baseline="0" dirty="0">
              <a:solidFill>
                <a:schemeClr val="bg1"/>
              </a:solidFill>
            </a:rPr>
            <a:t>Divisions – 3 to 6 Areas</a:t>
          </a:r>
        </a:p>
      </dgm:t>
    </dgm:pt>
    <dgm:pt modelId="{70DAD614-3355-4060-8B9D-CE0347814744}" type="parTrans" cxnId="{E9327B7D-A7F4-4E59-BD98-C6F6C5562BF8}">
      <dgm:prSet/>
      <dgm:spPr/>
      <dgm:t>
        <a:bodyPr/>
        <a:lstStyle/>
        <a:p>
          <a:endParaRPr lang="en-US"/>
        </a:p>
      </dgm:t>
    </dgm:pt>
    <dgm:pt modelId="{5D191704-9726-4B27-90C1-6809D07B5EFF}" type="sibTrans" cxnId="{E9327B7D-A7F4-4E59-BD98-C6F6C5562BF8}">
      <dgm:prSet/>
      <dgm:spPr/>
      <dgm:t>
        <a:bodyPr/>
        <a:lstStyle/>
        <a:p>
          <a:endParaRPr lang="en-US"/>
        </a:p>
      </dgm:t>
    </dgm:pt>
    <dgm:pt modelId="{70ED6448-4075-4E2C-B9D8-C604A8BE0A98}">
      <dgm:prSet phldrT="[Text]" custT="1"/>
      <dgm:spPr/>
      <dgm:t>
        <a:bodyPr/>
        <a:lstStyle/>
        <a:p>
          <a:r>
            <a:rPr lang="en-US" sz="1600" b="1" i="0" baseline="0" dirty="0">
              <a:solidFill>
                <a:schemeClr val="bg1"/>
              </a:solidFill>
            </a:rPr>
            <a:t>Districts</a:t>
          </a:r>
        </a:p>
      </dgm:t>
    </dgm:pt>
    <dgm:pt modelId="{A0CD893C-3F36-4DCA-A396-E036D736A986}" type="parTrans" cxnId="{9D2D7E09-654E-4772-B91C-804C98A024AD}">
      <dgm:prSet/>
      <dgm:spPr/>
      <dgm:t>
        <a:bodyPr/>
        <a:lstStyle/>
        <a:p>
          <a:endParaRPr lang="en-US"/>
        </a:p>
      </dgm:t>
    </dgm:pt>
    <dgm:pt modelId="{CBE97F0E-43E0-498C-AAED-897C986BE82F}" type="sibTrans" cxnId="{9D2D7E09-654E-4772-B91C-804C98A024AD}">
      <dgm:prSet/>
      <dgm:spPr/>
      <dgm:t>
        <a:bodyPr/>
        <a:lstStyle/>
        <a:p>
          <a:endParaRPr lang="en-US"/>
        </a:p>
      </dgm:t>
    </dgm:pt>
    <dgm:pt modelId="{D9F7D63F-F203-4319-AE02-94DCF9CD5A6D}">
      <dgm:prSet phldrT="[Text]" custT="1"/>
      <dgm:spPr/>
      <dgm:t>
        <a:bodyPr/>
        <a:lstStyle/>
        <a:p>
          <a:r>
            <a:rPr lang="en-US" sz="1600" b="1" i="0" baseline="0" dirty="0">
              <a:solidFill>
                <a:schemeClr val="bg1"/>
              </a:solidFill>
            </a:rPr>
            <a:t>Regions – 3 to 9 Districts</a:t>
          </a:r>
        </a:p>
      </dgm:t>
    </dgm:pt>
    <dgm:pt modelId="{76800E24-1198-4DE9-8FCF-C5A949326B41}" type="parTrans" cxnId="{1B1AB725-763D-4616-9068-1B0A6175C570}">
      <dgm:prSet/>
      <dgm:spPr/>
      <dgm:t>
        <a:bodyPr/>
        <a:lstStyle/>
        <a:p>
          <a:endParaRPr lang="en-US"/>
        </a:p>
      </dgm:t>
    </dgm:pt>
    <dgm:pt modelId="{0A9F6448-DC77-4C92-93D6-E0A1A0BB0ADA}" type="sibTrans" cxnId="{1B1AB725-763D-4616-9068-1B0A6175C570}">
      <dgm:prSet/>
      <dgm:spPr/>
      <dgm:t>
        <a:bodyPr/>
        <a:lstStyle/>
        <a:p>
          <a:endParaRPr lang="en-US"/>
        </a:p>
      </dgm:t>
    </dgm:pt>
    <dgm:pt modelId="{4DC08C69-39AB-4C34-BA05-BA391BDC4170}">
      <dgm:prSet phldrT="[Text]" custT="1"/>
      <dgm:spPr/>
      <dgm:t>
        <a:bodyPr/>
        <a:lstStyle/>
        <a:p>
          <a:r>
            <a:rPr lang="en-US" sz="1600" b="1" i="0" baseline="0" dirty="0">
              <a:solidFill>
                <a:schemeClr val="bg1"/>
              </a:solidFill>
            </a:rPr>
            <a:t>BOD – 19 Members</a:t>
          </a:r>
        </a:p>
      </dgm:t>
    </dgm:pt>
    <dgm:pt modelId="{96D045C8-AA57-4D10-B872-644162B58DFB}" type="parTrans" cxnId="{32D3BBA3-0B8C-4CE3-8ACF-8AF25BDC300F}">
      <dgm:prSet/>
      <dgm:spPr/>
      <dgm:t>
        <a:bodyPr/>
        <a:lstStyle/>
        <a:p>
          <a:endParaRPr lang="en-US"/>
        </a:p>
      </dgm:t>
    </dgm:pt>
    <dgm:pt modelId="{F57408B2-2B3D-4FCE-8DBD-D2A30746A21D}" type="sibTrans" cxnId="{32D3BBA3-0B8C-4CE3-8ACF-8AF25BDC300F}">
      <dgm:prSet/>
      <dgm:spPr/>
      <dgm:t>
        <a:bodyPr/>
        <a:lstStyle/>
        <a:p>
          <a:endParaRPr lang="en-US"/>
        </a:p>
      </dgm:t>
    </dgm:pt>
    <dgm:pt modelId="{C6050D54-8324-4BE5-A71B-0B29CE8FE9B9}">
      <dgm:prSet phldrT="[Text]" custT="1"/>
      <dgm:spPr/>
      <dgm:t>
        <a:bodyPr/>
        <a:lstStyle/>
        <a:p>
          <a:r>
            <a:rPr lang="en-US" sz="1600" b="1" i="0" baseline="0" dirty="0">
              <a:solidFill>
                <a:schemeClr val="bg1"/>
              </a:solidFill>
            </a:rPr>
            <a:t>TI</a:t>
          </a:r>
        </a:p>
      </dgm:t>
    </dgm:pt>
    <dgm:pt modelId="{06FD7C18-4867-46C8-82AC-095ED4099D5E}" type="parTrans" cxnId="{152EE5B3-C9E9-44CC-AC22-172E64FAC6F0}">
      <dgm:prSet/>
      <dgm:spPr/>
      <dgm:t>
        <a:bodyPr/>
        <a:lstStyle/>
        <a:p>
          <a:endParaRPr lang="en-US"/>
        </a:p>
      </dgm:t>
    </dgm:pt>
    <dgm:pt modelId="{3520AF16-20C1-415E-9A3E-FB2E22D426AC}" type="sibTrans" cxnId="{152EE5B3-C9E9-44CC-AC22-172E64FAC6F0}">
      <dgm:prSet/>
      <dgm:spPr/>
      <dgm:t>
        <a:bodyPr/>
        <a:lstStyle/>
        <a:p>
          <a:endParaRPr lang="en-US"/>
        </a:p>
      </dgm:t>
    </dgm:pt>
    <dgm:pt modelId="{F3E5C121-44CC-4D15-B6A2-7E7398D9E8BB}" type="pres">
      <dgm:prSet presAssocID="{E70125C2-B4D9-4F61-9874-F3A99977B31B}" presName="Name0" presStyleCnt="0">
        <dgm:presLayoutVars>
          <dgm:dir/>
          <dgm:animLvl val="lvl"/>
          <dgm:resizeHandles val="exact"/>
        </dgm:presLayoutVars>
      </dgm:prSet>
      <dgm:spPr/>
    </dgm:pt>
    <dgm:pt modelId="{C31BB425-3BAC-4C0E-96E1-7CC49D29DCFD}" type="pres">
      <dgm:prSet presAssocID="{A6DA4BD5-CDEF-4832-A015-FF88BAA7F8BA}" presName="Name8" presStyleCnt="0"/>
      <dgm:spPr/>
    </dgm:pt>
    <dgm:pt modelId="{9A72BE06-EF9B-4004-B3EB-0CF42473ED01}" type="pres">
      <dgm:prSet presAssocID="{A6DA4BD5-CDEF-4832-A015-FF88BAA7F8BA}" presName="level" presStyleLbl="node1" presStyleIdx="0" presStyleCnt="8">
        <dgm:presLayoutVars>
          <dgm:chMax val="1"/>
          <dgm:bulletEnabled val="1"/>
        </dgm:presLayoutVars>
      </dgm:prSet>
      <dgm:spPr/>
    </dgm:pt>
    <dgm:pt modelId="{9096B2EF-9B02-41CD-A20C-A3A3FEB04FCE}" type="pres">
      <dgm:prSet presAssocID="{A6DA4BD5-CDEF-4832-A015-FF88BAA7F8BA}" presName="levelTx" presStyleLbl="revTx" presStyleIdx="0" presStyleCnt="0">
        <dgm:presLayoutVars>
          <dgm:chMax val="1"/>
          <dgm:bulletEnabled val="1"/>
        </dgm:presLayoutVars>
      </dgm:prSet>
      <dgm:spPr/>
    </dgm:pt>
    <dgm:pt modelId="{F8D200A7-A754-4D64-A47E-6D5F26949EB1}" type="pres">
      <dgm:prSet presAssocID="{977D475E-F3F1-4569-A353-8747B4975CCD}" presName="Name8" presStyleCnt="0"/>
      <dgm:spPr/>
    </dgm:pt>
    <dgm:pt modelId="{7253CF5A-B7F8-4DBD-A7F1-06795EC3F15E}" type="pres">
      <dgm:prSet presAssocID="{977D475E-F3F1-4569-A353-8747B4975CCD}" presName="level" presStyleLbl="node1" presStyleIdx="1" presStyleCnt="8" custLinFactNeighborX="265" custLinFactNeighborY="0">
        <dgm:presLayoutVars>
          <dgm:chMax val="1"/>
          <dgm:bulletEnabled val="1"/>
        </dgm:presLayoutVars>
      </dgm:prSet>
      <dgm:spPr/>
    </dgm:pt>
    <dgm:pt modelId="{686F05F6-71F3-4CF2-A946-32523F203DF7}" type="pres">
      <dgm:prSet presAssocID="{977D475E-F3F1-4569-A353-8747B4975CCD}" presName="levelTx" presStyleLbl="revTx" presStyleIdx="0" presStyleCnt="0">
        <dgm:presLayoutVars>
          <dgm:chMax val="1"/>
          <dgm:bulletEnabled val="1"/>
        </dgm:presLayoutVars>
      </dgm:prSet>
      <dgm:spPr/>
    </dgm:pt>
    <dgm:pt modelId="{60226059-9B5B-42E0-A5C6-C6F9595F328E}" type="pres">
      <dgm:prSet presAssocID="{245F79E4-A00E-49F1-9F24-361E950DE1C8}" presName="Name8" presStyleCnt="0"/>
      <dgm:spPr/>
    </dgm:pt>
    <dgm:pt modelId="{58ACF96D-80EB-44A0-8244-5863361300BE}" type="pres">
      <dgm:prSet presAssocID="{245F79E4-A00E-49F1-9F24-361E950DE1C8}" presName="level" presStyleLbl="node1" presStyleIdx="2" presStyleCnt="8">
        <dgm:presLayoutVars>
          <dgm:chMax val="1"/>
          <dgm:bulletEnabled val="1"/>
        </dgm:presLayoutVars>
      </dgm:prSet>
      <dgm:spPr/>
    </dgm:pt>
    <dgm:pt modelId="{16E62A5F-FD74-45E9-A5DA-8350CA530037}" type="pres">
      <dgm:prSet presAssocID="{245F79E4-A00E-49F1-9F24-361E950DE1C8}" presName="levelTx" presStyleLbl="revTx" presStyleIdx="0" presStyleCnt="0">
        <dgm:presLayoutVars>
          <dgm:chMax val="1"/>
          <dgm:bulletEnabled val="1"/>
        </dgm:presLayoutVars>
      </dgm:prSet>
      <dgm:spPr/>
    </dgm:pt>
    <dgm:pt modelId="{93EAC309-E697-48D9-921C-6FEFD9DE77CE}" type="pres">
      <dgm:prSet presAssocID="{76F6D139-AAE0-4ED3-8C75-61D07F3D54AB}" presName="Name8" presStyleCnt="0"/>
      <dgm:spPr/>
    </dgm:pt>
    <dgm:pt modelId="{5FC0AA06-0E4B-4B7B-87E1-04C2D9B0C09B}" type="pres">
      <dgm:prSet presAssocID="{76F6D139-AAE0-4ED3-8C75-61D07F3D54AB}" presName="level" presStyleLbl="node1" presStyleIdx="3" presStyleCnt="8">
        <dgm:presLayoutVars>
          <dgm:chMax val="1"/>
          <dgm:bulletEnabled val="1"/>
        </dgm:presLayoutVars>
      </dgm:prSet>
      <dgm:spPr/>
    </dgm:pt>
    <dgm:pt modelId="{AA30A111-9689-4DD2-B9E5-48712766F1FB}" type="pres">
      <dgm:prSet presAssocID="{76F6D139-AAE0-4ED3-8C75-61D07F3D54AB}" presName="levelTx" presStyleLbl="revTx" presStyleIdx="0" presStyleCnt="0">
        <dgm:presLayoutVars>
          <dgm:chMax val="1"/>
          <dgm:bulletEnabled val="1"/>
        </dgm:presLayoutVars>
      </dgm:prSet>
      <dgm:spPr/>
    </dgm:pt>
    <dgm:pt modelId="{A1DBD08D-976A-4447-9327-13434366854B}" type="pres">
      <dgm:prSet presAssocID="{70ED6448-4075-4E2C-B9D8-C604A8BE0A98}" presName="Name8" presStyleCnt="0"/>
      <dgm:spPr/>
    </dgm:pt>
    <dgm:pt modelId="{56A8A764-72F2-4AE1-B702-49E1BBBCFD41}" type="pres">
      <dgm:prSet presAssocID="{70ED6448-4075-4E2C-B9D8-C604A8BE0A98}" presName="level" presStyleLbl="node1" presStyleIdx="4" presStyleCnt="8">
        <dgm:presLayoutVars>
          <dgm:chMax val="1"/>
          <dgm:bulletEnabled val="1"/>
        </dgm:presLayoutVars>
      </dgm:prSet>
      <dgm:spPr/>
    </dgm:pt>
    <dgm:pt modelId="{709F04C1-81EA-4780-8E02-4A59FFA7BED6}" type="pres">
      <dgm:prSet presAssocID="{70ED6448-4075-4E2C-B9D8-C604A8BE0A98}" presName="levelTx" presStyleLbl="revTx" presStyleIdx="0" presStyleCnt="0">
        <dgm:presLayoutVars>
          <dgm:chMax val="1"/>
          <dgm:bulletEnabled val="1"/>
        </dgm:presLayoutVars>
      </dgm:prSet>
      <dgm:spPr/>
    </dgm:pt>
    <dgm:pt modelId="{06DA1CDF-5156-401C-B55A-C8AE6773FE68}" type="pres">
      <dgm:prSet presAssocID="{D9F7D63F-F203-4319-AE02-94DCF9CD5A6D}" presName="Name8" presStyleCnt="0"/>
      <dgm:spPr/>
    </dgm:pt>
    <dgm:pt modelId="{9FC6169C-1458-42B7-AE19-22CEEA5AE0A7}" type="pres">
      <dgm:prSet presAssocID="{D9F7D63F-F203-4319-AE02-94DCF9CD5A6D}" presName="level" presStyleLbl="node1" presStyleIdx="5" presStyleCnt="8">
        <dgm:presLayoutVars>
          <dgm:chMax val="1"/>
          <dgm:bulletEnabled val="1"/>
        </dgm:presLayoutVars>
      </dgm:prSet>
      <dgm:spPr/>
    </dgm:pt>
    <dgm:pt modelId="{9DD2E3AA-19B3-4791-9946-F6CA30A63AA4}" type="pres">
      <dgm:prSet presAssocID="{D9F7D63F-F203-4319-AE02-94DCF9CD5A6D}" presName="levelTx" presStyleLbl="revTx" presStyleIdx="0" presStyleCnt="0">
        <dgm:presLayoutVars>
          <dgm:chMax val="1"/>
          <dgm:bulletEnabled val="1"/>
        </dgm:presLayoutVars>
      </dgm:prSet>
      <dgm:spPr/>
    </dgm:pt>
    <dgm:pt modelId="{A0D73026-A685-4B24-8F14-D8EDD77037AE}" type="pres">
      <dgm:prSet presAssocID="{4DC08C69-39AB-4C34-BA05-BA391BDC4170}" presName="Name8" presStyleCnt="0"/>
      <dgm:spPr/>
    </dgm:pt>
    <dgm:pt modelId="{C06D5527-07D7-404B-8528-51DC57E8F093}" type="pres">
      <dgm:prSet presAssocID="{4DC08C69-39AB-4C34-BA05-BA391BDC4170}" presName="level" presStyleLbl="node1" presStyleIdx="6" presStyleCnt="8">
        <dgm:presLayoutVars>
          <dgm:chMax val="1"/>
          <dgm:bulletEnabled val="1"/>
        </dgm:presLayoutVars>
      </dgm:prSet>
      <dgm:spPr/>
    </dgm:pt>
    <dgm:pt modelId="{36E0DA9D-9F8D-4F48-9559-23C683BF271C}" type="pres">
      <dgm:prSet presAssocID="{4DC08C69-39AB-4C34-BA05-BA391BDC4170}" presName="levelTx" presStyleLbl="revTx" presStyleIdx="0" presStyleCnt="0">
        <dgm:presLayoutVars>
          <dgm:chMax val="1"/>
          <dgm:bulletEnabled val="1"/>
        </dgm:presLayoutVars>
      </dgm:prSet>
      <dgm:spPr/>
    </dgm:pt>
    <dgm:pt modelId="{DD83CA31-F32B-4EEF-87FC-39E5289670D6}" type="pres">
      <dgm:prSet presAssocID="{C6050D54-8324-4BE5-A71B-0B29CE8FE9B9}" presName="Name8" presStyleCnt="0"/>
      <dgm:spPr/>
    </dgm:pt>
    <dgm:pt modelId="{67B8EB67-0B3D-4287-9BB2-87EF603E94CC}" type="pres">
      <dgm:prSet presAssocID="{C6050D54-8324-4BE5-A71B-0B29CE8FE9B9}" presName="level" presStyleLbl="node1" presStyleIdx="7" presStyleCnt="8">
        <dgm:presLayoutVars>
          <dgm:chMax val="1"/>
          <dgm:bulletEnabled val="1"/>
        </dgm:presLayoutVars>
      </dgm:prSet>
      <dgm:spPr/>
    </dgm:pt>
    <dgm:pt modelId="{D35563DD-E012-4200-8059-D5AB09FFD235}" type="pres">
      <dgm:prSet presAssocID="{C6050D54-8324-4BE5-A71B-0B29CE8FE9B9}" presName="levelTx" presStyleLbl="revTx" presStyleIdx="0" presStyleCnt="0">
        <dgm:presLayoutVars>
          <dgm:chMax val="1"/>
          <dgm:bulletEnabled val="1"/>
        </dgm:presLayoutVars>
      </dgm:prSet>
      <dgm:spPr/>
    </dgm:pt>
  </dgm:ptLst>
  <dgm:cxnLst>
    <dgm:cxn modelId="{E22B4A08-65EE-4FB9-98FF-65B37FFD824A}" type="presOf" srcId="{76F6D139-AAE0-4ED3-8C75-61D07F3D54AB}" destId="{AA30A111-9689-4DD2-B9E5-48712766F1FB}" srcOrd="1" destOrd="0" presId="urn:microsoft.com/office/officeart/2005/8/layout/pyramid3"/>
    <dgm:cxn modelId="{9D2D7E09-654E-4772-B91C-804C98A024AD}" srcId="{E70125C2-B4D9-4F61-9874-F3A99977B31B}" destId="{70ED6448-4075-4E2C-B9D8-C604A8BE0A98}" srcOrd="4" destOrd="0" parTransId="{A0CD893C-3F36-4DCA-A396-E036D736A986}" sibTransId="{CBE97F0E-43E0-498C-AAED-897C986BE82F}"/>
    <dgm:cxn modelId="{384EF716-9462-4813-9192-50295FF33EA4}" type="presOf" srcId="{D9F7D63F-F203-4319-AE02-94DCF9CD5A6D}" destId="{9DD2E3AA-19B3-4791-9946-F6CA30A63AA4}" srcOrd="1" destOrd="0" presId="urn:microsoft.com/office/officeart/2005/8/layout/pyramid3"/>
    <dgm:cxn modelId="{29AB9318-C4FC-42BC-AE45-44D10CA3ED4A}" type="presOf" srcId="{245F79E4-A00E-49F1-9F24-361E950DE1C8}" destId="{16E62A5F-FD74-45E9-A5DA-8350CA530037}" srcOrd="1" destOrd="0" presId="urn:microsoft.com/office/officeart/2005/8/layout/pyramid3"/>
    <dgm:cxn modelId="{F3D4F41F-784D-496D-86A4-A6315094908C}" type="presOf" srcId="{977D475E-F3F1-4569-A353-8747B4975CCD}" destId="{686F05F6-71F3-4CF2-A946-32523F203DF7}" srcOrd="1" destOrd="0" presId="urn:microsoft.com/office/officeart/2005/8/layout/pyramid3"/>
    <dgm:cxn modelId="{E2F1F723-1785-4D55-954F-62DFA97AE71A}" type="presOf" srcId="{C6050D54-8324-4BE5-A71B-0B29CE8FE9B9}" destId="{67B8EB67-0B3D-4287-9BB2-87EF603E94CC}" srcOrd="0" destOrd="0" presId="urn:microsoft.com/office/officeart/2005/8/layout/pyramid3"/>
    <dgm:cxn modelId="{1B1AB725-763D-4616-9068-1B0A6175C570}" srcId="{E70125C2-B4D9-4F61-9874-F3A99977B31B}" destId="{D9F7D63F-F203-4319-AE02-94DCF9CD5A6D}" srcOrd="5" destOrd="0" parTransId="{76800E24-1198-4DE9-8FCF-C5A949326B41}" sibTransId="{0A9F6448-DC77-4C92-93D6-E0A1A0BB0ADA}"/>
    <dgm:cxn modelId="{EAD63138-4655-4D67-B559-D5FE37635B96}" srcId="{E70125C2-B4D9-4F61-9874-F3A99977B31B}" destId="{245F79E4-A00E-49F1-9F24-361E950DE1C8}" srcOrd="2" destOrd="0" parTransId="{9F827C42-A655-4292-8CDD-5032A33747F6}" sibTransId="{7595541B-4CC4-44E2-9AED-787322F95138}"/>
    <dgm:cxn modelId="{A3613F3A-1FC9-4532-8D03-03F6FD3B0781}" type="presOf" srcId="{C6050D54-8324-4BE5-A71B-0B29CE8FE9B9}" destId="{D35563DD-E012-4200-8059-D5AB09FFD235}" srcOrd="1" destOrd="0" presId="urn:microsoft.com/office/officeart/2005/8/layout/pyramid3"/>
    <dgm:cxn modelId="{7213883A-3528-42E9-A71D-5B271E73069C}" type="presOf" srcId="{4DC08C69-39AB-4C34-BA05-BA391BDC4170}" destId="{C06D5527-07D7-404B-8528-51DC57E8F093}" srcOrd="0" destOrd="0" presId="urn:microsoft.com/office/officeart/2005/8/layout/pyramid3"/>
    <dgm:cxn modelId="{584B8064-D5A5-4363-BFF9-6B70EFC353F9}" type="presOf" srcId="{70ED6448-4075-4E2C-B9D8-C604A8BE0A98}" destId="{56A8A764-72F2-4AE1-B702-49E1BBBCFD41}" srcOrd="0" destOrd="0" presId="urn:microsoft.com/office/officeart/2005/8/layout/pyramid3"/>
    <dgm:cxn modelId="{7AFD1149-158A-4ACA-A30E-58C385159E9F}" type="presOf" srcId="{76F6D139-AAE0-4ED3-8C75-61D07F3D54AB}" destId="{5FC0AA06-0E4B-4B7B-87E1-04C2D9B0C09B}" srcOrd="0" destOrd="0" presId="urn:microsoft.com/office/officeart/2005/8/layout/pyramid3"/>
    <dgm:cxn modelId="{13E1916D-1291-45C6-AA4B-29DCECDC363C}" type="presOf" srcId="{70ED6448-4075-4E2C-B9D8-C604A8BE0A98}" destId="{709F04C1-81EA-4780-8E02-4A59FFA7BED6}" srcOrd="1" destOrd="0" presId="urn:microsoft.com/office/officeart/2005/8/layout/pyramid3"/>
    <dgm:cxn modelId="{8A89EB52-A105-4EFC-B70D-D2449C101D0D}" type="presOf" srcId="{A6DA4BD5-CDEF-4832-A015-FF88BAA7F8BA}" destId="{9A72BE06-EF9B-4004-B3EB-0CF42473ED01}" srcOrd="0" destOrd="0" presId="urn:microsoft.com/office/officeart/2005/8/layout/pyramid3"/>
    <dgm:cxn modelId="{14422D5A-0CA1-43FF-AB87-C5B8B79AD199}" type="presOf" srcId="{A6DA4BD5-CDEF-4832-A015-FF88BAA7F8BA}" destId="{9096B2EF-9B02-41CD-A20C-A3A3FEB04FCE}" srcOrd="1" destOrd="0" presId="urn:microsoft.com/office/officeart/2005/8/layout/pyramid3"/>
    <dgm:cxn modelId="{E5C6F97A-485D-4F7E-8FE8-681A748D59AF}" type="presOf" srcId="{245F79E4-A00E-49F1-9F24-361E950DE1C8}" destId="{58ACF96D-80EB-44A0-8244-5863361300BE}" srcOrd="0" destOrd="0" presId="urn:microsoft.com/office/officeart/2005/8/layout/pyramid3"/>
    <dgm:cxn modelId="{E9327B7D-A7F4-4E59-BD98-C6F6C5562BF8}" srcId="{E70125C2-B4D9-4F61-9874-F3A99977B31B}" destId="{76F6D139-AAE0-4ED3-8C75-61D07F3D54AB}" srcOrd="3" destOrd="0" parTransId="{70DAD614-3355-4060-8B9D-CE0347814744}" sibTransId="{5D191704-9726-4B27-90C1-6809D07B5EFF}"/>
    <dgm:cxn modelId="{D5C060A0-D1B8-4764-BC02-7386D5F22A19}" type="presOf" srcId="{977D475E-F3F1-4569-A353-8747B4975CCD}" destId="{7253CF5A-B7F8-4DBD-A7F1-06795EC3F15E}" srcOrd="0" destOrd="0" presId="urn:microsoft.com/office/officeart/2005/8/layout/pyramid3"/>
    <dgm:cxn modelId="{32D3BBA3-0B8C-4CE3-8ACF-8AF25BDC300F}" srcId="{E70125C2-B4D9-4F61-9874-F3A99977B31B}" destId="{4DC08C69-39AB-4C34-BA05-BA391BDC4170}" srcOrd="6" destOrd="0" parTransId="{96D045C8-AA57-4D10-B872-644162B58DFB}" sibTransId="{F57408B2-2B3D-4FCE-8DBD-D2A30746A21D}"/>
    <dgm:cxn modelId="{795714A5-1592-4481-9A9B-05D8C7E1537B}" srcId="{E70125C2-B4D9-4F61-9874-F3A99977B31B}" destId="{977D475E-F3F1-4569-A353-8747B4975CCD}" srcOrd="1" destOrd="0" parTransId="{8DC1F66E-ACDB-41DC-BBBD-7723C2D9DD3B}" sibTransId="{39AADB0D-B98D-45F0-AD9C-6D89BA714B7C}"/>
    <dgm:cxn modelId="{152EE5B3-C9E9-44CC-AC22-172E64FAC6F0}" srcId="{E70125C2-B4D9-4F61-9874-F3A99977B31B}" destId="{C6050D54-8324-4BE5-A71B-0B29CE8FE9B9}" srcOrd="7" destOrd="0" parTransId="{06FD7C18-4867-46C8-82AC-095ED4099D5E}" sibTransId="{3520AF16-20C1-415E-9A3E-FB2E22D426AC}"/>
    <dgm:cxn modelId="{8DA57EE0-48BA-43E9-9F79-7EA0BB529A5C}" type="presOf" srcId="{E70125C2-B4D9-4F61-9874-F3A99977B31B}" destId="{F3E5C121-44CC-4D15-B6A2-7E7398D9E8BB}" srcOrd="0" destOrd="0" presId="urn:microsoft.com/office/officeart/2005/8/layout/pyramid3"/>
    <dgm:cxn modelId="{9A8B3FE6-1CEF-4B9A-9EA8-39B461D2F013}" srcId="{E70125C2-B4D9-4F61-9874-F3A99977B31B}" destId="{A6DA4BD5-CDEF-4832-A015-FF88BAA7F8BA}" srcOrd="0" destOrd="0" parTransId="{B44922B6-952A-4C64-9C9D-B8C4E454C2BE}" sibTransId="{60D17684-FD54-428F-8467-AADAA698D02A}"/>
    <dgm:cxn modelId="{B2983AEC-067A-437F-99B1-9B09EBDF360D}" type="presOf" srcId="{4DC08C69-39AB-4C34-BA05-BA391BDC4170}" destId="{36E0DA9D-9F8D-4F48-9559-23C683BF271C}" srcOrd="1" destOrd="0" presId="urn:microsoft.com/office/officeart/2005/8/layout/pyramid3"/>
    <dgm:cxn modelId="{182C79F5-3088-4803-B724-DEAA943A4494}" type="presOf" srcId="{D9F7D63F-F203-4319-AE02-94DCF9CD5A6D}" destId="{9FC6169C-1458-42B7-AE19-22CEEA5AE0A7}" srcOrd="0" destOrd="0" presId="urn:microsoft.com/office/officeart/2005/8/layout/pyramid3"/>
    <dgm:cxn modelId="{4E117316-A70F-4A06-A376-39326192E540}" type="presParOf" srcId="{F3E5C121-44CC-4D15-B6A2-7E7398D9E8BB}" destId="{C31BB425-3BAC-4C0E-96E1-7CC49D29DCFD}" srcOrd="0" destOrd="0" presId="urn:microsoft.com/office/officeart/2005/8/layout/pyramid3"/>
    <dgm:cxn modelId="{E2D9C69D-6AD9-403B-9D03-48547AF176C1}" type="presParOf" srcId="{C31BB425-3BAC-4C0E-96E1-7CC49D29DCFD}" destId="{9A72BE06-EF9B-4004-B3EB-0CF42473ED01}" srcOrd="0" destOrd="0" presId="urn:microsoft.com/office/officeart/2005/8/layout/pyramid3"/>
    <dgm:cxn modelId="{917CAAC5-D02F-49BE-B449-AC45D4119E0E}" type="presParOf" srcId="{C31BB425-3BAC-4C0E-96E1-7CC49D29DCFD}" destId="{9096B2EF-9B02-41CD-A20C-A3A3FEB04FCE}" srcOrd="1" destOrd="0" presId="urn:microsoft.com/office/officeart/2005/8/layout/pyramid3"/>
    <dgm:cxn modelId="{5277CF21-117F-4339-9F30-C1068BBA13AC}" type="presParOf" srcId="{F3E5C121-44CC-4D15-B6A2-7E7398D9E8BB}" destId="{F8D200A7-A754-4D64-A47E-6D5F26949EB1}" srcOrd="1" destOrd="0" presId="urn:microsoft.com/office/officeart/2005/8/layout/pyramid3"/>
    <dgm:cxn modelId="{AF8003F4-86BF-4FDE-83A2-5E6CA61968A9}" type="presParOf" srcId="{F8D200A7-A754-4D64-A47E-6D5F26949EB1}" destId="{7253CF5A-B7F8-4DBD-A7F1-06795EC3F15E}" srcOrd="0" destOrd="0" presId="urn:microsoft.com/office/officeart/2005/8/layout/pyramid3"/>
    <dgm:cxn modelId="{B78A567F-B812-437A-AB56-DE0DA1ACD886}" type="presParOf" srcId="{F8D200A7-A754-4D64-A47E-6D5F26949EB1}" destId="{686F05F6-71F3-4CF2-A946-32523F203DF7}" srcOrd="1" destOrd="0" presId="urn:microsoft.com/office/officeart/2005/8/layout/pyramid3"/>
    <dgm:cxn modelId="{39ED2041-5325-4251-8E6E-2510FBF87CB2}" type="presParOf" srcId="{F3E5C121-44CC-4D15-B6A2-7E7398D9E8BB}" destId="{60226059-9B5B-42E0-A5C6-C6F9595F328E}" srcOrd="2" destOrd="0" presId="urn:microsoft.com/office/officeart/2005/8/layout/pyramid3"/>
    <dgm:cxn modelId="{8B530E5E-41E3-4E6B-9D9D-D15D5CB361B9}" type="presParOf" srcId="{60226059-9B5B-42E0-A5C6-C6F9595F328E}" destId="{58ACF96D-80EB-44A0-8244-5863361300BE}" srcOrd="0" destOrd="0" presId="urn:microsoft.com/office/officeart/2005/8/layout/pyramid3"/>
    <dgm:cxn modelId="{8D79AE9A-EC2C-498E-86A1-AB9B5063D967}" type="presParOf" srcId="{60226059-9B5B-42E0-A5C6-C6F9595F328E}" destId="{16E62A5F-FD74-45E9-A5DA-8350CA530037}" srcOrd="1" destOrd="0" presId="urn:microsoft.com/office/officeart/2005/8/layout/pyramid3"/>
    <dgm:cxn modelId="{BFA5BAF5-D258-4385-A38F-8847A7B1FC1D}" type="presParOf" srcId="{F3E5C121-44CC-4D15-B6A2-7E7398D9E8BB}" destId="{93EAC309-E697-48D9-921C-6FEFD9DE77CE}" srcOrd="3" destOrd="0" presId="urn:microsoft.com/office/officeart/2005/8/layout/pyramid3"/>
    <dgm:cxn modelId="{E4E11DA1-222D-4886-8859-864F5F3866D4}" type="presParOf" srcId="{93EAC309-E697-48D9-921C-6FEFD9DE77CE}" destId="{5FC0AA06-0E4B-4B7B-87E1-04C2D9B0C09B}" srcOrd="0" destOrd="0" presId="urn:microsoft.com/office/officeart/2005/8/layout/pyramid3"/>
    <dgm:cxn modelId="{58B891F6-B54D-4EF3-8C5D-ED469039B5B4}" type="presParOf" srcId="{93EAC309-E697-48D9-921C-6FEFD9DE77CE}" destId="{AA30A111-9689-4DD2-B9E5-48712766F1FB}" srcOrd="1" destOrd="0" presId="urn:microsoft.com/office/officeart/2005/8/layout/pyramid3"/>
    <dgm:cxn modelId="{7EE9489E-686A-4E2F-9CF6-0FC89A02FE7B}" type="presParOf" srcId="{F3E5C121-44CC-4D15-B6A2-7E7398D9E8BB}" destId="{A1DBD08D-976A-4447-9327-13434366854B}" srcOrd="4" destOrd="0" presId="urn:microsoft.com/office/officeart/2005/8/layout/pyramid3"/>
    <dgm:cxn modelId="{6E359541-8654-4539-B7EA-CF88EFC0AD7C}" type="presParOf" srcId="{A1DBD08D-976A-4447-9327-13434366854B}" destId="{56A8A764-72F2-4AE1-B702-49E1BBBCFD41}" srcOrd="0" destOrd="0" presId="urn:microsoft.com/office/officeart/2005/8/layout/pyramid3"/>
    <dgm:cxn modelId="{64CEF035-5D78-445A-8083-EBAE54280242}" type="presParOf" srcId="{A1DBD08D-976A-4447-9327-13434366854B}" destId="{709F04C1-81EA-4780-8E02-4A59FFA7BED6}" srcOrd="1" destOrd="0" presId="urn:microsoft.com/office/officeart/2005/8/layout/pyramid3"/>
    <dgm:cxn modelId="{D59521DA-0E3D-4550-BBF0-8AFEB3B3C7A3}" type="presParOf" srcId="{F3E5C121-44CC-4D15-B6A2-7E7398D9E8BB}" destId="{06DA1CDF-5156-401C-B55A-C8AE6773FE68}" srcOrd="5" destOrd="0" presId="urn:microsoft.com/office/officeart/2005/8/layout/pyramid3"/>
    <dgm:cxn modelId="{4F0E957E-491E-4646-A230-C20F90F79D3A}" type="presParOf" srcId="{06DA1CDF-5156-401C-B55A-C8AE6773FE68}" destId="{9FC6169C-1458-42B7-AE19-22CEEA5AE0A7}" srcOrd="0" destOrd="0" presId="urn:microsoft.com/office/officeart/2005/8/layout/pyramid3"/>
    <dgm:cxn modelId="{E389851F-DB44-450D-A304-DBC267C6CDDF}" type="presParOf" srcId="{06DA1CDF-5156-401C-B55A-C8AE6773FE68}" destId="{9DD2E3AA-19B3-4791-9946-F6CA30A63AA4}" srcOrd="1" destOrd="0" presId="urn:microsoft.com/office/officeart/2005/8/layout/pyramid3"/>
    <dgm:cxn modelId="{32E37E91-1745-4700-88CB-C24B9BFF0E8D}" type="presParOf" srcId="{F3E5C121-44CC-4D15-B6A2-7E7398D9E8BB}" destId="{A0D73026-A685-4B24-8F14-D8EDD77037AE}" srcOrd="6" destOrd="0" presId="urn:microsoft.com/office/officeart/2005/8/layout/pyramid3"/>
    <dgm:cxn modelId="{B71BDDDC-29C4-4F65-95C1-9D5736F47A08}" type="presParOf" srcId="{A0D73026-A685-4B24-8F14-D8EDD77037AE}" destId="{C06D5527-07D7-404B-8528-51DC57E8F093}" srcOrd="0" destOrd="0" presId="urn:microsoft.com/office/officeart/2005/8/layout/pyramid3"/>
    <dgm:cxn modelId="{10F0BAAF-CEEB-4E7D-B80B-85D2089D104E}" type="presParOf" srcId="{A0D73026-A685-4B24-8F14-D8EDD77037AE}" destId="{36E0DA9D-9F8D-4F48-9559-23C683BF271C}" srcOrd="1" destOrd="0" presId="urn:microsoft.com/office/officeart/2005/8/layout/pyramid3"/>
    <dgm:cxn modelId="{E87D081B-228D-4877-B8F6-70F15C9ABC86}" type="presParOf" srcId="{F3E5C121-44CC-4D15-B6A2-7E7398D9E8BB}" destId="{DD83CA31-F32B-4EEF-87FC-39E5289670D6}" srcOrd="7" destOrd="0" presId="urn:microsoft.com/office/officeart/2005/8/layout/pyramid3"/>
    <dgm:cxn modelId="{C9012D32-6FE1-4792-8694-34BBEDA2C131}" type="presParOf" srcId="{DD83CA31-F32B-4EEF-87FC-39E5289670D6}" destId="{67B8EB67-0B3D-4287-9BB2-87EF603E94CC}" srcOrd="0" destOrd="0" presId="urn:microsoft.com/office/officeart/2005/8/layout/pyramid3"/>
    <dgm:cxn modelId="{003C6731-2DA0-4FF2-806E-74C8181C642D}" type="presParOf" srcId="{DD83CA31-F32B-4EEF-87FC-39E5289670D6}" destId="{D35563DD-E012-4200-8059-D5AB09FFD235}"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3BD5B6-B0BB-4FCC-9737-02A9BC49DE3E}"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US"/>
        </a:p>
      </dgm:t>
    </dgm:pt>
    <dgm:pt modelId="{E031FACC-25CD-4DF3-83FE-CA8641D557CC}">
      <dgm:prSet phldrT="[Text]"/>
      <dgm:spPr/>
      <dgm:t>
        <a:bodyPr/>
        <a:lstStyle/>
        <a:p>
          <a:pPr algn="l"/>
          <a:r>
            <a:rPr lang="en-US" dirty="0"/>
            <a:t>To Clubs</a:t>
          </a:r>
        </a:p>
      </dgm:t>
    </dgm:pt>
    <dgm:pt modelId="{68240B1A-C619-4A3A-B79D-2B56377A299A}" type="parTrans" cxnId="{CFDDBC03-E334-42B5-8472-C9EF36004DDE}">
      <dgm:prSet/>
      <dgm:spPr/>
      <dgm:t>
        <a:bodyPr/>
        <a:lstStyle/>
        <a:p>
          <a:endParaRPr lang="en-US"/>
        </a:p>
      </dgm:t>
    </dgm:pt>
    <dgm:pt modelId="{FB4F3ED2-FD07-473A-95FB-361C3B33D894}" type="sibTrans" cxnId="{CFDDBC03-E334-42B5-8472-C9EF36004DDE}">
      <dgm:prSet/>
      <dgm:spPr/>
      <dgm:t>
        <a:bodyPr/>
        <a:lstStyle/>
        <a:p>
          <a:endParaRPr lang="en-US"/>
        </a:p>
      </dgm:t>
    </dgm:pt>
    <dgm:pt modelId="{8C8AE39E-49B2-4C4C-BE93-662324F647F2}">
      <dgm:prSet phldrT="[Text]"/>
      <dgm:spPr/>
      <dgm:t>
        <a:bodyPr/>
        <a:lstStyle/>
        <a:p>
          <a:pPr algn="ctr"/>
          <a:r>
            <a:rPr lang="en-US" dirty="0"/>
            <a:t>To District</a:t>
          </a:r>
        </a:p>
      </dgm:t>
    </dgm:pt>
    <dgm:pt modelId="{1E8AFA4B-1433-4963-BE01-CBF6568DF32D}" type="parTrans" cxnId="{81BFFC22-1C83-442B-9F72-4518BDAB25BC}">
      <dgm:prSet/>
      <dgm:spPr/>
      <dgm:t>
        <a:bodyPr/>
        <a:lstStyle/>
        <a:p>
          <a:endParaRPr lang="en-US"/>
        </a:p>
      </dgm:t>
    </dgm:pt>
    <dgm:pt modelId="{18400963-2F2E-4861-B774-DF42A9911A7A}" type="sibTrans" cxnId="{81BFFC22-1C83-442B-9F72-4518BDAB25BC}">
      <dgm:prSet/>
      <dgm:spPr/>
      <dgm:t>
        <a:bodyPr/>
        <a:lstStyle/>
        <a:p>
          <a:endParaRPr lang="en-US"/>
        </a:p>
      </dgm:t>
    </dgm:pt>
    <dgm:pt modelId="{B157DE98-62BE-4166-BA77-344DEE2A60A8}" type="pres">
      <dgm:prSet presAssocID="{AC3BD5B6-B0BB-4FCC-9737-02A9BC49DE3E}" presName="cycle" presStyleCnt="0">
        <dgm:presLayoutVars>
          <dgm:dir/>
          <dgm:resizeHandles val="exact"/>
        </dgm:presLayoutVars>
      </dgm:prSet>
      <dgm:spPr/>
    </dgm:pt>
    <dgm:pt modelId="{1FF5DE7E-9B2A-422C-A0AF-5C465DFEBC24}" type="pres">
      <dgm:prSet presAssocID="{E031FACC-25CD-4DF3-83FE-CA8641D557CC}" presName="arrow" presStyleLbl="node1" presStyleIdx="0" presStyleCnt="2">
        <dgm:presLayoutVars>
          <dgm:bulletEnabled val="1"/>
        </dgm:presLayoutVars>
      </dgm:prSet>
      <dgm:spPr/>
    </dgm:pt>
    <dgm:pt modelId="{7F3027E1-DD59-4C36-8A1C-106832651673}" type="pres">
      <dgm:prSet presAssocID="{8C8AE39E-49B2-4C4C-BE93-662324F647F2}" presName="arrow" presStyleLbl="node1" presStyleIdx="1" presStyleCnt="2">
        <dgm:presLayoutVars>
          <dgm:bulletEnabled val="1"/>
        </dgm:presLayoutVars>
      </dgm:prSet>
      <dgm:spPr/>
    </dgm:pt>
  </dgm:ptLst>
  <dgm:cxnLst>
    <dgm:cxn modelId="{CFDDBC03-E334-42B5-8472-C9EF36004DDE}" srcId="{AC3BD5B6-B0BB-4FCC-9737-02A9BC49DE3E}" destId="{E031FACC-25CD-4DF3-83FE-CA8641D557CC}" srcOrd="0" destOrd="0" parTransId="{68240B1A-C619-4A3A-B79D-2B56377A299A}" sibTransId="{FB4F3ED2-FD07-473A-95FB-361C3B33D894}"/>
    <dgm:cxn modelId="{81BFFC22-1C83-442B-9F72-4518BDAB25BC}" srcId="{AC3BD5B6-B0BB-4FCC-9737-02A9BC49DE3E}" destId="{8C8AE39E-49B2-4C4C-BE93-662324F647F2}" srcOrd="1" destOrd="0" parTransId="{1E8AFA4B-1433-4963-BE01-CBF6568DF32D}" sibTransId="{18400963-2F2E-4861-B774-DF42A9911A7A}"/>
    <dgm:cxn modelId="{3279197F-2619-4BB6-84C6-4695921AA491}" type="presOf" srcId="{8C8AE39E-49B2-4C4C-BE93-662324F647F2}" destId="{7F3027E1-DD59-4C36-8A1C-106832651673}" srcOrd="0" destOrd="0" presId="urn:microsoft.com/office/officeart/2005/8/layout/arrow1"/>
    <dgm:cxn modelId="{738BF080-ECEF-4113-BF28-0BCC9B4EC186}" type="presOf" srcId="{E031FACC-25CD-4DF3-83FE-CA8641D557CC}" destId="{1FF5DE7E-9B2A-422C-A0AF-5C465DFEBC24}" srcOrd="0" destOrd="0" presId="urn:microsoft.com/office/officeart/2005/8/layout/arrow1"/>
    <dgm:cxn modelId="{7D55DAA4-9301-4C1F-981D-E6E14511E18C}" type="presOf" srcId="{AC3BD5B6-B0BB-4FCC-9737-02A9BC49DE3E}" destId="{B157DE98-62BE-4166-BA77-344DEE2A60A8}" srcOrd="0" destOrd="0" presId="urn:microsoft.com/office/officeart/2005/8/layout/arrow1"/>
    <dgm:cxn modelId="{D0AE0913-96C8-4F3F-8E42-6C8EA2C38712}" type="presParOf" srcId="{B157DE98-62BE-4166-BA77-344DEE2A60A8}" destId="{1FF5DE7E-9B2A-422C-A0AF-5C465DFEBC24}" srcOrd="0" destOrd="0" presId="urn:microsoft.com/office/officeart/2005/8/layout/arrow1"/>
    <dgm:cxn modelId="{6C9AD2DC-A3AF-4980-B570-92FFFC1E268E}" type="presParOf" srcId="{B157DE98-62BE-4166-BA77-344DEE2A60A8}" destId="{7F3027E1-DD59-4C36-8A1C-106832651673}"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2BE06-EF9B-4004-B3EB-0CF42473ED01}">
      <dsp:nvSpPr>
        <dsp:cNvPr id="0" name=""/>
        <dsp:cNvSpPr/>
      </dsp:nvSpPr>
      <dsp:spPr>
        <a:xfrm rot="10800000">
          <a:off x="0" y="0"/>
          <a:ext cx="82296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Members</a:t>
          </a:r>
        </a:p>
      </dsp:txBody>
      <dsp:txXfrm rot="-10800000">
        <a:off x="1440179" y="0"/>
        <a:ext cx="5349240" cy="600075"/>
      </dsp:txXfrm>
    </dsp:sp>
    <dsp:sp modelId="{7253CF5A-B7F8-4DBD-A7F1-06795EC3F15E}">
      <dsp:nvSpPr>
        <dsp:cNvPr id="0" name=""/>
        <dsp:cNvSpPr/>
      </dsp:nvSpPr>
      <dsp:spPr>
        <a:xfrm rot="10800000">
          <a:off x="533432" y="600074"/>
          <a:ext cx="72009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Clubs – 12 to 30 Members</a:t>
          </a:r>
        </a:p>
      </dsp:txBody>
      <dsp:txXfrm rot="-10800000">
        <a:off x="1793589" y="600074"/>
        <a:ext cx="4680585" cy="600075"/>
      </dsp:txXfrm>
    </dsp:sp>
    <dsp:sp modelId="{58ACF96D-80EB-44A0-8244-5863361300BE}">
      <dsp:nvSpPr>
        <dsp:cNvPr id="0" name=""/>
        <dsp:cNvSpPr/>
      </dsp:nvSpPr>
      <dsp:spPr>
        <a:xfrm rot="10800000">
          <a:off x="1028699" y="1200149"/>
          <a:ext cx="61722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Areas – 3 to 6 Clubs</a:t>
          </a:r>
        </a:p>
      </dsp:txBody>
      <dsp:txXfrm rot="-10800000">
        <a:off x="2108834" y="1200149"/>
        <a:ext cx="4011930" cy="600075"/>
      </dsp:txXfrm>
    </dsp:sp>
    <dsp:sp modelId="{5FC0AA06-0E4B-4B7B-87E1-04C2D9B0C09B}">
      <dsp:nvSpPr>
        <dsp:cNvPr id="0" name=""/>
        <dsp:cNvSpPr/>
      </dsp:nvSpPr>
      <dsp:spPr>
        <a:xfrm rot="10800000">
          <a:off x="1543049" y="1800224"/>
          <a:ext cx="51435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Divisions – 3 to 6 Areas</a:t>
          </a:r>
        </a:p>
      </dsp:txBody>
      <dsp:txXfrm rot="-10800000">
        <a:off x="2443162" y="1800224"/>
        <a:ext cx="3343275" cy="600075"/>
      </dsp:txXfrm>
    </dsp:sp>
    <dsp:sp modelId="{56A8A764-72F2-4AE1-B702-49E1BBBCFD41}">
      <dsp:nvSpPr>
        <dsp:cNvPr id="0" name=""/>
        <dsp:cNvSpPr/>
      </dsp:nvSpPr>
      <dsp:spPr>
        <a:xfrm rot="10800000">
          <a:off x="2057400" y="2400300"/>
          <a:ext cx="41148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Districts</a:t>
          </a:r>
        </a:p>
      </dsp:txBody>
      <dsp:txXfrm rot="-10800000">
        <a:off x="2777489" y="2400300"/>
        <a:ext cx="2674620" cy="600075"/>
      </dsp:txXfrm>
    </dsp:sp>
    <dsp:sp modelId="{9FC6169C-1458-42B7-AE19-22CEEA5AE0A7}">
      <dsp:nvSpPr>
        <dsp:cNvPr id="0" name=""/>
        <dsp:cNvSpPr/>
      </dsp:nvSpPr>
      <dsp:spPr>
        <a:xfrm rot="10800000">
          <a:off x="2571750" y="3000375"/>
          <a:ext cx="3086099"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Regions – 3 to 9 Districts</a:t>
          </a:r>
        </a:p>
      </dsp:txBody>
      <dsp:txXfrm rot="-10800000">
        <a:off x="3111817" y="3000375"/>
        <a:ext cx="2005965" cy="600075"/>
      </dsp:txXfrm>
    </dsp:sp>
    <dsp:sp modelId="{C06D5527-07D7-404B-8528-51DC57E8F093}">
      <dsp:nvSpPr>
        <dsp:cNvPr id="0" name=""/>
        <dsp:cNvSpPr/>
      </dsp:nvSpPr>
      <dsp:spPr>
        <a:xfrm rot="10800000">
          <a:off x="3086099" y="3600450"/>
          <a:ext cx="20574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BOD – 19 Members</a:t>
          </a:r>
        </a:p>
      </dsp:txBody>
      <dsp:txXfrm rot="-10800000">
        <a:off x="3446145" y="3600450"/>
        <a:ext cx="1337310" cy="600075"/>
      </dsp:txXfrm>
    </dsp:sp>
    <dsp:sp modelId="{67B8EB67-0B3D-4287-9BB2-87EF603E94CC}">
      <dsp:nvSpPr>
        <dsp:cNvPr id="0" name=""/>
        <dsp:cNvSpPr/>
      </dsp:nvSpPr>
      <dsp:spPr>
        <a:xfrm rot="10800000">
          <a:off x="3600450" y="4200525"/>
          <a:ext cx="1028700" cy="600075"/>
        </a:xfrm>
        <a:prstGeom prst="trapezoid">
          <a:avLst>
            <a:gd name="adj" fmla="val 857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bg1"/>
              </a:solidFill>
            </a:rPr>
            <a:t>TI</a:t>
          </a:r>
        </a:p>
      </dsp:txBody>
      <dsp:txXfrm rot="-10800000">
        <a:off x="3600450" y="4200525"/>
        <a:ext cx="1028700" cy="600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5DE7E-9B2A-422C-A0AF-5C465DFEBC24}">
      <dsp:nvSpPr>
        <dsp:cNvPr id="0" name=""/>
        <dsp:cNvSpPr/>
      </dsp:nvSpPr>
      <dsp:spPr>
        <a:xfrm rot="16200000">
          <a:off x="910" y="1172"/>
          <a:ext cx="2664655" cy="2664655"/>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l" defTabSz="1422400">
            <a:lnSpc>
              <a:spcPct val="90000"/>
            </a:lnSpc>
            <a:spcBef>
              <a:spcPct val="0"/>
            </a:spcBef>
            <a:spcAft>
              <a:spcPct val="35000"/>
            </a:spcAft>
            <a:buNone/>
          </a:pPr>
          <a:r>
            <a:rPr lang="en-US" sz="3200" kern="1200" dirty="0"/>
            <a:t>To Clubs</a:t>
          </a:r>
        </a:p>
      </dsp:txBody>
      <dsp:txXfrm rot="5400000">
        <a:off x="467226" y="667335"/>
        <a:ext cx="2198340" cy="1332327"/>
      </dsp:txXfrm>
    </dsp:sp>
    <dsp:sp modelId="{7F3027E1-DD59-4C36-8A1C-106832651673}">
      <dsp:nvSpPr>
        <dsp:cNvPr id="0" name=""/>
        <dsp:cNvSpPr/>
      </dsp:nvSpPr>
      <dsp:spPr>
        <a:xfrm rot="5400000">
          <a:off x="4268633" y="1172"/>
          <a:ext cx="2664655" cy="2664655"/>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To District</a:t>
          </a:r>
        </a:p>
      </dsp:txBody>
      <dsp:txXfrm rot="-5400000">
        <a:off x="4268634" y="667336"/>
        <a:ext cx="2198340" cy="1332327"/>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290891-4D75-4B71-875D-E60B6D8B3F33}" type="datetimeFigureOut">
              <a:rPr lang="en-US" smtClean="0"/>
              <a:t>7/29/2018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4D573F-1E27-408F-A43D-C76D613B4222}" type="slidenum">
              <a:rPr lang="en-US" smtClean="0"/>
              <a:t>‹#›</a:t>
            </a:fld>
            <a:endParaRPr lang="en-US"/>
          </a:p>
        </p:txBody>
      </p:sp>
    </p:spTree>
    <p:extLst>
      <p:ext uri="{BB962C8B-B14F-4D97-AF65-F5344CB8AC3E}">
        <p14:creationId xmlns:p14="http://schemas.microsoft.com/office/powerpoint/2010/main" val="3667747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7C5E9-A59E-4B61-8FD1-E072D1B9AE10}" type="slidenum">
              <a:rPr lang="en-US" smtClean="0"/>
              <a:t>8</a:t>
            </a:fld>
            <a:endParaRPr lang="en-US" dirty="0"/>
          </a:p>
        </p:txBody>
      </p:sp>
    </p:spTree>
    <p:extLst>
      <p:ext uri="{BB962C8B-B14F-4D97-AF65-F5344CB8AC3E}">
        <p14:creationId xmlns:p14="http://schemas.microsoft.com/office/powerpoint/2010/main" val="2022248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31</a:t>
            </a:fld>
            <a:endParaRPr lang="en-US"/>
          </a:p>
        </p:txBody>
      </p:sp>
    </p:spTree>
    <p:extLst>
      <p:ext uri="{BB962C8B-B14F-4D97-AF65-F5344CB8AC3E}">
        <p14:creationId xmlns:p14="http://schemas.microsoft.com/office/powerpoint/2010/main" val="97743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41</a:t>
            </a:fld>
            <a:endParaRPr lang="en-US"/>
          </a:p>
        </p:txBody>
      </p:sp>
    </p:spTree>
    <p:extLst>
      <p:ext uri="{BB962C8B-B14F-4D97-AF65-F5344CB8AC3E}">
        <p14:creationId xmlns:p14="http://schemas.microsoft.com/office/powerpoint/2010/main" val="237830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Purpose: Develop you as a strong leader by understanding the WHY vs the WHAT</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409260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Why are we here?  </a:t>
            </a:r>
            <a:r>
              <a:rPr lang="en-US" sz="1200" kern="1200" dirty="0">
                <a:solidFill>
                  <a:schemeClr val="tx1"/>
                </a:solidFill>
                <a:effectLst/>
                <a:latin typeface="+mn-lt"/>
                <a:ea typeface="+mn-ea"/>
                <a:cs typeface="+mn-cs"/>
              </a:rPr>
              <a:t>Any successful organization will have a clearly defined statement of purpose, often called a mission statement.  It states why we exist.  The TI mission and the Toastmasters Club mission should be burned into your memory.  </a:t>
            </a:r>
          </a:p>
          <a:p>
            <a:r>
              <a:rPr lang="en-US" sz="1200" kern="1200" dirty="0">
                <a:solidFill>
                  <a:schemeClr val="tx1"/>
                </a:solidFill>
                <a:effectLst/>
                <a:latin typeface="+mn-lt"/>
                <a:ea typeface="+mn-ea"/>
                <a:cs typeface="+mn-cs"/>
              </a:rPr>
              <a:t>TI’s mission states we exist for our members.  </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43</a:t>
            </a:fld>
            <a:endParaRPr lang="en-US"/>
          </a:p>
        </p:txBody>
      </p:sp>
    </p:spTree>
    <p:extLst>
      <p:ext uri="{BB962C8B-B14F-4D97-AF65-F5344CB8AC3E}">
        <p14:creationId xmlns:p14="http://schemas.microsoft.com/office/powerpoint/2010/main" val="4156766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Clubs are created to provide the benefit to our members.</a:t>
            </a:r>
          </a:p>
        </p:txBody>
      </p:sp>
      <p:sp>
        <p:nvSpPr>
          <p:cNvPr id="4" name="Slide Number Placeholder 3"/>
          <p:cNvSpPr>
            <a:spLocks noGrp="1"/>
          </p:cNvSpPr>
          <p:nvPr>
            <p:ph type="sldNum" sz="quarter" idx="10"/>
          </p:nvPr>
        </p:nvSpPr>
        <p:spPr/>
        <p:txBody>
          <a:bodyPr/>
          <a:lstStyle/>
          <a:p>
            <a:fld id="{0D1BF73E-08E2-4583-A27E-EE81A6140076}" type="slidenum">
              <a:rPr lang="en-US" smtClean="0"/>
              <a:t>44</a:t>
            </a:fld>
            <a:endParaRPr lang="en-US"/>
          </a:p>
        </p:txBody>
      </p:sp>
    </p:spTree>
    <p:extLst>
      <p:ext uri="{BB962C8B-B14F-4D97-AF65-F5344CB8AC3E}">
        <p14:creationId xmlns:p14="http://schemas.microsoft.com/office/powerpoint/2010/main" val="3632359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Districts are charged with creating and building clubs to provide the greatest opportunity for individuals to benefit from the TI program.</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45</a:t>
            </a:fld>
            <a:endParaRPr lang="en-US"/>
          </a:p>
        </p:txBody>
      </p:sp>
    </p:spTree>
    <p:extLst>
      <p:ext uri="{BB962C8B-B14F-4D97-AF65-F5344CB8AC3E}">
        <p14:creationId xmlns:p14="http://schemas.microsoft.com/office/powerpoint/2010/main" val="54631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the members that we serve, and serving members is why we exist.  Looking at the pyramid you can see how the Toastmasters leadership structure is built to carry out its mission.</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46</a:t>
            </a:fld>
            <a:endParaRPr lang="en-US"/>
          </a:p>
        </p:txBody>
      </p:sp>
    </p:spTree>
    <p:extLst>
      <p:ext uri="{BB962C8B-B14F-4D97-AF65-F5344CB8AC3E}">
        <p14:creationId xmlns:p14="http://schemas.microsoft.com/office/powerpoint/2010/main" val="2477404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Area Directors are a critical link in the leadership structure.  In many cases, the Area Director may be the only connection between the club and the international organization. Area Directors are the main source of information flowing in and out of the clubs.  </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47</a:t>
            </a:fld>
            <a:endParaRPr lang="en-US"/>
          </a:p>
        </p:txBody>
      </p:sp>
    </p:spTree>
    <p:extLst>
      <p:ext uri="{BB962C8B-B14F-4D97-AF65-F5344CB8AC3E}">
        <p14:creationId xmlns:p14="http://schemas.microsoft.com/office/powerpoint/2010/main" val="4271383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Information can be transmitted via written media, but there are many benefits to a personal face to face visit.</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48</a:t>
            </a:fld>
            <a:endParaRPr lang="en-US"/>
          </a:p>
        </p:txBody>
      </p:sp>
    </p:spTree>
    <p:extLst>
      <p:ext uri="{BB962C8B-B14F-4D97-AF65-F5344CB8AC3E}">
        <p14:creationId xmlns:p14="http://schemas.microsoft.com/office/powerpoint/2010/main" val="3205539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Remember that you as a director are also a member, and there are plenty of benefits to you as well.</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49</a:t>
            </a:fld>
            <a:endParaRPr lang="en-US"/>
          </a:p>
        </p:txBody>
      </p:sp>
    </p:spTree>
    <p:extLst>
      <p:ext uri="{BB962C8B-B14F-4D97-AF65-F5344CB8AC3E}">
        <p14:creationId xmlns:p14="http://schemas.microsoft.com/office/powerpoint/2010/main" val="124213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7C5E9-A59E-4B61-8FD1-E072D1B9AE10}" type="slidenum">
              <a:rPr lang="en-US" smtClean="0"/>
              <a:t>11</a:t>
            </a:fld>
            <a:endParaRPr lang="en-US" dirty="0"/>
          </a:p>
        </p:txBody>
      </p:sp>
    </p:spTree>
    <p:extLst>
      <p:ext uri="{BB962C8B-B14F-4D97-AF65-F5344CB8AC3E}">
        <p14:creationId xmlns:p14="http://schemas.microsoft.com/office/powerpoint/2010/main" val="4076631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this book is on the club visit. </a:t>
            </a:r>
          </a:p>
        </p:txBody>
      </p:sp>
      <p:sp>
        <p:nvSpPr>
          <p:cNvPr id="4" name="Slide Number Placeholder 3"/>
          <p:cNvSpPr>
            <a:spLocks noGrp="1"/>
          </p:cNvSpPr>
          <p:nvPr>
            <p:ph type="sldNum" sz="quarter" idx="10"/>
          </p:nvPr>
        </p:nvSpPr>
        <p:spPr/>
        <p:txBody>
          <a:bodyPr/>
          <a:lstStyle/>
          <a:p>
            <a:fld id="{E6B7C5E9-A59E-4B61-8FD1-E072D1B9AE10}" type="slidenum">
              <a:rPr lang="en-US" smtClean="0"/>
              <a:t>50</a:t>
            </a:fld>
            <a:endParaRPr lang="en-US" dirty="0"/>
          </a:p>
        </p:txBody>
      </p:sp>
    </p:spTree>
    <p:extLst>
      <p:ext uri="{BB962C8B-B14F-4D97-AF65-F5344CB8AC3E}">
        <p14:creationId xmlns:p14="http://schemas.microsoft.com/office/powerpoint/2010/main" val="3835303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now you should have a clear understanding of the why these few requirements are important to the success of the individual members of Toastmasters. </a:t>
            </a:r>
          </a:p>
          <a:p>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51</a:t>
            </a:fld>
            <a:endParaRPr lang="en-US"/>
          </a:p>
        </p:txBody>
      </p:sp>
    </p:spTree>
    <p:extLst>
      <p:ext uri="{BB962C8B-B14F-4D97-AF65-F5344CB8AC3E}">
        <p14:creationId xmlns:p14="http://schemas.microsoft.com/office/powerpoint/2010/main" val="3375380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two years as an Area Director were the most rewarding and beneficial for me</a:t>
            </a:r>
            <a:r>
              <a:rPr lang="en-US" baseline="0" dirty="0"/>
              <a:t> and I hope your experience is as rewarding.</a:t>
            </a:r>
            <a:r>
              <a:rPr lang="en-US" dirty="0"/>
              <a:t>  Take advantage of your opportunity</a:t>
            </a:r>
            <a:r>
              <a:rPr lang="en-US" baseline="0" dirty="0"/>
              <a:t>.  Here are a few tips that may help you to be a high-achieving Area Director</a:t>
            </a:r>
            <a:endParaRPr lang="en-US" dirty="0"/>
          </a:p>
        </p:txBody>
      </p:sp>
      <p:sp>
        <p:nvSpPr>
          <p:cNvPr id="4" name="Slide Number Placeholder 3"/>
          <p:cNvSpPr>
            <a:spLocks noGrp="1"/>
          </p:cNvSpPr>
          <p:nvPr>
            <p:ph type="sldNum" sz="quarter" idx="10"/>
          </p:nvPr>
        </p:nvSpPr>
        <p:spPr/>
        <p:txBody>
          <a:bodyPr/>
          <a:lstStyle/>
          <a:p>
            <a:fld id="{0D1BF73E-08E2-4583-A27E-EE81A6140076}" type="slidenum">
              <a:rPr lang="en-US" smtClean="0"/>
              <a:t>52</a:t>
            </a:fld>
            <a:endParaRPr lang="en-US"/>
          </a:p>
        </p:txBody>
      </p:sp>
    </p:spTree>
    <p:extLst>
      <p:ext uri="{BB962C8B-B14F-4D97-AF65-F5344CB8AC3E}">
        <p14:creationId xmlns:p14="http://schemas.microsoft.com/office/powerpoint/2010/main" val="1665378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62</a:t>
            </a:fld>
            <a:endParaRPr lang="en-US"/>
          </a:p>
        </p:txBody>
      </p:sp>
    </p:spTree>
    <p:extLst>
      <p:ext uri="{BB962C8B-B14F-4D97-AF65-F5344CB8AC3E}">
        <p14:creationId xmlns:p14="http://schemas.microsoft.com/office/powerpoint/2010/main" val="37283445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this book is on the club visit. </a:t>
            </a:r>
          </a:p>
        </p:txBody>
      </p:sp>
      <p:sp>
        <p:nvSpPr>
          <p:cNvPr id="4" name="Slide Number Placeholder 3"/>
          <p:cNvSpPr>
            <a:spLocks noGrp="1"/>
          </p:cNvSpPr>
          <p:nvPr>
            <p:ph type="sldNum" sz="quarter" idx="10"/>
          </p:nvPr>
        </p:nvSpPr>
        <p:spPr/>
        <p:txBody>
          <a:bodyPr/>
          <a:lstStyle/>
          <a:p>
            <a:fld id="{E6B7C5E9-A59E-4B61-8FD1-E072D1B9AE10}" type="slidenum">
              <a:rPr lang="en-US" smtClean="0"/>
              <a:t>63</a:t>
            </a:fld>
            <a:endParaRPr lang="en-US" dirty="0"/>
          </a:p>
        </p:txBody>
      </p:sp>
    </p:spTree>
    <p:extLst>
      <p:ext uri="{BB962C8B-B14F-4D97-AF65-F5344CB8AC3E}">
        <p14:creationId xmlns:p14="http://schemas.microsoft.com/office/powerpoint/2010/main" val="593699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US" sz="2000" dirty="0"/>
              <a:t>Get a mentor to guide, coach and encourage you. Also connect with the last 1-2 Area Directors/Governors for guidance. As an Area Director you have the opportunity not only to serve but also to develop transferrable skills in several corporate competencies: Public Speaking, Strategic Planning, Delegation, Marketing and Public Relations, Group Facilitation, Event Planning, Site Logistics and more! Plan to work efficiently toward DTM, if not already achieved. 2. Set Area Goals and make a plan to achieve them, using the Distinguished Area program and the Area Success Plan (consider doing an HPL project). Aim for President’s Distinguished: Distinguished clubs equal to 50% of club base plus one more Distinguished club and a net club growth of one. This is a team goal. Help your clubs be distinguished or better to achieve this goal. 3. Put important dates on your calendar </a:t>
            </a:r>
          </a:p>
          <a:p>
            <a:pPr marL="457200" indent="-457200">
              <a:buAutoNum type="arabicPeriod"/>
            </a:pPr>
            <a:r>
              <a:rPr lang="en-US" sz="2000" dirty="0"/>
              <a:t>4. Prepare an “Area Director Kit” to have handy as you visit clubs and perform other duties. Some items you can include:  Meeting information and lists of officers for the clubs in your area  Blank copies of club visit reports  Membership applications  Speech contest forms &amp; rule book  Club Officer Installation Script &amp; Gavel (if you have one)  CC Manual (for when you present at clubs)  Club Leadership Handbook (for reference) </a:t>
            </a:r>
          </a:p>
          <a:p>
            <a:pPr marL="457200" indent="-457200">
              <a:buAutoNum type="arabicPeriod"/>
            </a:pPr>
            <a:r>
              <a:rPr lang="en-US" sz="2000" dirty="0"/>
              <a:t>5. Guide, support and motivate your clubs to achieve Distinguished or better. A. Set up at least two official club visits during two official visit rounds.  November 30 and May 31 are the deadlines to submit reports  The reports are submitted online at Toastmasters.org (District Central)  Earlier is better! Earlier submission allows more time for corrective action.  When you schedule your visit, send a copy of the club visit report and ask that the president fills out the information on the Distinguished Club goals prior to your visit. Better yet, ask for the president to send you a copy of their Club Success Plan.  If possible, present an educational talk (Successful Club Series) B. Contact club presidents monthly to discuss the progress of clubs toward the distinguished club goals and to follow up on items of concern identified during a previous visit or contact. Also encourage attendance at outside-of-club activities such as club officer training, speech contests and other district events. C. </a:t>
            </a:r>
          </a:p>
          <a:p>
            <a:pPr marL="457200" indent="-457200">
              <a:buAutoNum type="arabicPeriod"/>
            </a:pPr>
            <a:r>
              <a:rPr lang="en-US" sz="2000" dirty="0"/>
              <a:t>6. Coordinate Area activities  Hold at least two Area Council Meetings per year to discuss each club’s plans and progress in the Distinguished Club programs. Attendees include Club Presidents and appointed assistants, such as Assistant Area Director Club Growth (new clubs/retention), Assistant Area Director Program Quality (Club Officer Training/Speech Contests), and others as needed. Plan for upcoming events, problem solve, and recognize achievement.  Help with training of club leaders. Working with your Division Director, set up a club officer training session. In-club training is not the first choice format. Send your records of club officers trained to your division director for him or her to record at Toastmasters International.  Hold area speech contests. Post contest information on the District 6 website as soon as possible and inform your clubs. Have someone else chair your contest. 7. Prepare your successor. Along your journey, keep notes and useful files (keep the club visit reports!) to pass on to your successor (Dropbox is one way to share files). Look for potential Area Director candidates (the District Director appoints them). Mentor your successor.</a:t>
            </a:r>
            <a:endParaRPr lang="en-US" sz="20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64</a:t>
            </a:fld>
            <a:endParaRPr lang="en-US"/>
          </a:p>
        </p:txBody>
      </p:sp>
    </p:spTree>
    <p:extLst>
      <p:ext uri="{BB962C8B-B14F-4D97-AF65-F5344CB8AC3E}">
        <p14:creationId xmlns:p14="http://schemas.microsoft.com/office/powerpoint/2010/main" val="1975323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Managing Your Time Effectively The purpose of this session is to help each teammate make the most of his/her time and save time in this role. </a:t>
            </a:r>
          </a:p>
          <a:p>
            <a:endParaRPr lang="en-US" sz="2000" dirty="0"/>
          </a:p>
          <a:p>
            <a:r>
              <a:rPr lang="en-US" sz="2000" dirty="0"/>
              <a:t>Use your calendar and plan ahead • Get everything on a calendar early. Write down the dates you'll visit each club. Write down your training, contest, and area council dates. Record the DEC and other events on your calendar. • Allocate certain days or times of the day to spend on your role. Stick to that schedule. Toastmasters doesn’t need to be a 24/7 role. </a:t>
            </a:r>
          </a:p>
          <a:p>
            <a:endParaRPr lang="en-US" sz="2000" dirty="0"/>
          </a:p>
          <a:p>
            <a:r>
              <a:rPr lang="en-US" sz="2000" dirty="0"/>
              <a:t>• Focus. When you're spending time on a task, focus only on that during the time. Mixing activities (ex. TV and TM emails) isn't effective. Have a process You need a process for getting things done and completing tasks. If you have something that works, then keep doing it.</a:t>
            </a:r>
          </a:p>
          <a:p>
            <a:endParaRPr lang="en-US" sz="2000" dirty="0"/>
          </a:p>
          <a:p>
            <a:r>
              <a:rPr lang="en-US" sz="2000" dirty="0"/>
              <a:t>Email • This is an important topic for life in general. Good email habits will save you time each day, saving you significant time over weeks, months, and years. • Email scrambles our brains and distorts priorities. Email makes the latest and loudest communications take priority over what's really important. • Email is everyone else's agenda for you. When you need to get something done, close your email. • Shut off notifications from your phone: email, messages, etc. Unless someone's life depends on it, it can wait. • Don't check email first thing in the morning. Accomplish at least 1 important task before checking email. • Not everything needs action right away. Respond to let the other know you received the email and if/when you'll take the requested action. Then prioritize it on your list. Honor the items on your list. • Keep emails and responses brief. 5 sentences. Yes, this is hard! But, this focuses you on the purpose of your communication. Anything additional can come through a phone call or a follow up. • Clear and brief emails will usually take less time to write, less time to read, and have a better chance at getting a response. People are busy and get overwhelmed by lengthy emails. </a:t>
            </a:r>
          </a:p>
          <a:p>
            <a:endParaRPr lang="en-US" sz="2000" dirty="0"/>
          </a:p>
          <a:p>
            <a:r>
              <a:rPr lang="en-US" sz="2000" dirty="0"/>
              <a:t>Communication • Focus on good, 1:1 communication. Group emails almost never get responses. To save your time and be more effective, email to an individual (ex. the club president). 1:1 communications create relationships, and relationships are critical. • Add value through your communications. No one welcomes emails and communications that ask/tell them to do something. The same goes for communications that are too frequent, too long, or always expect responses. If your communications are to-do lists or have little alignment with the interests of your audience, then they won't be read. Find ways for communications to be interesting and value-adding. If the intent of your communication is to help others and make their jobs easier, then the communication will be read and responded to. Boundaries If left unchecked, activities in life can take over your life. Work, friends, church, Toastmasters, and anything else can take over your life if boundaries aren’t set. Establish up front what you can and will do in your role. Pay attention to how much time you’re spending and how much time you can spend; let others know if something is wrong. We can’t run clubs for them, and clubs don’t want us to do that for them. Set boundaries for yourself and respect the boundaries of others. We support the clubs and club leaders, and we allow them to run their clubs. </a:t>
            </a:r>
          </a:p>
          <a:p>
            <a:endParaRPr lang="en-US" sz="2000" dirty="0"/>
          </a:p>
          <a:p>
            <a:r>
              <a:rPr lang="en-US" sz="2000" dirty="0"/>
              <a:t>Club Visits • What's the purpose of a visit? (allow for discussion) • A visit is an opportunity for you to strengthen the relationship with the club members and leaders. It’s an opportunity to add value. Don’t treat it as a required activity or a checklist item. • It isn't just to fill out the AD Club Visit Report! • Be professional and positive. Most will see you only during this visit. Your role isn’t to inspect the club, but to add value. • Offer to serve in a role. Speak, or serve as GE or Evaluator. • If permitted, give an educational speech from the Successful Club Series. </a:t>
            </a:r>
          </a:p>
          <a:p>
            <a:endParaRPr lang="en-US" sz="2000" dirty="0"/>
          </a:p>
          <a:p>
            <a:r>
              <a:rPr lang="en-US" sz="2000" dirty="0"/>
              <a:t>Club Visit Reports The club visit report form is overwhelming and confusing. Making clubs complete this form weakens our relationship with them. Don’t go through the report question by question with the president; that’s time consuming and painful. Instead, keep it simple and handle most of the form offline. Club visit reports can be simple. There are 3 items we’re interested in learning from a visit report: 1. What is the club doing well? This is an opportunity for praise. 2. What are the club’s challenges? The president can provide this. 3. How can we help the club with those challenges? Submit the visit report within 3 days of your visit. It’s more important to get it done rather than make it perfect. It’s a snapshot of the club at one specific point in time and it can and will change regularly. </a:t>
            </a:r>
            <a:endParaRPr lang="en-US" sz="20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66</a:t>
            </a:fld>
            <a:endParaRPr lang="en-US"/>
          </a:p>
        </p:txBody>
      </p:sp>
    </p:spTree>
    <p:extLst>
      <p:ext uri="{BB962C8B-B14F-4D97-AF65-F5344CB8AC3E}">
        <p14:creationId xmlns:p14="http://schemas.microsoft.com/office/powerpoint/2010/main" val="1103473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Learn how to track area/club performance on the TI dashboard. </a:t>
            </a:r>
          </a:p>
          <a:p>
            <a:endParaRPr lang="en-US" sz="1200" dirty="0"/>
          </a:p>
          <a:p>
            <a:r>
              <a:rPr lang="en-US" sz="1200" dirty="0"/>
              <a:t>Distinguished Performance Dashboard: http://dashboards.toastmasters.org </a:t>
            </a:r>
          </a:p>
          <a:p>
            <a:endParaRPr lang="en-US" dirty="0"/>
          </a:p>
          <a:p>
            <a:r>
              <a:rPr lang="en-US" dirty="0"/>
              <a:t>Can we go to live internet to show it? </a:t>
            </a:r>
          </a:p>
        </p:txBody>
      </p:sp>
      <p:sp>
        <p:nvSpPr>
          <p:cNvPr id="4" name="Slide Number Placeholder 3"/>
          <p:cNvSpPr>
            <a:spLocks noGrp="1"/>
          </p:cNvSpPr>
          <p:nvPr>
            <p:ph type="sldNum" sz="quarter" idx="10"/>
          </p:nvPr>
        </p:nvSpPr>
        <p:spPr/>
        <p:txBody>
          <a:bodyPr/>
          <a:lstStyle/>
          <a:p>
            <a:fld id="{98685534-3ACA-4063-A73E-F9B511CF6546}" type="slidenum">
              <a:rPr lang="en-US" smtClean="0"/>
              <a:t>67</a:t>
            </a:fld>
            <a:endParaRPr lang="en-US"/>
          </a:p>
        </p:txBody>
      </p:sp>
    </p:spTree>
    <p:extLst>
      <p:ext uri="{BB962C8B-B14F-4D97-AF65-F5344CB8AC3E}">
        <p14:creationId xmlns:p14="http://schemas.microsoft.com/office/powerpoint/2010/main" val="2405922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77</a:t>
            </a:fld>
            <a:endParaRPr lang="en-US"/>
          </a:p>
        </p:txBody>
      </p:sp>
    </p:spTree>
    <p:extLst>
      <p:ext uri="{BB962C8B-B14F-4D97-AF65-F5344CB8AC3E}">
        <p14:creationId xmlns:p14="http://schemas.microsoft.com/office/powerpoint/2010/main" val="1329093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fld id="{98685534-3ACA-4063-A73E-F9B511CF6546}" type="slidenum">
              <a:rPr lang="en-US" smtClean="0"/>
              <a:t>79</a:t>
            </a:fld>
            <a:endParaRPr lang="en-US"/>
          </a:p>
        </p:txBody>
      </p:sp>
    </p:spTree>
    <p:extLst>
      <p:ext uri="{BB962C8B-B14F-4D97-AF65-F5344CB8AC3E}">
        <p14:creationId xmlns:p14="http://schemas.microsoft.com/office/powerpoint/2010/main" val="3099238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21</a:t>
            </a:fld>
            <a:endParaRPr lang="en-US"/>
          </a:p>
        </p:txBody>
      </p:sp>
    </p:spTree>
    <p:extLst>
      <p:ext uri="{BB962C8B-B14F-4D97-AF65-F5344CB8AC3E}">
        <p14:creationId xmlns:p14="http://schemas.microsoft.com/office/powerpoint/2010/main" val="3070843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80</a:t>
            </a:fld>
            <a:endParaRPr lang="en-US"/>
          </a:p>
        </p:txBody>
      </p:sp>
    </p:spTree>
    <p:extLst>
      <p:ext uri="{BB962C8B-B14F-4D97-AF65-F5344CB8AC3E}">
        <p14:creationId xmlns:p14="http://schemas.microsoft.com/office/powerpoint/2010/main" val="3613668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81</a:t>
            </a:fld>
            <a:endParaRPr lang="en-US"/>
          </a:p>
        </p:txBody>
      </p:sp>
    </p:spTree>
    <p:extLst>
      <p:ext uri="{BB962C8B-B14F-4D97-AF65-F5344CB8AC3E}">
        <p14:creationId xmlns:p14="http://schemas.microsoft.com/office/powerpoint/2010/main" val="30555530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82</a:t>
            </a:fld>
            <a:endParaRPr lang="en-US"/>
          </a:p>
        </p:txBody>
      </p:sp>
    </p:spTree>
    <p:extLst>
      <p:ext uri="{BB962C8B-B14F-4D97-AF65-F5344CB8AC3E}">
        <p14:creationId xmlns:p14="http://schemas.microsoft.com/office/powerpoint/2010/main" val="2300586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charset="0"/>
              <a:buChar char="•"/>
            </a:pPr>
            <a:endParaRPr lang="en-US" sz="24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98</a:t>
            </a:fld>
            <a:endParaRPr lang="en-US" dirty="0"/>
          </a:p>
        </p:txBody>
      </p:sp>
    </p:spTree>
    <p:extLst>
      <p:ext uri="{BB962C8B-B14F-4D97-AF65-F5344CB8AC3E}">
        <p14:creationId xmlns:p14="http://schemas.microsoft.com/office/powerpoint/2010/main" val="1906674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charset="0"/>
              <a:buChar char="•"/>
            </a:pPr>
            <a:endParaRPr lang="en-US" sz="24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99</a:t>
            </a:fld>
            <a:endParaRPr lang="en-US" dirty="0"/>
          </a:p>
        </p:txBody>
      </p:sp>
    </p:spTree>
    <p:extLst>
      <p:ext uri="{BB962C8B-B14F-4D97-AF65-F5344CB8AC3E}">
        <p14:creationId xmlns:p14="http://schemas.microsoft.com/office/powerpoint/2010/main" val="1906674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baseline="0" dirty="0"/>
          </a:p>
        </p:txBody>
      </p:sp>
      <p:sp>
        <p:nvSpPr>
          <p:cNvPr id="4" name="Slide Number Placeholder 3"/>
          <p:cNvSpPr>
            <a:spLocks noGrp="1"/>
          </p:cNvSpPr>
          <p:nvPr>
            <p:ph type="sldNum" sz="quarter" idx="10"/>
          </p:nvPr>
        </p:nvSpPr>
        <p:spPr/>
        <p:txBody>
          <a:bodyPr/>
          <a:lstStyle/>
          <a:p>
            <a:fld id="{98685534-3ACA-4063-A73E-F9B511CF6546}" type="slidenum">
              <a:rPr lang="en-US" smtClean="0"/>
              <a:t>22</a:t>
            </a:fld>
            <a:endParaRPr lang="en-US"/>
          </a:p>
        </p:txBody>
      </p:sp>
    </p:spTree>
    <p:extLst>
      <p:ext uri="{BB962C8B-B14F-4D97-AF65-F5344CB8AC3E}">
        <p14:creationId xmlns:p14="http://schemas.microsoft.com/office/powerpoint/2010/main" val="1568034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23</a:t>
            </a:fld>
            <a:endParaRPr lang="en-US"/>
          </a:p>
        </p:txBody>
      </p:sp>
    </p:spTree>
    <p:extLst>
      <p:ext uri="{BB962C8B-B14F-4D97-AF65-F5344CB8AC3E}">
        <p14:creationId xmlns:p14="http://schemas.microsoft.com/office/powerpoint/2010/main" val="535139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24</a:t>
            </a:fld>
            <a:endParaRPr lang="en-US"/>
          </a:p>
        </p:txBody>
      </p:sp>
    </p:spTree>
    <p:extLst>
      <p:ext uri="{BB962C8B-B14F-4D97-AF65-F5344CB8AC3E}">
        <p14:creationId xmlns:p14="http://schemas.microsoft.com/office/powerpoint/2010/main" val="3267613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25</a:t>
            </a:fld>
            <a:endParaRPr lang="en-US"/>
          </a:p>
        </p:txBody>
      </p:sp>
    </p:spTree>
    <p:extLst>
      <p:ext uri="{BB962C8B-B14F-4D97-AF65-F5344CB8AC3E}">
        <p14:creationId xmlns:p14="http://schemas.microsoft.com/office/powerpoint/2010/main" val="316927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fld id="{98685534-3ACA-4063-A73E-F9B511CF6546}" type="slidenum">
              <a:rPr lang="en-US" smtClean="0"/>
              <a:t>27</a:t>
            </a:fld>
            <a:endParaRPr lang="en-US"/>
          </a:p>
        </p:txBody>
      </p:sp>
    </p:spTree>
    <p:extLst>
      <p:ext uri="{BB962C8B-B14F-4D97-AF65-F5344CB8AC3E}">
        <p14:creationId xmlns:p14="http://schemas.microsoft.com/office/powerpoint/2010/main" val="1237919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685534-3ACA-4063-A73E-F9B511CF6546}" type="slidenum">
              <a:rPr lang="en-US" smtClean="0"/>
              <a:t>28</a:t>
            </a:fld>
            <a:endParaRPr lang="en-US"/>
          </a:p>
        </p:txBody>
      </p:sp>
    </p:spTree>
    <p:extLst>
      <p:ext uri="{BB962C8B-B14F-4D97-AF65-F5344CB8AC3E}">
        <p14:creationId xmlns:p14="http://schemas.microsoft.com/office/powerpoint/2010/main" val="3119234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noChangeArrowheads="1"/>
          </p:cNvSpPr>
          <p:nvPr>
            <p:ph type="title"/>
          </p:nvPr>
        </p:nvSpPr>
        <p:spPr bwMode="auto">
          <a:xfrm>
            <a:off x="4800600" y="2286000"/>
            <a:ext cx="4267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defRPr>
                <a:solidFill>
                  <a:schemeClr val="accent3"/>
                </a:solidFill>
              </a:defRPr>
            </a:lvl1pPr>
          </a:lstStyle>
          <a:p>
            <a:pPr lvl="0"/>
            <a:r>
              <a:rPr lang="en-US"/>
              <a:t>Click to edit Master title style</a:t>
            </a:r>
            <a:endParaRPr lang="en-US" dirty="0"/>
          </a:p>
        </p:txBody>
      </p:sp>
      <p:sp>
        <p:nvSpPr>
          <p:cNvPr id="4" name="Text Placeholder 3"/>
          <p:cNvSpPr>
            <a:spLocks noGrp="1"/>
          </p:cNvSpPr>
          <p:nvPr>
            <p:ph type="body" sz="half" idx="2"/>
          </p:nvPr>
        </p:nvSpPr>
        <p:spPr>
          <a:xfrm>
            <a:off x="76200" y="4419600"/>
            <a:ext cx="5141912" cy="2057400"/>
          </a:xfrm>
        </p:spPr>
        <p:txBody>
          <a:bodyPr/>
          <a:lstStyle>
            <a:lvl1pPr marL="0" indent="0" algn="r">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06760009"/>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696200" cy="1143000"/>
          </a:xfrm>
        </p:spPr>
        <p:txBody>
          <a:bodyPr/>
          <a:lstStyle/>
          <a:p>
            <a:r>
              <a:rPr lang="en-US"/>
              <a:t>Click to edit Master title style</a:t>
            </a:r>
            <a:endParaRPr lang="en-US" dirty="0"/>
          </a:p>
        </p:txBody>
      </p:sp>
      <p:sp>
        <p:nvSpPr>
          <p:cNvPr id="3" name="Content Placeholder 2"/>
          <p:cNvSpPr>
            <a:spLocks noGrp="1"/>
          </p:cNvSpPr>
          <p:nvPr>
            <p:ph idx="1"/>
          </p:nvPr>
        </p:nvSpPr>
        <p:spPr>
          <a:xfrm>
            <a:off x="685800" y="1524000"/>
            <a:ext cx="777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0198531"/>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991600" cy="1143000"/>
          </a:xfrm>
        </p:spPr>
        <p:txBody>
          <a:bodyPr/>
          <a:lstStyle>
            <a:lvl1pPr algn="ctr">
              <a:defRPr/>
            </a:lvl1pPr>
          </a:lstStyle>
          <a:p>
            <a:r>
              <a:rPr lang="en-US"/>
              <a:t>Click to edit Master title style</a:t>
            </a:r>
            <a:endParaRPr lang="en-US" dirty="0"/>
          </a:p>
        </p:txBody>
      </p:sp>
      <p:sp>
        <p:nvSpPr>
          <p:cNvPr id="3" name="Content Placeholder 2"/>
          <p:cNvSpPr>
            <a:spLocks noGrp="1"/>
          </p:cNvSpPr>
          <p:nvPr>
            <p:ph sz="half" idx="1"/>
          </p:nvPr>
        </p:nvSpPr>
        <p:spPr>
          <a:xfrm>
            <a:off x="381000" y="1905000"/>
            <a:ext cx="39624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905000"/>
            <a:ext cx="43434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84537687"/>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868361"/>
            <a:ext cx="9144000" cy="960439"/>
          </a:xfrm>
        </p:spPr>
        <p:txBody>
          <a:bodyPr/>
          <a:lstStyle>
            <a:lvl1pPr algn="ctr">
              <a:defRPr/>
            </a:lvl1pPr>
          </a:lstStyle>
          <a:p>
            <a:r>
              <a:rPr lang="en-US"/>
              <a:t>Click to edit Master title style</a:t>
            </a:r>
            <a:endParaRPr lang="en-US" dirty="0"/>
          </a:p>
        </p:txBody>
      </p:sp>
      <p:sp>
        <p:nvSpPr>
          <p:cNvPr id="3" name="Text Placeholder 2"/>
          <p:cNvSpPr>
            <a:spLocks noGrp="1"/>
          </p:cNvSpPr>
          <p:nvPr>
            <p:ph type="body" idx="1"/>
          </p:nvPr>
        </p:nvSpPr>
        <p:spPr>
          <a:xfrm>
            <a:off x="304800" y="1752600"/>
            <a:ext cx="4191000" cy="639763"/>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2462" y="2398712"/>
            <a:ext cx="4233338" cy="35448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4645026" y="1752600"/>
            <a:ext cx="4194174" cy="639763"/>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85757" y="2398712"/>
            <a:ext cx="4236509" cy="3544888"/>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300804259"/>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600200"/>
            <a:ext cx="9144000" cy="1143000"/>
          </a:xfrm>
        </p:spPr>
        <p:txBody>
          <a:bodyPr/>
          <a:lstStyle>
            <a:lvl1pPr algn="ctr">
              <a:defRPr sz="3400"/>
            </a:lvl1pPr>
          </a:lstStyle>
          <a:p>
            <a:r>
              <a:rPr lang="en-US"/>
              <a:t>Click to edit Master title style</a:t>
            </a:r>
            <a:endParaRPr lang="en-US" dirty="0"/>
          </a:p>
        </p:txBody>
      </p:sp>
    </p:spTree>
    <p:extLst>
      <p:ext uri="{BB962C8B-B14F-4D97-AF65-F5344CB8AC3E}">
        <p14:creationId xmlns:p14="http://schemas.microsoft.com/office/powerpoint/2010/main" val="2644016808"/>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469468"/>
            <a:ext cx="6437312"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676400"/>
            <a:ext cx="5675312" cy="3962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6036206"/>
            <a:ext cx="6437312"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22674235"/>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289260"/>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685800" y="2130425"/>
            <a:ext cx="7772400" cy="1470025"/>
          </a:xfrm>
        </p:spPr>
        <p:txBody>
          <a:bodyPr/>
          <a:lstStyle>
            <a:lvl1pPr algn="ctr">
              <a:defRPr/>
            </a:lvl1pPr>
          </a:lstStyle>
          <a:p>
            <a:pPr lvl="0"/>
            <a:r>
              <a:rPr lang="en-US" noProof="0"/>
              <a:t>Click to edit Master title style</a:t>
            </a:r>
          </a:p>
        </p:txBody>
      </p:sp>
      <p:sp>
        <p:nvSpPr>
          <p:cNvPr id="43011" name="Rectangle 3"/>
          <p:cNvSpPr>
            <a:spLocks noGrp="1" noChangeArrowheads="1"/>
          </p:cNvSpPr>
          <p:nvPr>
            <p:ph type="subTitle" idx="1"/>
          </p:nvPr>
        </p:nvSpPr>
        <p:spPr>
          <a:xfrm>
            <a:off x="1371600" y="3886200"/>
            <a:ext cx="6400800" cy="1752600"/>
          </a:xfrm>
        </p:spPr>
        <p:txBody>
          <a:bodyPr/>
          <a:lstStyle>
            <a:lvl1pPr marL="0" indent="0" algn="ctr">
              <a:buFont typeface="Webdings" charset="0"/>
              <a:buNone/>
              <a:defRPr>
                <a:solidFill>
                  <a:schemeClr val="bg2"/>
                </a:solidFill>
              </a:defRPr>
            </a:lvl1pPr>
          </a:lstStyle>
          <a:p>
            <a:pPr lvl="0"/>
            <a:r>
              <a:rPr lang="en-US" noProof="0"/>
              <a:t>Click to edit Master subtitle style</a:t>
            </a:r>
          </a:p>
        </p:txBody>
      </p:sp>
      <p:sp>
        <p:nvSpPr>
          <p:cNvPr id="1030" name="Rectangle 6"/>
          <p:cNvSpPr>
            <a:spLocks noGrp="1" noChangeArrowheads="1"/>
          </p:cNvSpPr>
          <p:nvPr>
            <p:ph type="sldNum" sz="quarter" idx="4"/>
          </p:nvPr>
        </p:nvSpPr>
        <p:spPr/>
        <p:txBody>
          <a:bodyPr/>
          <a:lstStyle>
            <a:lvl1pPr>
              <a:defRPr/>
            </a:lvl1pPr>
          </a:lstStyle>
          <a:p>
            <a:fld id="{E8A8AF5A-2070-074E-80F1-C76D394C7284}" type="slidenum">
              <a:rPr lang="en-US"/>
              <a:pPr/>
              <a:t>‹#›</a:t>
            </a:fld>
            <a:endParaRPr lang="en-US" dirty="0"/>
          </a:p>
        </p:txBody>
      </p:sp>
    </p:spTree>
    <p:extLst>
      <p:ext uri="{BB962C8B-B14F-4D97-AF65-F5344CB8AC3E}">
        <p14:creationId xmlns:p14="http://schemas.microsoft.com/office/powerpoint/2010/main" val="497697392"/>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930991"/>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38200" y="495300"/>
            <a:ext cx="7848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762001" y="1524000"/>
            <a:ext cx="7924799"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cSld>
  <p:clrMap bg1="lt1" tx1="dk1" bg2="lt2" tx2="dk2" accent1="accent1" accent2="accent2" accent3="accent3" accent4="accent4" accent5="accent5" accent6="accent6" hlink="hlink" folHlink="folHlink"/>
  <p:sldLayoutIdLst>
    <p:sldLayoutId id="2147483660" r:id="rId1"/>
    <p:sldLayoutId id="2147483662" r:id="rId2"/>
    <p:sldLayoutId id="2147483653" r:id="rId3"/>
    <p:sldLayoutId id="2147483654" r:id="rId4"/>
    <p:sldLayoutId id="2147483655" r:id="rId5"/>
    <p:sldLayoutId id="2147483658" r:id="rId6"/>
    <p:sldLayoutId id="2147483661" r:id="rId7"/>
    <p:sldLayoutId id="2147483663" r:id="rId8"/>
    <p:sldLayoutId id="2147483664" r:id="rId9"/>
  </p:sldLayoutIdLst>
  <p:transition spd="slow">
    <p:wipe dir="r"/>
  </p:transition>
  <p:txStyles>
    <p:title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Font typeface="Webdings" charset="0"/>
        <a:buChar char="4"/>
        <a:defRPr sz="2800">
          <a:solidFill>
            <a:schemeClr val="tx1"/>
          </a:solidFill>
          <a:latin typeface="+mn-lt"/>
          <a:ea typeface="ヒラギノ角ゴ Pro W3" charset="0"/>
          <a:cs typeface="+mn-cs"/>
        </a:defRPr>
      </a:lvl1pPr>
      <a:lvl2pPr marL="742950" indent="-285750" algn="l" rtl="0" eaLnBrk="1" fontAlgn="base" hangingPunct="1">
        <a:spcBef>
          <a:spcPct val="20000"/>
        </a:spcBef>
        <a:spcAft>
          <a:spcPct val="0"/>
        </a:spcAft>
        <a:buClr>
          <a:srgbClr val="063052"/>
        </a:buClr>
        <a:buFont typeface="Wingdings" charset="0"/>
        <a:buChar char="§"/>
        <a:defRPr sz="2500">
          <a:solidFill>
            <a:schemeClr val="tx1"/>
          </a:solidFill>
          <a:latin typeface="+mn-lt"/>
          <a:ea typeface="ヒラギノ角ゴ Pro W3" charset="0"/>
        </a:defRPr>
      </a:lvl2pPr>
      <a:lvl3pPr marL="1143000" indent="-228600" algn="l" rtl="0" eaLnBrk="1" fontAlgn="base" hangingPunct="1">
        <a:spcBef>
          <a:spcPct val="20000"/>
        </a:spcBef>
        <a:spcAft>
          <a:spcPct val="0"/>
        </a:spcAft>
        <a:buClr>
          <a:srgbClr val="800000"/>
        </a:buClr>
        <a:buChar char="•"/>
        <a:defRPr sz="2200">
          <a:solidFill>
            <a:schemeClr val="tx1"/>
          </a:solidFill>
          <a:latin typeface="+mn-lt"/>
          <a:ea typeface="ヒラギノ角ゴ Pro W3" charset="0"/>
        </a:defRPr>
      </a:lvl3pPr>
      <a:lvl4pPr marL="1600200" indent="-228600" algn="l" rtl="0" eaLnBrk="1" fontAlgn="base" hangingPunct="1">
        <a:spcBef>
          <a:spcPct val="20000"/>
        </a:spcBef>
        <a:spcAft>
          <a:spcPct val="0"/>
        </a:spcAft>
        <a:buClr>
          <a:schemeClr val="tx1"/>
        </a:buClr>
        <a:buFont typeface="Wingdings" charset="0"/>
        <a:buChar char="ü"/>
        <a:defRPr sz="2000">
          <a:solidFill>
            <a:schemeClr val="tx1"/>
          </a:solidFill>
          <a:latin typeface="+mn-lt"/>
          <a:ea typeface="ヒラギノ角ゴ Pro W3" charset="0"/>
        </a:defRPr>
      </a:lvl4pPr>
      <a:lvl5pPr marL="2057400" indent="-228600" algn="l" rtl="0" eaLnBrk="1" fontAlgn="base" hangingPunct="1">
        <a:spcBef>
          <a:spcPct val="20000"/>
        </a:spcBef>
        <a:spcAft>
          <a:spcPct val="0"/>
        </a:spcAft>
        <a:buClr>
          <a:srgbClr val="800000"/>
        </a:buClr>
        <a:buFont typeface="Arial Black" charset="0"/>
        <a:buChar char="►"/>
        <a:defRPr sz="20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district35.org/"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 and Division Director Makeup Training Session</a:t>
            </a:r>
          </a:p>
        </p:txBody>
      </p:sp>
      <p:sp>
        <p:nvSpPr>
          <p:cNvPr id="3" name="Text Placeholder 2"/>
          <p:cNvSpPr>
            <a:spLocks noGrp="1"/>
          </p:cNvSpPr>
          <p:nvPr>
            <p:ph type="body" sz="half" idx="2"/>
          </p:nvPr>
        </p:nvSpPr>
        <p:spPr/>
        <p:txBody>
          <a:bodyPr/>
          <a:lstStyle/>
          <a:p>
            <a:r>
              <a:rPr lang="en-US" dirty="0"/>
              <a:t>July 30, 2018</a:t>
            </a:r>
          </a:p>
        </p:txBody>
      </p:sp>
    </p:spTree>
    <p:extLst>
      <p:ext uri="{BB962C8B-B14F-4D97-AF65-F5344CB8AC3E}">
        <p14:creationId xmlns:p14="http://schemas.microsoft.com/office/powerpoint/2010/main" val="3785561306"/>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52400"/>
            <a:ext cx="7696200" cy="1143000"/>
          </a:xfrm>
        </p:spPr>
        <p:txBody>
          <a:bodyPr/>
          <a:lstStyle/>
          <a:p>
            <a:r>
              <a:rPr lang="en-US" dirty="0"/>
              <a:t>The Division Teams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86464543"/>
              </p:ext>
            </p:extLst>
          </p:nvPr>
        </p:nvGraphicFramePr>
        <p:xfrm>
          <a:off x="609600" y="986971"/>
          <a:ext cx="7467600" cy="5867400"/>
        </p:xfrm>
        <a:graphic>
          <a:graphicData uri="http://schemas.openxmlformats.org/drawingml/2006/table">
            <a:tbl>
              <a:tblPr firstRow="1" bandRow="1">
                <a:tableStyleId>{5C22544A-7EE6-4342-B048-85BDC9FD1C3A}</a:tableStyleId>
              </a:tblPr>
              <a:tblGrid>
                <a:gridCol w="1604142">
                  <a:extLst>
                    <a:ext uri="{9D8B030D-6E8A-4147-A177-3AD203B41FA5}">
                      <a16:colId xmlns:a16="http://schemas.microsoft.com/office/drawing/2014/main" val="20000"/>
                    </a:ext>
                  </a:extLst>
                </a:gridCol>
                <a:gridCol w="1844763">
                  <a:extLst>
                    <a:ext uri="{9D8B030D-6E8A-4147-A177-3AD203B41FA5}">
                      <a16:colId xmlns:a16="http://schemas.microsoft.com/office/drawing/2014/main" val="20001"/>
                    </a:ext>
                  </a:extLst>
                </a:gridCol>
                <a:gridCol w="2085384">
                  <a:extLst>
                    <a:ext uri="{9D8B030D-6E8A-4147-A177-3AD203B41FA5}">
                      <a16:colId xmlns:a16="http://schemas.microsoft.com/office/drawing/2014/main" val="20003"/>
                    </a:ext>
                  </a:extLst>
                </a:gridCol>
                <a:gridCol w="1933311">
                  <a:extLst>
                    <a:ext uri="{9D8B030D-6E8A-4147-A177-3AD203B41FA5}">
                      <a16:colId xmlns:a16="http://schemas.microsoft.com/office/drawing/2014/main" val="20004"/>
                    </a:ext>
                  </a:extLst>
                </a:gridCol>
              </a:tblGrid>
              <a:tr h="647522">
                <a:tc>
                  <a:txBody>
                    <a:bodyPr/>
                    <a:lstStyle/>
                    <a:p>
                      <a:endParaRPr lang="en-US" sz="2400" dirty="0"/>
                    </a:p>
                  </a:txBody>
                  <a:tcPr anchor="ctr"/>
                </a:tc>
                <a:tc>
                  <a:txBody>
                    <a:bodyPr/>
                    <a:lstStyle/>
                    <a:p>
                      <a:pPr algn="ctr"/>
                      <a:r>
                        <a:rPr lang="en-US" sz="2400" dirty="0"/>
                        <a:t>Central</a:t>
                      </a:r>
                    </a:p>
                  </a:txBody>
                  <a:tcPr anchor="ctr"/>
                </a:tc>
                <a:tc>
                  <a:txBody>
                    <a:bodyPr/>
                    <a:lstStyle/>
                    <a:p>
                      <a:pPr algn="ctr"/>
                      <a:r>
                        <a:rPr lang="en-US" sz="2400" dirty="0"/>
                        <a:t>Northern</a:t>
                      </a:r>
                    </a:p>
                  </a:txBody>
                  <a:tcPr anchor="ctr"/>
                </a:tc>
                <a:tc>
                  <a:txBody>
                    <a:bodyPr/>
                    <a:lstStyle/>
                    <a:p>
                      <a:pPr algn="ctr"/>
                      <a:r>
                        <a:rPr lang="en-US" sz="2400" dirty="0"/>
                        <a:t>Eastern</a:t>
                      </a:r>
                    </a:p>
                  </a:txBody>
                  <a:tcPr anchor="ctr"/>
                </a:tc>
                <a:extLst>
                  <a:ext uri="{0D108BD9-81ED-4DB2-BD59-A6C34878D82A}">
                    <a16:rowId xmlns:a16="http://schemas.microsoft.com/office/drawing/2014/main" val="10000"/>
                  </a:ext>
                </a:extLst>
              </a:tr>
              <a:tr h="647522">
                <a:tc>
                  <a:txBody>
                    <a:bodyPr/>
                    <a:lstStyle/>
                    <a:p>
                      <a:r>
                        <a:rPr lang="en-US" u="sng" dirty="0"/>
                        <a:t>Division Director</a:t>
                      </a:r>
                    </a:p>
                  </a:txBody>
                  <a:tcPr anchor="ctr"/>
                </a:tc>
                <a:tc>
                  <a:txBody>
                    <a:bodyPr/>
                    <a:lstStyle/>
                    <a:p>
                      <a:r>
                        <a:rPr lang="en-US" u="sng" dirty="0"/>
                        <a:t>Rick Griggs</a:t>
                      </a:r>
                    </a:p>
                  </a:txBody>
                  <a:tcPr anchor="ctr"/>
                </a:tc>
                <a:tc>
                  <a:txBody>
                    <a:bodyPr/>
                    <a:lstStyle/>
                    <a:p>
                      <a:r>
                        <a:rPr lang="en-US" u="sng" dirty="0"/>
                        <a:t>Angela Graham</a:t>
                      </a:r>
                    </a:p>
                  </a:txBody>
                  <a:tcPr anchor="ctr"/>
                </a:tc>
                <a:tc>
                  <a:txBody>
                    <a:bodyPr/>
                    <a:lstStyle/>
                    <a:p>
                      <a:r>
                        <a:rPr lang="en-US" u="sng" dirty="0"/>
                        <a:t>Teri McGregor</a:t>
                      </a:r>
                    </a:p>
                  </a:txBody>
                  <a:tcPr anchor="ctr"/>
                </a:tc>
                <a:extLst>
                  <a:ext uri="{0D108BD9-81ED-4DB2-BD59-A6C34878D82A}">
                    <a16:rowId xmlns:a16="http://schemas.microsoft.com/office/drawing/2014/main" val="10001"/>
                  </a:ext>
                </a:extLst>
              </a:tr>
              <a:tr h="1111750">
                <a:tc>
                  <a:txBody>
                    <a:bodyPr/>
                    <a:lstStyle/>
                    <a:p>
                      <a:r>
                        <a:rPr lang="en-US" dirty="0"/>
                        <a:t>Location</a:t>
                      </a:r>
                    </a:p>
                  </a:txBody>
                  <a:tcPr anchor="ctr"/>
                </a:tc>
                <a:tc>
                  <a:txBody>
                    <a:bodyPr/>
                    <a:lstStyle/>
                    <a:p>
                      <a:r>
                        <a:rPr lang="en-US" dirty="0"/>
                        <a:t>Madison</a:t>
                      </a:r>
                      <a:r>
                        <a:rPr lang="en-US" baseline="0" dirty="0"/>
                        <a:t> Metro and Southwest Wisconsin</a:t>
                      </a:r>
                      <a:endParaRPr lang="en-US" dirty="0"/>
                    </a:p>
                  </a:txBody>
                  <a:tcPr anchor="ctr"/>
                </a:tc>
                <a:tc>
                  <a:txBody>
                    <a:bodyPr/>
                    <a:lstStyle/>
                    <a:p>
                      <a:r>
                        <a:rPr lang="en-US" dirty="0"/>
                        <a:t>North</a:t>
                      </a:r>
                      <a:r>
                        <a:rPr lang="en-US" baseline="0" dirty="0"/>
                        <a:t> Central and Northwest Wisconsin </a:t>
                      </a:r>
                      <a:endParaRPr lang="en-US" dirty="0"/>
                    </a:p>
                  </a:txBody>
                  <a:tcPr anchor="ctr"/>
                </a:tc>
                <a:tc>
                  <a:txBody>
                    <a:bodyPr/>
                    <a:lstStyle/>
                    <a:p>
                      <a:r>
                        <a:rPr lang="en-US" dirty="0"/>
                        <a:t>Eastern</a:t>
                      </a:r>
                      <a:r>
                        <a:rPr lang="en-US" baseline="0" dirty="0"/>
                        <a:t> Wisconsin and Upper Michigan</a:t>
                      </a:r>
                      <a:endParaRPr lang="en-US" dirty="0"/>
                    </a:p>
                  </a:txBody>
                  <a:tcPr anchor="ctr"/>
                </a:tc>
                <a:extLst>
                  <a:ext uri="{0D108BD9-81ED-4DB2-BD59-A6C34878D82A}">
                    <a16:rowId xmlns:a16="http://schemas.microsoft.com/office/drawing/2014/main" val="10002"/>
                  </a:ext>
                </a:extLst>
              </a:tr>
              <a:tr h="647522">
                <a:tc>
                  <a:txBody>
                    <a:bodyPr/>
                    <a:lstStyle/>
                    <a:p>
                      <a:pPr algn="l" fontAlgn="b"/>
                      <a:r>
                        <a:rPr lang="en-US" sz="2000" b="0" i="0" u="none" strike="noStrike" dirty="0">
                          <a:solidFill>
                            <a:srgbClr val="000000"/>
                          </a:solidFill>
                          <a:effectLst/>
                          <a:latin typeface="Calibri" panose="020F0502020204030204" pitchFamily="34" charset="0"/>
                        </a:rPr>
                        <a:t>Area 1</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Tom Carlson</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Matt</a:t>
                      </a:r>
                      <a:r>
                        <a:rPr lang="en-US" sz="2000" b="0" i="0" u="none" strike="noStrike" baseline="0" dirty="0">
                          <a:solidFill>
                            <a:srgbClr val="000000"/>
                          </a:solidFill>
                          <a:effectLst/>
                          <a:latin typeface="Calibri" panose="020F0502020204030204" pitchFamily="34" charset="0"/>
                        </a:rPr>
                        <a:t> </a:t>
                      </a:r>
                      <a:r>
                        <a:rPr lang="en-US" sz="2000" b="0" i="0" u="none" strike="noStrike" baseline="0" dirty="0" err="1">
                          <a:solidFill>
                            <a:srgbClr val="000000"/>
                          </a:solidFill>
                          <a:effectLst/>
                          <a:latin typeface="Calibri" panose="020F0502020204030204" pitchFamily="34" charset="0"/>
                        </a:rPr>
                        <a:t>Scheuers</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Larry </a:t>
                      </a:r>
                      <a:r>
                        <a:rPr lang="en-US" sz="2000" b="0" i="0" u="none" strike="noStrike" dirty="0" err="1">
                          <a:solidFill>
                            <a:srgbClr val="000000"/>
                          </a:solidFill>
                          <a:effectLst/>
                          <a:latin typeface="Calibri" panose="020F0502020204030204" pitchFamily="34" charset="0"/>
                        </a:rPr>
                        <a:t>Penke</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647522">
                <a:tc>
                  <a:txBody>
                    <a:bodyPr/>
                    <a:lstStyle/>
                    <a:p>
                      <a:pPr algn="l" fontAlgn="b"/>
                      <a:r>
                        <a:rPr lang="en-US" sz="2000" b="0" i="0" u="none" strike="noStrike" dirty="0">
                          <a:solidFill>
                            <a:srgbClr val="000000"/>
                          </a:solidFill>
                          <a:effectLst/>
                          <a:latin typeface="Calibri" panose="020F0502020204030204" pitchFamily="34" charset="0"/>
                        </a:rPr>
                        <a:t>Area 2</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Drake </a:t>
                      </a:r>
                      <a:r>
                        <a:rPr lang="en-US" sz="2000" b="0" i="0" u="none" strike="noStrike" dirty="0" err="1">
                          <a:solidFill>
                            <a:srgbClr val="000000"/>
                          </a:solidFill>
                          <a:effectLst/>
                          <a:latin typeface="Calibri" panose="020F0502020204030204" pitchFamily="34" charset="0"/>
                        </a:rPr>
                        <a:t>McGoey</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Heidi </a:t>
                      </a:r>
                      <a:r>
                        <a:rPr lang="en-US" sz="2000" b="0" i="0" u="none" strike="noStrike" dirty="0" err="1">
                          <a:solidFill>
                            <a:srgbClr val="000000"/>
                          </a:solidFill>
                          <a:effectLst/>
                          <a:latin typeface="Calibri" panose="020F0502020204030204" pitchFamily="34" charset="0"/>
                        </a:rPr>
                        <a:t>Slowinski</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Carol Mather</a:t>
                      </a:r>
                    </a:p>
                  </a:txBody>
                  <a:tcPr marL="9525" marR="9525" marT="9525" marB="0" anchor="ctr"/>
                </a:tc>
                <a:extLst>
                  <a:ext uri="{0D108BD9-81ED-4DB2-BD59-A6C34878D82A}">
                    <a16:rowId xmlns:a16="http://schemas.microsoft.com/office/drawing/2014/main" val="10004"/>
                  </a:ext>
                </a:extLst>
              </a:tr>
              <a:tr h="647522">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Area 3</a:t>
                      </a:r>
                    </a:p>
                  </a:txBody>
                  <a:tcPr marL="9525" marR="9525" marT="9525" marB="0" anchor="ct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Amy Clements</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TBD</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Lori </a:t>
                      </a:r>
                      <a:r>
                        <a:rPr lang="en-US" sz="2000" b="0" i="0" u="none" strike="noStrike" dirty="0" err="1">
                          <a:solidFill>
                            <a:srgbClr val="000000"/>
                          </a:solidFill>
                          <a:effectLst/>
                          <a:latin typeface="Calibri" panose="020F0502020204030204" pitchFamily="34" charset="0"/>
                        </a:rPr>
                        <a:t>Coonen</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r h="63817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Area 4</a:t>
                      </a:r>
                    </a:p>
                  </a:txBody>
                  <a:tcPr marL="9525" marR="9525" marT="9525" marB="0" anchor="ct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Janette</a:t>
                      </a:r>
                      <a:r>
                        <a:rPr lang="en-US" sz="2000" b="0" i="0" u="none" strike="noStrike" baseline="0" dirty="0">
                          <a:solidFill>
                            <a:srgbClr val="000000"/>
                          </a:solidFill>
                          <a:effectLst/>
                          <a:latin typeface="Calibri" panose="020F0502020204030204" pitchFamily="34" charset="0"/>
                        </a:rPr>
                        <a:t> </a:t>
                      </a:r>
                      <a:r>
                        <a:rPr lang="en-US" sz="2000" b="0" i="0" u="none" strike="noStrike" baseline="0" dirty="0" err="1">
                          <a:solidFill>
                            <a:srgbClr val="000000"/>
                          </a:solidFill>
                          <a:effectLst/>
                          <a:latin typeface="Calibri" panose="020F0502020204030204" pitchFamily="34" charset="0"/>
                        </a:rPr>
                        <a:t>Jordee</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Tammy </a:t>
                      </a:r>
                      <a:r>
                        <a:rPr lang="en-US" sz="2000" b="0" i="0" u="none" strike="noStrike" dirty="0" err="1">
                          <a:solidFill>
                            <a:srgbClr val="000000"/>
                          </a:solidFill>
                          <a:effectLst/>
                          <a:latin typeface="Calibri" panose="020F0502020204030204" pitchFamily="34" charset="0"/>
                        </a:rPr>
                        <a:t>Lampro</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Cindy</a:t>
                      </a:r>
                      <a:r>
                        <a:rPr lang="en-US" sz="2000" b="0" i="0" u="none" strike="noStrike" baseline="0" dirty="0">
                          <a:solidFill>
                            <a:srgbClr val="000000"/>
                          </a:solidFill>
                          <a:effectLst/>
                          <a:latin typeface="Calibri" panose="020F0502020204030204" pitchFamily="34" charset="0"/>
                        </a:rPr>
                        <a:t> Wink</a:t>
                      </a:r>
                      <a:endParaRPr lang="en-US" sz="20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0006"/>
                  </a:ext>
                </a:extLst>
              </a:tr>
              <a:tr h="879867">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Area 5</a:t>
                      </a:r>
                    </a:p>
                  </a:txBody>
                  <a:tcPr marL="9525" marR="9525" marT="9525" marB="0" anchor="ct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Cassie </a:t>
                      </a:r>
                      <a:r>
                        <a:rPr lang="en-US" sz="2000" b="0" i="0" u="none" strike="noStrike" dirty="0" err="1">
                          <a:solidFill>
                            <a:srgbClr val="000000"/>
                          </a:solidFill>
                          <a:effectLst/>
                          <a:latin typeface="Calibri" panose="020F0502020204030204" pitchFamily="34" charset="0"/>
                        </a:rPr>
                        <a:t>Volden</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Marilyn Noble</a:t>
                      </a:r>
                    </a:p>
                  </a:txBody>
                  <a:tcPr anchor="ctr"/>
                </a:tc>
                <a:extLst>
                  <a:ext uri="{0D108BD9-81ED-4DB2-BD59-A6C34878D82A}">
                    <a16:rowId xmlns:a16="http://schemas.microsoft.com/office/drawing/2014/main" val="3005666786"/>
                  </a:ext>
                </a:extLst>
              </a:tr>
            </a:tbl>
          </a:graphicData>
        </a:graphic>
      </p:graphicFrame>
    </p:spTree>
    <p:extLst>
      <p:ext uri="{BB962C8B-B14F-4D97-AF65-F5344CB8AC3E}">
        <p14:creationId xmlns:p14="http://schemas.microsoft.com/office/powerpoint/2010/main" val="230953473"/>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District Support Team</a:t>
            </a:r>
            <a:endParaRPr lang="en-US" dirty="0"/>
          </a:p>
        </p:txBody>
      </p:sp>
      <p:sp>
        <p:nvSpPr>
          <p:cNvPr id="4" name="Content Placeholder 3"/>
          <p:cNvSpPr>
            <a:spLocks noGrp="1"/>
          </p:cNvSpPr>
          <p:nvPr>
            <p:ph idx="1"/>
          </p:nvPr>
        </p:nvSpPr>
        <p:spPr>
          <a:xfrm>
            <a:off x="685800" y="1143000"/>
            <a:ext cx="8458200" cy="4800600"/>
          </a:xfrm>
        </p:spPr>
        <p:txBody>
          <a:bodyPr/>
          <a:lstStyle/>
          <a:p>
            <a:r>
              <a:rPr lang="en-US" dirty="0"/>
              <a:t>District Administration Manager – Robin </a:t>
            </a:r>
            <a:r>
              <a:rPr lang="en-US" dirty="0" err="1"/>
              <a:t>Grabinski</a:t>
            </a:r>
            <a:endParaRPr lang="en-US" dirty="0"/>
          </a:p>
          <a:p>
            <a:r>
              <a:rPr lang="en-US" dirty="0"/>
              <a:t>District Finance Manager – Jason Feucht</a:t>
            </a:r>
          </a:p>
          <a:p>
            <a:r>
              <a:rPr lang="en-US" dirty="0"/>
              <a:t>District Public Relations Manager – Kamal </a:t>
            </a:r>
            <a:r>
              <a:rPr lang="en-US" dirty="0" err="1"/>
              <a:t>Soan</a:t>
            </a:r>
            <a:endParaRPr lang="en-US" dirty="0"/>
          </a:p>
          <a:p>
            <a:r>
              <a:rPr lang="en-US" dirty="0"/>
              <a:t>District Webmaster – Matt </a:t>
            </a:r>
            <a:r>
              <a:rPr lang="en-US" dirty="0" err="1"/>
              <a:t>Wuteska</a:t>
            </a:r>
            <a:endParaRPr lang="en-US" dirty="0"/>
          </a:p>
          <a:p>
            <a:r>
              <a:rPr lang="en-US" dirty="0"/>
              <a:t>District Newsletter Editor – Christina Evans</a:t>
            </a:r>
          </a:p>
          <a:p>
            <a:r>
              <a:rPr lang="en-US" dirty="0"/>
              <a:t>Club Extension Chair – TBD</a:t>
            </a:r>
          </a:p>
          <a:p>
            <a:r>
              <a:rPr lang="en-US" dirty="0"/>
              <a:t>Club Coach Chair – Judy Bauer </a:t>
            </a:r>
          </a:p>
        </p:txBody>
      </p:sp>
      <p:sp>
        <p:nvSpPr>
          <p:cNvPr id="3" name="TextBox 2"/>
          <p:cNvSpPr txBox="1"/>
          <p:nvPr/>
        </p:nvSpPr>
        <p:spPr>
          <a:xfrm>
            <a:off x="228600" y="4953000"/>
            <a:ext cx="8762999" cy="1200329"/>
          </a:xfrm>
          <a:prstGeom prst="rect">
            <a:avLst/>
          </a:prstGeom>
          <a:solidFill>
            <a:schemeClr val="accent2">
              <a:lumMod val="90000"/>
              <a:lumOff val="10000"/>
            </a:schemeClr>
          </a:solidFill>
          <a:ln w="38100">
            <a:solidFill>
              <a:srgbClr val="FF0000"/>
            </a:solidFill>
          </a:ln>
        </p:spPr>
        <p:txBody>
          <a:bodyPr wrap="square" rtlCol="0">
            <a:spAutoFit/>
          </a:bodyPr>
          <a:lstStyle/>
          <a:p>
            <a:pPr algn="ctr"/>
            <a:r>
              <a:rPr lang="en-US" sz="2800" b="1" dirty="0">
                <a:solidFill>
                  <a:schemeClr val="bg1"/>
                </a:solidFill>
              </a:rPr>
              <a:t>… and others. These are the people with</a:t>
            </a:r>
            <a:r>
              <a:rPr lang="en-US" sz="4400" b="1" dirty="0">
                <a:solidFill>
                  <a:schemeClr val="bg1"/>
                </a:solidFill>
              </a:rPr>
              <a:t> </a:t>
            </a:r>
            <a:r>
              <a:rPr lang="en-US" sz="2800" b="1" dirty="0">
                <a:solidFill>
                  <a:schemeClr val="bg1"/>
                </a:solidFill>
              </a:rPr>
              <a:t>whom you’ll most likely interact</a:t>
            </a:r>
          </a:p>
        </p:txBody>
      </p:sp>
    </p:spTree>
    <p:extLst>
      <p:ext uri="{BB962C8B-B14F-4D97-AF65-F5344CB8AC3E}">
        <p14:creationId xmlns:p14="http://schemas.microsoft.com/office/powerpoint/2010/main" val="898018865"/>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6" y="583148"/>
            <a:ext cx="9144000" cy="1143000"/>
          </a:xfrm>
        </p:spPr>
        <p:txBody>
          <a:bodyPr/>
          <a:lstStyle/>
          <a:p>
            <a:pPr algn="l"/>
            <a:r>
              <a:rPr lang="en-US"/>
              <a:t>Area Team</a:t>
            </a:r>
            <a:endParaRPr lang="en-US" dirty="0"/>
          </a:p>
        </p:txBody>
      </p:sp>
      <p:grpSp>
        <p:nvGrpSpPr>
          <p:cNvPr id="8" name="Group 7"/>
          <p:cNvGrpSpPr/>
          <p:nvPr/>
        </p:nvGrpSpPr>
        <p:grpSpPr>
          <a:xfrm>
            <a:off x="2069627" y="838200"/>
            <a:ext cx="4852345" cy="5486400"/>
            <a:chOff x="152400" y="1109452"/>
            <a:chExt cx="4065890" cy="5486400"/>
          </a:xfrm>
        </p:grpSpPr>
        <p:cxnSp>
          <p:nvCxnSpPr>
            <p:cNvPr id="9" name="Straight Connector 8"/>
            <p:cNvCxnSpPr>
              <a:stCxn id="18" idx="2"/>
              <a:endCxn id="22" idx="3"/>
            </p:cNvCxnSpPr>
            <p:nvPr/>
          </p:nvCxnSpPr>
          <p:spPr>
            <a:xfrm flipH="1">
              <a:off x="1627809" y="2023852"/>
              <a:ext cx="891558" cy="2522794"/>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18" idx="2"/>
              <a:endCxn id="20" idx="0"/>
            </p:cNvCxnSpPr>
            <p:nvPr/>
          </p:nvCxnSpPr>
          <p:spPr>
            <a:xfrm>
              <a:off x="2519367" y="2023852"/>
              <a:ext cx="956365" cy="190500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8" idx="2"/>
              <a:endCxn id="24" idx="0"/>
            </p:cNvCxnSpPr>
            <p:nvPr/>
          </p:nvCxnSpPr>
          <p:spPr>
            <a:xfrm flipH="1">
              <a:off x="2064744" y="2023852"/>
              <a:ext cx="454623" cy="3762172"/>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18" idx="2"/>
              <a:endCxn id="21" idx="0"/>
            </p:cNvCxnSpPr>
            <p:nvPr/>
          </p:nvCxnSpPr>
          <p:spPr>
            <a:xfrm>
              <a:off x="2519367" y="2023852"/>
              <a:ext cx="1013920" cy="114300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18" idx="2"/>
              <a:endCxn id="19" idx="0"/>
            </p:cNvCxnSpPr>
            <p:nvPr/>
          </p:nvCxnSpPr>
          <p:spPr>
            <a:xfrm>
              <a:off x="2519367" y="2023852"/>
              <a:ext cx="331886" cy="281940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8" idx="2"/>
              <a:endCxn id="23" idx="3"/>
            </p:cNvCxnSpPr>
            <p:nvPr/>
          </p:nvCxnSpPr>
          <p:spPr>
            <a:xfrm flipH="1">
              <a:off x="1956525" y="2023852"/>
              <a:ext cx="562842" cy="3214388"/>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8" idx="2"/>
              <a:endCxn id="25" idx="3"/>
            </p:cNvCxnSpPr>
            <p:nvPr/>
          </p:nvCxnSpPr>
          <p:spPr>
            <a:xfrm flipH="1">
              <a:off x="1876343" y="2023852"/>
              <a:ext cx="643024" cy="38100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8" idx="2"/>
              <a:endCxn id="27" idx="3"/>
            </p:cNvCxnSpPr>
            <p:nvPr/>
          </p:nvCxnSpPr>
          <p:spPr>
            <a:xfrm flipH="1">
              <a:off x="1611356" y="2023852"/>
              <a:ext cx="908012" cy="1768988"/>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8" idx="2"/>
              <a:endCxn id="26" idx="3"/>
            </p:cNvCxnSpPr>
            <p:nvPr/>
          </p:nvCxnSpPr>
          <p:spPr>
            <a:xfrm flipH="1">
              <a:off x="1591423" y="2023852"/>
              <a:ext cx="927944" cy="103157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821549" y="1566652"/>
              <a:ext cx="1395637"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area director</a:t>
              </a:r>
            </a:p>
          </p:txBody>
        </p:sp>
        <p:sp>
          <p:nvSpPr>
            <p:cNvPr id="19" name="Rectangle 18"/>
            <p:cNvSpPr/>
            <p:nvPr/>
          </p:nvSpPr>
          <p:spPr>
            <a:xfrm>
              <a:off x="2259440" y="4843252"/>
              <a:ext cx="1183626"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20" name="Rectangle 19"/>
            <p:cNvSpPr/>
            <p:nvPr/>
          </p:nvSpPr>
          <p:spPr>
            <a:xfrm>
              <a:off x="2904232" y="3928852"/>
              <a:ext cx="1143000"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VPM</a:t>
              </a:r>
            </a:p>
          </p:txBody>
        </p:sp>
        <p:sp>
          <p:nvSpPr>
            <p:cNvPr id="21" name="Rectangle 20"/>
            <p:cNvSpPr/>
            <p:nvPr/>
          </p:nvSpPr>
          <p:spPr>
            <a:xfrm>
              <a:off x="2961787" y="3166852"/>
              <a:ext cx="1143000"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p:txBody>
        </p:sp>
        <p:sp>
          <p:nvSpPr>
            <p:cNvPr id="22" name="Rectangle 21"/>
            <p:cNvSpPr/>
            <p:nvPr/>
          </p:nvSpPr>
          <p:spPr>
            <a:xfrm>
              <a:off x="387866" y="4318046"/>
              <a:ext cx="1239943"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23" name="Rectangle 22"/>
            <p:cNvSpPr/>
            <p:nvPr/>
          </p:nvSpPr>
          <p:spPr>
            <a:xfrm>
              <a:off x="663198" y="4919452"/>
              <a:ext cx="1293328" cy="637576"/>
            </a:xfrm>
            <a:prstGeom prst="rect">
              <a:avLst/>
            </a:prstGeom>
            <a:solidFill>
              <a:srgbClr val="004165"/>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prstClr val="white"/>
                  </a:solidFill>
                  <a:latin typeface="Myriad Pro" pitchFamily="34" charset="0"/>
                </a:rPr>
                <a:t>VPM</a:t>
              </a:r>
            </a:p>
            <a:p>
              <a:pPr algn="ctr">
                <a:lnSpc>
                  <a:spcPct val="80000"/>
                </a:lnSpc>
              </a:pPr>
              <a:r>
                <a:rPr lang="en-US" sz="1200" dirty="0">
                  <a:solidFill>
                    <a:srgbClr val="F2DF74"/>
                  </a:solidFill>
                  <a:latin typeface="Myriad Pro" pitchFamily="34" charset="0"/>
                </a:rPr>
                <a:t>assistant area director marketing</a:t>
              </a:r>
            </a:p>
          </p:txBody>
        </p:sp>
        <p:sp>
          <p:nvSpPr>
            <p:cNvPr id="24" name="Rectangle 23"/>
            <p:cNvSpPr/>
            <p:nvPr/>
          </p:nvSpPr>
          <p:spPr>
            <a:xfrm>
              <a:off x="1493244" y="5786024"/>
              <a:ext cx="1143000"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p:txBody>
        </p:sp>
        <p:sp>
          <p:nvSpPr>
            <p:cNvPr id="25" name="Rectangle 24"/>
            <p:cNvSpPr/>
            <p:nvPr/>
          </p:nvSpPr>
          <p:spPr>
            <a:xfrm>
              <a:off x="646864" y="2176252"/>
              <a:ext cx="1229479"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26" name="Rectangle 25"/>
            <p:cNvSpPr/>
            <p:nvPr/>
          </p:nvSpPr>
          <p:spPr>
            <a:xfrm>
              <a:off x="448423" y="2826822"/>
              <a:ext cx="1143000"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VPM</a:t>
              </a:r>
            </a:p>
          </p:txBody>
        </p:sp>
        <p:sp>
          <p:nvSpPr>
            <p:cNvPr id="27" name="Rectangle 26"/>
            <p:cNvSpPr/>
            <p:nvPr/>
          </p:nvSpPr>
          <p:spPr>
            <a:xfrm>
              <a:off x="371413" y="3488040"/>
              <a:ext cx="1239943" cy="609599"/>
            </a:xfrm>
            <a:prstGeom prst="rect">
              <a:avLst/>
            </a:prstGeom>
            <a:solidFill>
              <a:srgbClr val="004165"/>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a:p>
              <a:pPr algn="ctr">
                <a:lnSpc>
                  <a:spcPct val="80000"/>
                </a:lnSpc>
              </a:pPr>
              <a:r>
                <a:rPr lang="en-US" sz="1200" dirty="0">
                  <a:solidFill>
                    <a:srgbClr val="F2DF74"/>
                  </a:solidFill>
                  <a:latin typeface="Myriad Pro" pitchFamily="34" charset="0"/>
                </a:rPr>
                <a:t>assistant area director education</a:t>
              </a:r>
              <a:endParaRPr lang="en-US" sz="1200" dirty="0">
                <a:solidFill>
                  <a:prstClr val="black"/>
                </a:solidFill>
                <a:latin typeface="Myriad Pro" pitchFamily="34" charset="0"/>
              </a:endParaRPr>
            </a:p>
          </p:txBody>
        </p:sp>
        <p:sp>
          <p:nvSpPr>
            <p:cNvPr id="28" name="Oval 27"/>
            <p:cNvSpPr/>
            <p:nvPr/>
          </p:nvSpPr>
          <p:spPr>
            <a:xfrm>
              <a:off x="152400" y="1109452"/>
              <a:ext cx="4065890" cy="5486400"/>
            </a:xfrm>
            <a:prstGeom prst="ellipse">
              <a:avLst/>
            </a:prstGeom>
            <a:noFill/>
            <a:ln w="19050">
              <a:solidFill>
                <a:srgbClr val="772432"/>
              </a:solidFill>
            </a:ln>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70000"/>
                </a:lnSpc>
              </a:pPr>
              <a:r>
                <a:rPr lang="en-US" sz="2400" b="1" dirty="0">
                  <a:solidFill>
                    <a:prstClr val="black"/>
                  </a:solidFill>
                  <a:latin typeface="Myriad Pro" pitchFamily="34" charset="0"/>
                </a:rPr>
                <a:t>   area </a:t>
              </a:r>
            </a:p>
            <a:p>
              <a:pPr algn="ctr">
                <a:lnSpc>
                  <a:spcPct val="70000"/>
                </a:lnSpc>
              </a:pPr>
              <a:r>
                <a:rPr lang="en-US" sz="2400" b="1" dirty="0">
                  <a:solidFill>
                    <a:prstClr val="black"/>
                  </a:solidFill>
                  <a:latin typeface="Myriad Pro" pitchFamily="34" charset="0"/>
                </a:rPr>
                <a:t>   council</a:t>
              </a:r>
            </a:p>
          </p:txBody>
        </p:sp>
      </p:grpSp>
    </p:spTree>
    <p:extLst>
      <p:ext uri="{BB962C8B-B14F-4D97-AF65-F5344CB8AC3E}">
        <p14:creationId xmlns:p14="http://schemas.microsoft.com/office/powerpoint/2010/main" val="3501759809"/>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0749"/>
            <a:ext cx="9144000" cy="1143000"/>
          </a:xfrm>
        </p:spPr>
        <p:txBody>
          <a:bodyPr/>
          <a:lstStyle/>
          <a:p>
            <a:pPr algn="l"/>
            <a:r>
              <a:rPr lang="en-US" dirty="0"/>
              <a:t>Division Team</a:t>
            </a:r>
          </a:p>
        </p:txBody>
      </p:sp>
      <p:grpSp>
        <p:nvGrpSpPr>
          <p:cNvPr id="8" name="Group 7"/>
          <p:cNvGrpSpPr/>
          <p:nvPr/>
        </p:nvGrpSpPr>
        <p:grpSpPr>
          <a:xfrm>
            <a:off x="838200" y="2133600"/>
            <a:ext cx="7315200" cy="2743200"/>
            <a:chOff x="1676400" y="143694"/>
            <a:chExt cx="7315200" cy="2743200"/>
          </a:xfrm>
        </p:grpSpPr>
        <p:cxnSp>
          <p:nvCxnSpPr>
            <p:cNvPr id="9" name="Straight Connector 8"/>
            <p:cNvCxnSpPr>
              <a:stCxn id="14" idx="2"/>
              <a:endCxn id="19" idx="1"/>
            </p:cNvCxnSpPr>
            <p:nvPr/>
          </p:nvCxnSpPr>
          <p:spPr>
            <a:xfrm>
              <a:off x="5791200" y="873212"/>
              <a:ext cx="1600200" cy="434327"/>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14" idx="2"/>
              <a:endCxn id="17" idx="1"/>
            </p:cNvCxnSpPr>
            <p:nvPr/>
          </p:nvCxnSpPr>
          <p:spPr>
            <a:xfrm>
              <a:off x="5791200" y="873212"/>
              <a:ext cx="609600" cy="1314073"/>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4" idx="2"/>
              <a:endCxn id="18" idx="0"/>
            </p:cNvCxnSpPr>
            <p:nvPr/>
          </p:nvCxnSpPr>
          <p:spPr>
            <a:xfrm flipH="1">
              <a:off x="4724400" y="873212"/>
              <a:ext cx="1066800" cy="1151974"/>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14" idx="2"/>
              <a:endCxn id="15" idx="3"/>
            </p:cNvCxnSpPr>
            <p:nvPr/>
          </p:nvCxnSpPr>
          <p:spPr>
            <a:xfrm flipH="1">
              <a:off x="3429000" y="873212"/>
              <a:ext cx="2362200" cy="914178"/>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14" idx="2"/>
              <a:endCxn id="16" idx="3"/>
            </p:cNvCxnSpPr>
            <p:nvPr/>
          </p:nvCxnSpPr>
          <p:spPr>
            <a:xfrm flipH="1">
              <a:off x="4343400" y="873212"/>
              <a:ext cx="1447800" cy="37604"/>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953000" y="416012"/>
              <a:ext cx="1676400" cy="457200"/>
            </a:xfrm>
            <a:prstGeom prst="rect">
              <a:avLst/>
            </a:prstGeom>
            <a:solidFill>
              <a:srgbClr val="A9B2B1"/>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000000"/>
                  </a:solidFill>
                  <a:latin typeface="Myriad Pro" pitchFamily="34" charset="0"/>
                </a:rPr>
                <a:t>division director</a:t>
              </a:r>
            </a:p>
          </p:txBody>
        </p:sp>
        <p:sp>
          <p:nvSpPr>
            <p:cNvPr id="15" name="Rectangle 14"/>
            <p:cNvSpPr/>
            <p:nvPr/>
          </p:nvSpPr>
          <p:spPr>
            <a:xfrm>
              <a:off x="2057400" y="1558790"/>
              <a:ext cx="1371600"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FFFFFF"/>
                  </a:solidFill>
                  <a:latin typeface="Myriad Pro" pitchFamily="34" charset="0"/>
                </a:rPr>
                <a:t>area director</a:t>
              </a:r>
            </a:p>
          </p:txBody>
        </p:sp>
        <p:sp>
          <p:nvSpPr>
            <p:cNvPr id="16" name="Rectangle 15"/>
            <p:cNvSpPr/>
            <p:nvPr/>
          </p:nvSpPr>
          <p:spPr>
            <a:xfrm>
              <a:off x="2895600" y="611138"/>
              <a:ext cx="1447800" cy="599356"/>
            </a:xfrm>
            <a:prstGeom prst="rect">
              <a:avLst/>
            </a:prstGeom>
            <a:solidFill>
              <a:srgbClr val="772432"/>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srgbClr val="FFFFFF"/>
                  </a:solidFill>
                  <a:latin typeface="Myriad Pro" pitchFamily="34" charset="0"/>
                </a:rPr>
                <a:t>area director</a:t>
              </a:r>
            </a:p>
            <a:p>
              <a:pPr algn="ctr">
                <a:lnSpc>
                  <a:spcPct val="80000"/>
                </a:lnSpc>
              </a:pPr>
              <a:r>
                <a:rPr lang="en-US" sz="1200" dirty="0">
                  <a:solidFill>
                    <a:srgbClr val="F2DF74"/>
                  </a:solidFill>
                  <a:latin typeface="Myriad Pro" pitchFamily="34" charset="0"/>
                </a:rPr>
                <a:t>assistant division director education</a:t>
              </a:r>
            </a:p>
          </p:txBody>
        </p:sp>
        <p:sp>
          <p:nvSpPr>
            <p:cNvPr id="17" name="Rectangle 16"/>
            <p:cNvSpPr/>
            <p:nvPr/>
          </p:nvSpPr>
          <p:spPr>
            <a:xfrm>
              <a:off x="6400800" y="1958685"/>
              <a:ext cx="1371599"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FFFFFF"/>
                  </a:solidFill>
                  <a:latin typeface="Myriad Pro" pitchFamily="34" charset="0"/>
                </a:rPr>
                <a:t>area director</a:t>
              </a:r>
            </a:p>
          </p:txBody>
        </p:sp>
        <p:sp>
          <p:nvSpPr>
            <p:cNvPr id="18" name="Rectangle 17"/>
            <p:cNvSpPr/>
            <p:nvPr/>
          </p:nvSpPr>
          <p:spPr>
            <a:xfrm>
              <a:off x="3962400" y="2025186"/>
              <a:ext cx="1524000" cy="633107"/>
            </a:xfrm>
            <a:prstGeom prst="rect">
              <a:avLst/>
            </a:prstGeom>
            <a:solidFill>
              <a:srgbClr val="772432"/>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srgbClr val="FFFFFF"/>
                  </a:solidFill>
                  <a:latin typeface="Myriad Pro" pitchFamily="34" charset="0"/>
                </a:rPr>
                <a:t>area director</a:t>
              </a:r>
              <a:br>
                <a:rPr lang="en-US" sz="1000" dirty="0">
                  <a:solidFill>
                    <a:srgbClr val="FFFFFF"/>
                  </a:solidFill>
                  <a:latin typeface="Myriad Pro" pitchFamily="34" charset="0"/>
                </a:rPr>
              </a:br>
              <a:r>
                <a:rPr lang="en-US" sz="1200" dirty="0">
                  <a:solidFill>
                    <a:srgbClr val="F2DF74"/>
                  </a:solidFill>
                  <a:latin typeface="Myriad Pro" pitchFamily="34" charset="0"/>
                </a:rPr>
                <a:t>assistant division director marketing</a:t>
              </a:r>
            </a:p>
          </p:txBody>
        </p:sp>
        <p:sp>
          <p:nvSpPr>
            <p:cNvPr id="19" name="Rectangle 18"/>
            <p:cNvSpPr/>
            <p:nvPr/>
          </p:nvSpPr>
          <p:spPr>
            <a:xfrm>
              <a:off x="7391400" y="1078939"/>
              <a:ext cx="1371600"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FFFFFF"/>
                  </a:solidFill>
                  <a:latin typeface="Myriad Pro" pitchFamily="34" charset="0"/>
                </a:rPr>
                <a:t>area director</a:t>
              </a:r>
            </a:p>
          </p:txBody>
        </p:sp>
        <p:sp>
          <p:nvSpPr>
            <p:cNvPr id="20" name="Oval 19"/>
            <p:cNvSpPr/>
            <p:nvPr/>
          </p:nvSpPr>
          <p:spPr>
            <a:xfrm>
              <a:off x="1676400" y="143694"/>
              <a:ext cx="7315200" cy="2743200"/>
            </a:xfrm>
            <a:prstGeom prst="ellipse">
              <a:avLst/>
            </a:prstGeom>
            <a:noFill/>
            <a:ln w="19050">
              <a:solidFill>
                <a:srgbClr val="A9B2B1"/>
              </a:solidFill>
            </a:ln>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solidFill>
                    <a:srgbClr val="000000"/>
                  </a:solidFill>
                  <a:latin typeface="Myriad Pro" pitchFamily="34" charset="0"/>
                </a:rPr>
                <a:t>       division council</a:t>
              </a:r>
            </a:p>
          </p:txBody>
        </p:sp>
      </p:grpSp>
    </p:spTree>
    <p:extLst>
      <p:ext uri="{BB962C8B-B14F-4D97-AF65-F5344CB8AC3E}">
        <p14:creationId xmlns:p14="http://schemas.microsoft.com/office/powerpoint/2010/main" val="1288386382"/>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70" y="496866"/>
            <a:ext cx="9144000" cy="1143000"/>
          </a:xfrm>
        </p:spPr>
        <p:txBody>
          <a:bodyPr/>
          <a:lstStyle/>
          <a:p>
            <a:pPr algn="l"/>
            <a:r>
              <a:rPr lang="en-US" dirty="0"/>
              <a:t>Team Support</a:t>
            </a:r>
          </a:p>
        </p:txBody>
      </p:sp>
      <p:grpSp>
        <p:nvGrpSpPr>
          <p:cNvPr id="12" name="Group 11"/>
          <p:cNvGrpSpPr/>
          <p:nvPr/>
        </p:nvGrpSpPr>
        <p:grpSpPr>
          <a:xfrm>
            <a:off x="2286000" y="990600"/>
            <a:ext cx="6756400" cy="2533650"/>
            <a:chOff x="1676400" y="143694"/>
            <a:chExt cx="7315200" cy="2743200"/>
          </a:xfrm>
        </p:grpSpPr>
        <p:cxnSp>
          <p:nvCxnSpPr>
            <p:cNvPr id="13" name="Straight Connector 12"/>
            <p:cNvCxnSpPr>
              <a:stCxn id="18" idx="2"/>
              <a:endCxn id="23" idx="1"/>
            </p:cNvCxnSpPr>
            <p:nvPr/>
          </p:nvCxnSpPr>
          <p:spPr>
            <a:xfrm>
              <a:off x="6202279" y="803712"/>
              <a:ext cx="1001772" cy="678925"/>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8" idx="2"/>
              <a:endCxn id="21" idx="1"/>
            </p:cNvCxnSpPr>
            <p:nvPr/>
          </p:nvCxnSpPr>
          <p:spPr>
            <a:xfrm>
              <a:off x="6202279" y="803712"/>
              <a:ext cx="341754" cy="1338943"/>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8" idx="2"/>
              <a:endCxn id="22" idx="0"/>
            </p:cNvCxnSpPr>
            <p:nvPr/>
          </p:nvCxnSpPr>
          <p:spPr>
            <a:xfrm flipH="1">
              <a:off x="5253217" y="803712"/>
              <a:ext cx="949062" cy="1221474"/>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8" idx="2"/>
              <a:endCxn id="35" idx="3"/>
            </p:cNvCxnSpPr>
            <p:nvPr/>
          </p:nvCxnSpPr>
          <p:spPr>
            <a:xfrm flipH="1">
              <a:off x="3494473" y="803712"/>
              <a:ext cx="2707806" cy="721895"/>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8" idx="2"/>
              <a:endCxn id="20" idx="3"/>
            </p:cNvCxnSpPr>
            <p:nvPr/>
          </p:nvCxnSpPr>
          <p:spPr>
            <a:xfrm flipH="1" flipV="1">
              <a:off x="5058992" y="773381"/>
              <a:ext cx="1143286" cy="30331"/>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283009" y="346512"/>
              <a:ext cx="1838540" cy="457200"/>
            </a:xfrm>
            <a:prstGeom prst="rect">
              <a:avLst/>
            </a:prstGeom>
            <a:solidFill>
              <a:srgbClr val="A9B2B1"/>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000000"/>
                  </a:solidFill>
                  <a:latin typeface="Myriad Pro" pitchFamily="34" charset="0"/>
                </a:rPr>
                <a:t>division director</a:t>
              </a:r>
            </a:p>
          </p:txBody>
        </p:sp>
        <p:sp>
          <p:nvSpPr>
            <p:cNvPr id="20" name="Rectangle 19"/>
            <p:cNvSpPr/>
            <p:nvPr/>
          </p:nvSpPr>
          <p:spPr>
            <a:xfrm>
              <a:off x="3473116" y="473703"/>
              <a:ext cx="1585876" cy="599356"/>
            </a:xfrm>
            <a:prstGeom prst="rect">
              <a:avLst/>
            </a:prstGeom>
            <a:solidFill>
              <a:srgbClr val="772432"/>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srgbClr val="FFFFFF"/>
                  </a:solidFill>
                  <a:latin typeface="Myriad Pro" pitchFamily="34" charset="0"/>
                </a:rPr>
                <a:t>area director</a:t>
              </a:r>
            </a:p>
            <a:p>
              <a:pPr algn="ctr">
                <a:lnSpc>
                  <a:spcPct val="80000"/>
                </a:lnSpc>
              </a:pPr>
              <a:r>
                <a:rPr lang="en-US" sz="1200" dirty="0">
                  <a:solidFill>
                    <a:srgbClr val="F2DF74"/>
                  </a:solidFill>
                  <a:latin typeface="Myriad Pro" pitchFamily="34" charset="0"/>
                </a:rPr>
                <a:t>assistant division director education</a:t>
              </a:r>
            </a:p>
          </p:txBody>
        </p:sp>
        <p:sp>
          <p:nvSpPr>
            <p:cNvPr id="21" name="Rectangle 20"/>
            <p:cNvSpPr/>
            <p:nvPr/>
          </p:nvSpPr>
          <p:spPr>
            <a:xfrm>
              <a:off x="6544033" y="1914055"/>
              <a:ext cx="1567543"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FFFFFF"/>
                  </a:solidFill>
                  <a:latin typeface="Myriad Pro" pitchFamily="34" charset="0"/>
                </a:rPr>
                <a:t>area director</a:t>
              </a:r>
            </a:p>
          </p:txBody>
        </p:sp>
        <p:sp>
          <p:nvSpPr>
            <p:cNvPr id="22" name="Rectangle 21"/>
            <p:cNvSpPr/>
            <p:nvPr/>
          </p:nvSpPr>
          <p:spPr>
            <a:xfrm>
              <a:off x="4457414" y="2025186"/>
              <a:ext cx="1591606" cy="633107"/>
            </a:xfrm>
            <a:prstGeom prst="rect">
              <a:avLst/>
            </a:prstGeom>
            <a:solidFill>
              <a:srgbClr val="772432"/>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srgbClr val="FFFFFF"/>
                  </a:solidFill>
                  <a:latin typeface="Myriad Pro" pitchFamily="34" charset="0"/>
                </a:rPr>
                <a:t>area director </a:t>
              </a:r>
              <a:r>
                <a:rPr lang="en-US" sz="1200" dirty="0">
                  <a:solidFill>
                    <a:srgbClr val="F2DF74"/>
                  </a:solidFill>
                  <a:latin typeface="Myriad Pro" pitchFamily="34" charset="0"/>
                </a:rPr>
                <a:t>assistant division director marketing</a:t>
              </a:r>
            </a:p>
          </p:txBody>
        </p:sp>
        <p:sp>
          <p:nvSpPr>
            <p:cNvPr id="23" name="Rectangle 22"/>
            <p:cNvSpPr/>
            <p:nvPr/>
          </p:nvSpPr>
          <p:spPr>
            <a:xfrm>
              <a:off x="7204051" y="1254037"/>
              <a:ext cx="1476447"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srgbClr val="FFFFFF"/>
                  </a:solidFill>
                  <a:latin typeface="Myriad Pro" pitchFamily="34" charset="0"/>
                </a:rPr>
                <a:t>area director</a:t>
              </a:r>
            </a:p>
          </p:txBody>
        </p:sp>
        <p:sp>
          <p:nvSpPr>
            <p:cNvPr id="24" name="Oval 23"/>
            <p:cNvSpPr/>
            <p:nvPr/>
          </p:nvSpPr>
          <p:spPr>
            <a:xfrm>
              <a:off x="1676400" y="143694"/>
              <a:ext cx="7315200" cy="2743200"/>
            </a:xfrm>
            <a:prstGeom prst="ellipse">
              <a:avLst/>
            </a:prstGeom>
            <a:noFill/>
            <a:ln w="19050">
              <a:solidFill>
                <a:srgbClr val="A9B2B1"/>
              </a:solidFill>
            </a:ln>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solidFill>
                    <a:srgbClr val="000000"/>
                  </a:solidFill>
                  <a:latin typeface="Myriad Pro" pitchFamily="34" charset="0"/>
                </a:rPr>
                <a:t>           division council</a:t>
              </a:r>
            </a:p>
          </p:txBody>
        </p:sp>
      </p:grpSp>
      <p:grpSp>
        <p:nvGrpSpPr>
          <p:cNvPr id="25" name="Group 24"/>
          <p:cNvGrpSpPr/>
          <p:nvPr/>
        </p:nvGrpSpPr>
        <p:grpSpPr>
          <a:xfrm>
            <a:off x="152400" y="1295400"/>
            <a:ext cx="4447983" cy="5029200"/>
            <a:chOff x="152400" y="1109452"/>
            <a:chExt cx="4065890" cy="5486400"/>
          </a:xfrm>
        </p:grpSpPr>
        <p:cxnSp>
          <p:nvCxnSpPr>
            <p:cNvPr id="26" name="Straight Connector 25"/>
            <p:cNvCxnSpPr>
              <a:stCxn id="35" idx="2"/>
              <a:endCxn id="39" idx="3"/>
            </p:cNvCxnSpPr>
            <p:nvPr/>
          </p:nvCxnSpPr>
          <p:spPr>
            <a:xfrm flipH="1">
              <a:off x="1754447" y="2397925"/>
              <a:ext cx="1185398" cy="2148721"/>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35" idx="2"/>
              <a:endCxn id="37" idx="0"/>
            </p:cNvCxnSpPr>
            <p:nvPr/>
          </p:nvCxnSpPr>
          <p:spPr>
            <a:xfrm>
              <a:off x="2939845" y="2397925"/>
              <a:ext cx="660440" cy="1828800"/>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35" idx="2"/>
              <a:endCxn id="41" idx="0"/>
            </p:cNvCxnSpPr>
            <p:nvPr/>
          </p:nvCxnSpPr>
          <p:spPr>
            <a:xfrm flipH="1">
              <a:off x="2242027" y="2397925"/>
              <a:ext cx="697818" cy="3532909"/>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35" idx="2"/>
              <a:endCxn id="38" idx="0"/>
            </p:cNvCxnSpPr>
            <p:nvPr/>
          </p:nvCxnSpPr>
          <p:spPr>
            <a:xfrm>
              <a:off x="2939845" y="2397925"/>
              <a:ext cx="660439" cy="1163782"/>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35" idx="2"/>
              <a:endCxn id="36" idx="0"/>
            </p:cNvCxnSpPr>
            <p:nvPr/>
          </p:nvCxnSpPr>
          <p:spPr>
            <a:xfrm>
              <a:off x="2939845" y="2397925"/>
              <a:ext cx="181566" cy="2660073"/>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35" idx="2"/>
              <a:endCxn id="40" idx="3"/>
            </p:cNvCxnSpPr>
            <p:nvPr/>
          </p:nvCxnSpPr>
          <p:spPr>
            <a:xfrm flipH="1">
              <a:off x="2055534" y="2397925"/>
              <a:ext cx="884312" cy="2858194"/>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35" idx="2"/>
              <a:endCxn id="42" idx="3"/>
            </p:cNvCxnSpPr>
            <p:nvPr/>
          </p:nvCxnSpPr>
          <p:spPr>
            <a:xfrm flipH="1">
              <a:off x="2033062" y="2397925"/>
              <a:ext cx="906783" cy="145473"/>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35" idx="2"/>
              <a:endCxn id="44" idx="3"/>
            </p:cNvCxnSpPr>
            <p:nvPr/>
          </p:nvCxnSpPr>
          <p:spPr>
            <a:xfrm flipH="1">
              <a:off x="1754447" y="2397925"/>
              <a:ext cx="1185398" cy="1412793"/>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35" idx="2"/>
              <a:endCxn id="43" idx="3"/>
            </p:cNvCxnSpPr>
            <p:nvPr/>
          </p:nvCxnSpPr>
          <p:spPr>
            <a:xfrm flipH="1">
              <a:off x="1406176" y="2397925"/>
              <a:ext cx="1533669" cy="729009"/>
            </a:xfrm>
            <a:prstGeom prst="line">
              <a:avLst/>
            </a:prstGeom>
            <a:ln>
              <a:solidFill>
                <a:srgbClr val="CD202C"/>
              </a:solidFill>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242027" y="1940725"/>
              <a:ext cx="1395637" cy="457200"/>
            </a:xfrm>
            <a:prstGeom prst="rect">
              <a:avLst/>
            </a:prstGeom>
            <a:solidFill>
              <a:srgbClr val="772432"/>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area director</a:t>
              </a:r>
            </a:p>
          </p:txBody>
        </p:sp>
        <p:sp>
          <p:nvSpPr>
            <p:cNvPr id="36" name="Rectangle 35"/>
            <p:cNvSpPr/>
            <p:nvPr/>
          </p:nvSpPr>
          <p:spPr>
            <a:xfrm>
              <a:off x="2468403" y="5057997"/>
              <a:ext cx="1306017"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37" name="Rectangle 36"/>
            <p:cNvSpPr/>
            <p:nvPr/>
          </p:nvSpPr>
          <p:spPr>
            <a:xfrm>
              <a:off x="3147533" y="4226725"/>
              <a:ext cx="905504"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VPM</a:t>
              </a:r>
            </a:p>
          </p:txBody>
        </p:sp>
        <p:sp>
          <p:nvSpPr>
            <p:cNvPr id="38" name="Rectangle 37"/>
            <p:cNvSpPr/>
            <p:nvPr/>
          </p:nvSpPr>
          <p:spPr>
            <a:xfrm>
              <a:off x="3147532" y="3561707"/>
              <a:ext cx="905505"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p:txBody>
        </p:sp>
        <p:sp>
          <p:nvSpPr>
            <p:cNvPr id="39" name="Rectangle 38"/>
            <p:cNvSpPr/>
            <p:nvPr/>
          </p:nvSpPr>
          <p:spPr>
            <a:xfrm>
              <a:off x="387866" y="4318046"/>
              <a:ext cx="1366581"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40" name="Rectangle 39"/>
            <p:cNvSpPr/>
            <p:nvPr/>
          </p:nvSpPr>
          <p:spPr>
            <a:xfrm>
              <a:off x="685668" y="4937330"/>
              <a:ext cx="1369866" cy="637576"/>
            </a:xfrm>
            <a:prstGeom prst="rect">
              <a:avLst/>
            </a:prstGeom>
            <a:solidFill>
              <a:srgbClr val="004165"/>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80000"/>
                </a:lnSpc>
              </a:pPr>
              <a:r>
                <a:rPr lang="en-US" sz="1600" dirty="0">
                  <a:solidFill>
                    <a:prstClr val="white"/>
                  </a:solidFill>
                  <a:latin typeface="Myriad Pro" pitchFamily="34" charset="0"/>
                </a:rPr>
                <a:t>VPM</a:t>
              </a:r>
            </a:p>
            <a:p>
              <a:pPr algn="ctr">
                <a:lnSpc>
                  <a:spcPct val="80000"/>
                </a:lnSpc>
              </a:pPr>
              <a:r>
                <a:rPr lang="en-US" sz="1200" dirty="0">
                  <a:solidFill>
                    <a:srgbClr val="F2DF74"/>
                  </a:solidFill>
                  <a:latin typeface="Myriad Pro" pitchFamily="34" charset="0"/>
                </a:rPr>
                <a:t>assistant area director marketing</a:t>
              </a:r>
            </a:p>
          </p:txBody>
        </p:sp>
        <p:sp>
          <p:nvSpPr>
            <p:cNvPr id="41" name="Rectangle 40"/>
            <p:cNvSpPr/>
            <p:nvPr/>
          </p:nvSpPr>
          <p:spPr>
            <a:xfrm>
              <a:off x="1824101" y="5930834"/>
              <a:ext cx="835851"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p:txBody>
        </p:sp>
        <p:sp>
          <p:nvSpPr>
            <p:cNvPr id="42" name="Rectangle 41"/>
            <p:cNvSpPr/>
            <p:nvPr/>
          </p:nvSpPr>
          <p:spPr>
            <a:xfrm>
              <a:off x="646863" y="2314797"/>
              <a:ext cx="1386200"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club president</a:t>
              </a:r>
            </a:p>
          </p:txBody>
        </p:sp>
        <p:sp>
          <p:nvSpPr>
            <p:cNvPr id="43" name="Rectangle 42"/>
            <p:cNvSpPr/>
            <p:nvPr/>
          </p:nvSpPr>
          <p:spPr>
            <a:xfrm>
              <a:off x="518077" y="2898333"/>
              <a:ext cx="888099" cy="457200"/>
            </a:xfrm>
            <a:prstGeom prst="rect">
              <a:avLst/>
            </a:prstGeom>
            <a:solidFill>
              <a:srgbClr val="00416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VPM</a:t>
              </a:r>
            </a:p>
          </p:txBody>
        </p:sp>
        <p:sp>
          <p:nvSpPr>
            <p:cNvPr id="44" name="Rectangle 43"/>
            <p:cNvSpPr/>
            <p:nvPr/>
          </p:nvSpPr>
          <p:spPr>
            <a:xfrm>
              <a:off x="371413" y="3505917"/>
              <a:ext cx="1383034" cy="609599"/>
            </a:xfrm>
            <a:prstGeom prst="rect">
              <a:avLst/>
            </a:prstGeom>
            <a:solidFill>
              <a:srgbClr val="004165"/>
            </a:solidFill>
            <a:ln>
              <a:noFill/>
            </a:ln>
            <a:effectLst>
              <a:glow rad="101600">
                <a:srgbClr val="F2DF74">
                  <a:alpha val="60000"/>
                </a:srgb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solidFill>
                    <a:prstClr val="white"/>
                  </a:solidFill>
                  <a:latin typeface="Myriad Pro" pitchFamily="34" charset="0"/>
                </a:rPr>
                <a:t>VPE</a:t>
              </a:r>
            </a:p>
            <a:p>
              <a:pPr algn="ctr">
                <a:lnSpc>
                  <a:spcPct val="80000"/>
                </a:lnSpc>
              </a:pPr>
              <a:r>
                <a:rPr lang="en-US" sz="1200" dirty="0">
                  <a:solidFill>
                    <a:srgbClr val="F2DF74"/>
                  </a:solidFill>
                  <a:latin typeface="Myriad Pro" pitchFamily="34" charset="0"/>
                </a:rPr>
                <a:t>assistant area director education</a:t>
              </a:r>
              <a:endParaRPr lang="en-US" sz="1200" dirty="0">
                <a:solidFill>
                  <a:prstClr val="black"/>
                </a:solidFill>
                <a:latin typeface="Myriad Pro" pitchFamily="34" charset="0"/>
              </a:endParaRPr>
            </a:p>
          </p:txBody>
        </p:sp>
        <p:sp>
          <p:nvSpPr>
            <p:cNvPr id="45" name="Oval 44"/>
            <p:cNvSpPr/>
            <p:nvPr/>
          </p:nvSpPr>
          <p:spPr>
            <a:xfrm>
              <a:off x="152400" y="1109452"/>
              <a:ext cx="4065890" cy="5486400"/>
            </a:xfrm>
            <a:prstGeom prst="ellipse">
              <a:avLst/>
            </a:prstGeom>
            <a:noFill/>
            <a:ln w="19050">
              <a:solidFill>
                <a:srgbClr val="772432"/>
              </a:solidFill>
            </a:ln>
            <a:effectLst/>
          </p:spPr>
          <p:style>
            <a:lnRef idx="0">
              <a:schemeClr val="accent5"/>
            </a:lnRef>
            <a:fillRef idx="3">
              <a:schemeClr val="accent5"/>
            </a:fillRef>
            <a:effectRef idx="3">
              <a:schemeClr val="accent5"/>
            </a:effectRef>
            <a:fontRef idx="minor">
              <a:schemeClr val="lt1"/>
            </a:fontRef>
          </p:style>
          <p:txBody>
            <a:bodyPr rtlCol="0" anchor="ctr"/>
            <a:lstStyle/>
            <a:p>
              <a:pPr algn="ctr">
                <a:lnSpc>
                  <a:spcPct val="70000"/>
                </a:lnSpc>
              </a:pPr>
              <a:r>
                <a:rPr lang="en-US" sz="2400" b="1" dirty="0">
                  <a:solidFill>
                    <a:prstClr val="black"/>
                  </a:solidFill>
                  <a:latin typeface="Myriad Pro" pitchFamily="34" charset="0"/>
                </a:rPr>
                <a:t>       area </a:t>
              </a:r>
            </a:p>
            <a:p>
              <a:pPr algn="ctr">
                <a:lnSpc>
                  <a:spcPct val="70000"/>
                </a:lnSpc>
              </a:pPr>
              <a:r>
                <a:rPr lang="en-US" sz="2400" b="1" dirty="0">
                  <a:solidFill>
                    <a:prstClr val="black"/>
                  </a:solidFill>
                  <a:latin typeface="Myriad Pro" pitchFamily="34" charset="0"/>
                </a:rPr>
                <a:t>       council</a:t>
              </a:r>
            </a:p>
          </p:txBody>
        </p:sp>
      </p:grpSp>
    </p:spTree>
    <p:extLst>
      <p:ext uri="{BB962C8B-B14F-4D97-AF65-F5344CB8AC3E}">
        <p14:creationId xmlns:p14="http://schemas.microsoft.com/office/powerpoint/2010/main" val="1018540444"/>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382000" cy="1143000"/>
          </a:xfrm>
        </p:spPr>
        <p:txBody>
          <a:bodyPr/>
          <a:lstStyle/>
          <a:p>
            <a:r>
              <a:rPr lang="en-US" dirty="0"/>
              <a:t>Expectations… </a:t>
            </a:r>
            <a:br>
              <a:rPr lang="en-US" dirty="0"/>
            </a:br>
            <a:r>
              <a:rPr lang="en-US" dirty="0"/>
              <a:t>As a member of the DEC …</a:t>
            </a:r>
          </a:p>
        </p:txBody>
      </p:sp>
      <p:sp>
        <p:nvSpPr>
          <p:cNvPr id="3" name="Content Placeholder 2"/>
          <p:cNvSpPr>
            <a:spLocks noGrp="1"/>
          </p:cNvSpPr>
          <p:nvPr>
            <p:ph idx="1"/>
          </p:nvPr>
        </p:nvSpPr>
        <p:spPr/>
        <p:txBody>
          <a:bodyPr/>
          <a:lstStyle/>
          <a:p>
            <a:r>
              <a:rPr lang="en-US" dirty="0"/>
              <a:t>Attend and participate at DEC meetings</a:t>
            </a:r>
          </a:p>
          <a:p>
            <a:pPr lvl="1"/>
            <a:r>
              <a:rPr lang="en-US" dirty="0"/>
              <a:t>District Executive Council (DEC)</a:t>
            </a:r>
          </a:p>
          <a:p>
            <a:r>
              <a:rPr lang="en-US" dirty="0"/>
              <a:t>Provide input and own our District Success Plan and District budget</a:t>
            </a:r>
          </a:p>
          <a:p>
            <a:r>
              <a:rPr lang="en-US" dirty="0"/>
              <a:t>Provide support for one another at contests and TLIs</a:t>
            </a:r>
          </a:p>
          <a:p>
            <a:pPr lvl="1"/>
            <a:r>
              <a:rPr lang="en-US" dirty="0"/>
              <a:t>Toastmasters Leadership Institute (TLI)</a:t>
            </a:r>
          </a:p>
          <a:p>
            <a:endParaRPr lang="en-US" dirty="0"/>
          </a:p>
        </p:txBody>
      </p:sp>
    </p:spTree>
    <p:extLst>
      <p:ext uri="{BB962C8B-B14F-4D97-AF65-F5344CB8AC3E}">
        <p14:creationId xmlns:p14="http://schemas.microsoft.com/office/powerpoint/2010/main" val="2148584179"/>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 a Leader …</a:t>
            </a:r>
            <a:endParaRPr lang="en-US" dirty="0"/>
          </a:p>
        </p:txBody>
      </p:sp>
      <p:sp>
        <p:nvSpPr>
          <p:cNvPr id="3" name="Content Placeholder 2"/>
          <p:cNvSpPr>
            <a:spLocks noGrp="1"/>
          </p:cNvSpPr>
          <p:nvPr>
            <p:ph idx="1"/>
          </p:nvPr>
        </p:nvSpPr>
        <p:spPr/>
        <p:txBody>
          <a:bodyPr/>
          <a:lstStyle/>
          <a:p>
            <a:r>
              <a:rPr lang="en-US"/>
              <a:t>Toastmaster Core Values</a:t>
            </a:r>
          </a:p>
          <a:p>
            <a:pPr lvl="1"/>
            <a:r>
              <a:rPr lang="en-US"/>
              <a:t>Respect</a:t>
            </a:r>
          </a:p>
          <a:p>
            <a:pPr lvl="1"/>
            <a:r>
              <a:rPr lang="en-US"/>
              <a:t>Integrity</a:t>
            </a:r>
          </a:p>
          <a:p>
            <a:pPr lvl="1"/>
            <a:r>
              <a:rPr lang="en-US"/>
              <a:t>Service</a:t>
            </a:r>
          </a:p>
          <a:p>
            <a:pPr lvl="1"/>
            <a:r>
              <a:rPr lang="en-US"/>
              <a:t>Excellence</a:t>
            </a:r>
          </a:p>
          <a:p>
            <a:r>
              <a:rPr lang="en-US"/>
              <a:t>I expect this to be a growth and learning opportunity for you</a:t>
            </a:r>
            <a:endParaRPr lang="en-US" dirty="0"/>
          </a:p>
        </p:txBody>
      </p:sp>
    </p:spTree>
    <p:extLst>
      <p:ext uri="{BB962C8B-B14F-4D97-AF65-F5344CB8AC3E}">
        <p14:creationId xmlns:p14="http://schemas.microsoft.com/office/powerpoint/2010/main" val="2809002739"/>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Your Team Agreement</a:t>
            </a:r>
            <a:endParaRPr lang="en-US" dirty="0"/>
          </a:p>
        </p:txBody>
      </p:sp>
      <p:sp>
        <p:nvSpPr>
          <p:cNvPr id="3" name="Content Placeholder 2"/>
          <p:cNvSpPr>
            <a:spLocks noGrp="1"/>
          </p:cNvSpPr>
          <p:nvPr>
            <p:ph idx="1"/>
          </p:nvPr>
        </p:nvSpPr>
        <p:spPr/>
        <p:txBody>
          <a:bodyPr/>
          <a:lstStyle/>
          <a:p>
            <a:r>
              <a:rPr lang="en-US"/>
              <a:t>Team Composition</a:t>
            </a:r>
          </a:p>
          <a:p>
            <a:r>
              <a:rPr lang="en-US"/>
              <a:t>Values</a:t>
            </a:r>
          </a:p>
          <a:p>
            <a:r>
              <a:rPr lang="en-US"/>
              <a:t>Team Operating Principles</a:t>
            </a:r>
          </a:p>
          <a:p>
            <a:r>
              <a:rPr lang="en-US"/>
              <a:t>Potential Obstacles</a:t>
            </a:r>
          </a:p>
          <a:p>
            <a:r>
              <a:rPr lang="en-US"/>
              <a:t>Meeting Protocol</a:t>
            </a:r>
          </a:p>
          <a:p>
            <a:r>
              <a:rPr lang="en-US"/>
              <a:t>Team Interaction and Behavioral Norms</a:t>
            </a:r>
            <a:endParaRPr lang="en-US" dirty="0"/>
          </a:p>
        </p:txBody>
      </p:sp>
    </p:spTree>
    <p:extLst>
      <p:ext uri="{BB962C8B-B14F-4D97-AF65-F5344CB8AC3E}">
        <p14:creationId xmlns:p14="http://schemas.microsoft.com/office/powerpoint/2010/main" val="3729895754"/>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299F5823-DC5A-4D9E-B35A-CDB45F92D760}"/>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2000" r="12000" b="21329"/>
          <a:stretch/>
        </p:blipFill>
        <p:spPr bwMode="auto">
          <a:xfrm>
            <a:off x="4800600" y="2990602"/>
            <a:ext cx="4343400" cy="33725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Five Principles of Motivation</a:t>
            </a:r>
            <a:endParaRPr lang="en-US" dirty="0"/>
          </a:p>
        </p:txBody>
      </p:sp>
      <p:sp>
        <p:nvSpPr>
          <p:cNvPr id="3" name="Content Placeholder 2"/>
          <p:cNvSpPr>
            <a:spLocks noGrp="1"/>
          </p:cNvSpPr>
          <p:nvPr>
            <p:ph idx="1"/>
          </p:nvPr>
        </p:nvSpPr>
        <p:spPr/>
        <p:txBody>
          <a:bodyPr/>
          <a:lstStyle/>
          <a:p>
            <a:r>
              <a:rPr lang="en-US"/>
              <a:t>Understanding motivation</a:t>
            </a:r>
          </a:p>
          <a:p>
            <a:r>
              <a:rPr lang="en-US"/>
              <a:t>Focusing on value</a:t>
            </a:r>
          </a:p>
          <a:p>
            <a:r>
              <a:rPr lang="en-US"/>
              <a:t>Clarifying expectations</a:t>
            </a:r>
          </a:p>
          <a:p>
            <a:r>
              <a:rPr lang="en-US"/>
              <a:t>Recognizing your team</a:t>
            </a:r>
          </a:p>
          <a:p>
            <a:r>
              <a:rPr lang="en-US"/>
              <a:t>Leading by example</a:t>
            </a:r>
            <a:endParaRPr lang="en-US" dirty="0"/>
          </a:p>
        </p:txBody>
      </p:sp>
    </p:spTree>
    <p:extLst>
      <p:ext uri="{BB962C8B-B14F-4D97-AF65-F5344CB8AC3E}">
        <p14:creationId xmlns:p14="http://schemas.microsoft.com/office/powerpoint/2010/main" val="2943874461"/>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Conflict</a:t>
            </a:r>
            <a:endParaRPr lang="en-US" dirty="0"/>
          </a:p>
        </p:txBody>
      </p:sp>
      <p:sp>
        <p:nvSpPr>
          <p:cNvPr id="8" name="TextBox 7"/>
          <p:cNvSpPr txBox="1"/>
          <p:nvPr/>
        </p:nvSpPr>
        <p:spPr>
          <a:xfrm>
            <a:off x="762000" y="1247274"/>
            <a:ext cx="8305800" cy="2554545"/>
          </a:xfrm>
          <a:prstGeom prst="rect">
            <a:avLst/>
          </a:prstGeom>
          <a:noFill/>
        </p:spPr>
        <p:txBody>
          <a:bodyPr wrap="square" rtlCol="0">
            <a:spAutoFit/>
          </a:bodyPr>
          <a:lstStyle/>
          <a:p>
            <a:r>
              <a:rPr lang="en-US" sz="3200" dirty="0">
                <a:solidFill>
                  <a:schemeClr val="tx2"/>
                </a:solidFill>
                <a:latin typeface="+mj-lt"/>
                <a:ea typeface="+mj-ea"/>
                <a:cs typeface="+mj-cs"/>
              </a:rPr>
              <a:t>Conflict is an expressed struggle between at least two interdependent parties who perceive incompatible goals, scarce resources, or interference from others in achieving their goals.  </a:t>
            </a:r>
          </a:p>
        </p:txBody>
      </p:sp>
      <p:pic>
        <p:nvPicPr>
          <p:cNvPr id="9"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86000" y="3810000"/>
            <a:ext cx="4191000" cy="2822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883339"/>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E57FE3-1FAA-4B2A-A2A0-903357C00183}"/>
              </a:ext>
            </a:extLst>
          </p:cNvPr>
          <p:cNvSpPr txBox="1">
            <a:spLocks noChangeArrowheads="1"/>
          </p:cNvSpPr>
          <p:nvPr/>
        </p:nvSpPr>
        <p:spPr bwMode="auto">
          <a:xfrm rot="20316565">
            <a:off x="-1447421" y="113816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algn="ctr"/>
            <a:r>
              <a:rPr lang="en-US" sz="5400" kern="0" dirty="0"/>
              <a:t>Welcome! </a:t>
            </a:r>
            <a:br>
              <a:rPr lang="en-US" sz="5400" kern="0" dirty="0"/>
            </a:br>
            <a:r>
              <a:rPr lang="en-US" sz="5400" kern="0" dirty="0"/>
              <a:t>Thank You!  </a:t>
            </a:r>
          </a:p>
        </p:txBody>
      </p:sp>
      <p:pic>
        <p:nvPicPr>
          <p:cNvPr id="5" name="Picture 2">
            <a:extLst>
              <a:ext uri="{FF2B5EF4-FFF2-40B4-BE49-F238E27FC236}">
                <a16:creationId xmlns:a16="http://schemas.microsoft.com/office/drawing/2014/main" id="{FBF9038A-DBF1-47C8-8DBB-46CE0D723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218401"/>
            <a:ext cx="4038600" cy="4059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7883075"/>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Team Conflict Resolution</a:t>
            </a:r>
            <a:endParaRPr lang="en-US" dirty="0"/>
          </a:p>
        </p:txBody>
      </p:sp>
      <p:sp>
        <p:nvSpPr>
          <p:cNvPr id="3" name="Content Placeholder 2"/>
          <p:cNvSpPr>
            <a:spLocks noGrp="1"/>
          </p:cNvSpPr>
          <p:nvPr>
            <p:ph idx="1"/>
          </p:nvPr>
        </p:nvSpPr>
        <p:spPr/>
        <p:txBody>
          <a:bodyPr/>
          <a:lstStyle/>
          <a:p>
            <a:r>
              <a:rPr lang="en-US"/>
              <a:t>Talk in private</a:t>
            </a:r>
          </a:p>
          <a:p>
            <a:r>
              <a:rPr lang="en-US"/>
              <a:t>Share responsibility and agree to resolve issues</a:t>
            </a:r>
          </a:p>
          <a:p>
            <a:r>
              <a:rPr lang="en-US"/>
              <a:t>Present viewpoint in unemotional way</a:t>
            </a:r>
          </a:p>
          <a:p>
            <a:r>
              <a:rPr lang="en-US"/>
              <a:t>Determine points of agreement and disagreement</a:t>
            </a:r>
          </a:p>
          <a:p>
            <a:r>
              <a:rPr lang="en-US"/>
              <a:t>Decide how to proceed on disagreements</a:t>
            </a:r>
          </a:p>
          <a:p>
            <a:r>
              <a:rPr lang="en-US"/>
              <a:t>Summarize discussion in writing and move forward</a:t>
            </a:r>
            <a:endParaRPr lang="en-US" dirty="0"/>
          </a:p>
        </p:txBody>
      </p:sp>
    </p:spTree>
    <p:extLst>
      <p:ext uri="{BB962C8B-B14F-4D97-AF65-F5344CB8AC3E}">
        <p14:creationId xmlns:p14="http://schemas.microsoft.com/office/powerpoint/2010/main" val="163554527"/>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Quality</a:t>
            </a:r>
          </a:p>
        </p:txBody>
      </p:sp>
      <p:sp>
        <p:nvSpPr>
          <p:cNvPr id="3" name="Text Placeholder 2"/>
          <p:cNvSpPr>
            <a:spLocks noGrp="1"/>
          </p:cNvSpPr>
          <p:nvPr>
            <p:ph type="body" sz="half" idx="2"/>
          </p:nvPr>
        </p:nvSpPr>
        <p:spPr/>
        <p:txBody>
          <a:bodyPr/>
          <a:lstStyle/>
          <a:p>
            <a:endParaRPr lang="en-US" dirty="0"/>
          </a:p>
          <a:p>
            <a:r>
              <a:rPr lang="en-US" dirty="0" err="1"/>
              <a:t>Rozaline</a:t>
            </a:r>
            <a:r>
              <a:rPr lang="en-US" dirty="0"/>
              <a:t> </a:t>
            </a:r>
            <a:r>
              <a:rPr lang="en-US" dirty="0" err="1"/>
              <a:t>Janci</a:t>
            </a:r>
            <a:r>
              <a:rPr lang="en-US" dirty="0"/>
              <a:t>, DTM</a:t>
            </a:r>
          </a:p>
          <a:p>
            <a:r>
              <a:rPr lang="en-US" dirty="0"/>
              <a:t>Program Quality Director</a:t>
            </a:r>
          </a:p>
        </p:txBody>
      </p:sp>
    </p:spTree>
    <p:extLst>
      <p:ext uri="{BB962C8B-B14F-4D97-AF65-F5344CB8AC3E}">
        <p14:creationId xmlns:p14="http://schemas.microsoft.com/office/powerpoint/2010/main" val="3328281486"/>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C43BE031-DFE1-4FA1-9BCA-4695F05F3C6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324600" y="4400648"/>
            <a:ext cx="2665942" cy="20001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Training Programs</a:t>
            </a:r>
            <a:endParaRPr lang="en-US" dirty="0"/>
          </a:p>
        </p:txBody>
      </p:sp>
      <p:sp>
        <p:nvSpPr>
          <p:cNvPr id="3" name="Content Placeholder 2"/>
          <p:cNvSpPr>
            <a:spLocks noGrp="1"/>
          </p:cNvSpPr>
          <p:nvPr>
            <p:ph idx="1"/>
          </p:nvPr>
        </p:nvSpPr>
        <p:spPr>
          <a:xfrm>
            <a:off x="685800" y="1143000"/>
            <a:ext cx="7772400" cy="4800600"/>
          </a:xfrm>
        </p:spPr>
        <p:txBody>
          <a:bodyPr/>
          <a:lstStyle/>
          <a:p>
            <a:r>
              <a:rPr lang="en-US" dirty="0"/>
              <a:t>Plan, organize, and direct the district’s training programs</a:t>
            </a:r>
          </a:p>
          <a:p>
            <a:r>
              <a:rPr lang="en-US" dirty="0"/>
              <a:t>Impact on Area/Division Directors</a:t>
            </a:r>
          </a:p>
          <a:p>
            <a:pPr lvl="1"/>
            <a:r>
              <a:rPr lang="en-US" dirty="0"/>
              <a:t>Division Directors follow the division TLI agenda set by the District Trio</a:t>
            </a:r>
          </a:p>
          <a:p>
            <a:pPr lvl="1"/>
            <a:r>
              <a:rPr lang="en-US" dirty="0"/>
              <a:t>District TLI </a:t>
            </a:r>
          </a:p>
          <a:p>
            <a:pPr lvl="1"/>
            <a:r>
              <a:rPr lang="en-US" dirty="0"/>
              <a:t>Area Directors assist Division Directors as needed by filling roles for TLIs.</a:t>
            </a:r>
          </a:p>
          <a:p>
            <a:pPr lvl="1"/>
            <a:r>
              <a:rPr lang="en-US" dirty="0"/>
              <a:t>Area Directors ensure Club officers </a:t>
            </a:r>
          </a:p>
          <a:p>
            <a:pPr lvl="1"/>
            <a:r>
              <a:rPr lang="en-US" dirty="0"/>
              <a:t>attend training; give feedback to </a:t>
            </a:r>
          </a:p>
          <a:p>
            <a:pPr lvl="1"/>
            <a:r>
              <a:rPr lang="en-US" dirty="0"/>
              <a:t>Division Directors on what training or </a:t>
            </a:r>
          </a:p>
          <a:p>
            <a:pPr lvl="1"/>
            <a:r>
              <a:rPr lang="en-US" dirty="0"/>
              <a:t>help your clubs may need</a:t>
            </a:r>
          </a:p>
        </p:txBody>
      </p:sp>
    </p:spTree>
    <p:extLst>
      <p:ext uri="{BB962C8B-B14F-4D97-AF65-F5344CB8AC3E}">
        <p14:creationId xmlns:p14="http://schemas.microsoft.com/office/powerpoint/2010/main" val="592277941"/>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478175"/>
            <a:ext cx="8229600" cy="1143000"/>
          </a:xfrm>
        </p:spPr>
        <p:txBody>
          <a:bodyPr/>
          <a:lstStyle/>
          <a:p>
            <a:r>
              <a:rPr lang="en-US" dirty="0"/>
              <a:t>Speech Contests</a:t>
            </a:r>
          </a:p>
        </p:txBody>
      </p:sp>
      <p:sp>
        <p:nvSpPr>
          <p:cNvPr id="10" name="Content Placeholder 9"/>
          <p:cNvSpPr>
            <a:spLocks noGrp="1"/>
          </p:cNvSpPr>
          <p:nvPr>
            <p:ph idx="1"/>
          </p:nvPr>
        </p:nvSpPr>
        <p:spPr>
          <a:xfrm>
            <a:off x="459658" y="1430675"/>
            <a:ext cx="8229600" cy="3581400"/>
          </a:xfrm>
        </p:spPr>
        <p:txBody>
          <a:bodyPr/>
          <a:lstStyle/>
          <a:p>
            <a:r>
              <a:rPr lang="en-US" sz="2800" dirty="0"/>
              <a:t>Responsible for all District speech contests at club, area, division, and district levels</a:t>
            </a:r>
          </a:p>
          <a:p>
            <a:r>
              <a:rPr lang="en-US" sz="2800" dirty="0"/>
              <a:t>Impact on Area/Division Directors</a:t>
            </a:r>
          </a:p>
          <a:p>
            <a:pPr lvl="1"/>
            <a:r>
              <a:rPr lang="en-US" sz="2400" dirty="0"/>
              <a:t>Schedule contests to run within the given time frame</a:t>
            </a:r>
          </a:p>
          <a:p>
            <a:pPr lvl="1"/>
            <a:r>
              <a:rPr lang="en-US" sz="2400" dirty="0"/>
              <a:t>Dates for Contests</a:t>
            </a:r>
          </a:p>
          <a:p>
            <a:pPr lvl="2"/>
            <a:r>
              <a:rPr lang="en-US" sz="2000" dirty="0"/>
              <a:t>Club Contests – Jan 2, 2019 to Feb 21, 2019</a:t>
            </a:r>
          </a:p>
          <a:p>
            <a:pPr lvl="2"/>
            <a:r>
              <a:rPr lang="en-US" sz="2000" dirty="0"/>
              <a:t>Area Contests – Feb 22, 2019 to Mar 24, 2019</a:t>
            </a:r>
          </a:p>
          <a:p>
            <a:pPr lvl="2"/>
            <a:r>
              <a:rPr lang="en-US" sz="2000" dirty="0"/>
              <a:t>Division Contests – Mar 25, 2019 to April 28, 2019</a:t>
            </a:r>
          </a:p>
          <a:p>
            <a:pPr lvl="1"/>
            <a:r>
              <a:rPr lang="en-US" sz="2400" dirty="0"/>
              <a:t>Humorous and International Speech Contests</a:t>
            </a:r>
          </a:p>
          <a:p>
            <a:pPr lvl="1"/>
            <a:r>
              <a:rPr lang="en-US" sz="2400" dirty="0"/>
              <a:t>Lock in a date and time for your area and division contest now</a:t>
            </a:r>
          </a:p>
          <a:p>
            <a:pPr marL="457200" lvl="1" indent="0">
              <a:buNone/>
            </a:pPr>
            <a:endParaRPr lang="en-US" sz="2400" dirty="0"/>
          </a:p>
          <a:p>
            <a:pPr lvl="1"/>
            <a:endParaRPr lang="en-US" sz="2400" dirty="0"/>
          </a:p>
          <a:p>
            <a:endParaRPr lang="en-US" sz="2800" dirty="0"/>
          </a:p>
          <a:p>
            <a:endParaRPr lang="en-US" sz="2800" dirty="0"/>
          </a:p>
          <a:p>
            <a:endParaRPr lang="en-US" sz="2800" dirty="0"/>
          </a:p>
          <a:p>
            <a:endParaRPr lang="en-US" sz="2800" dirty="0"/>
          </a:p>
          <a:p>
            <a:endParaRPr lang="en-US" sz="2800" dirty="0"/>
          </a:p>
        </p:txBody>
      </p:sp>
    </p:spTree>
    <p:extLst>
      <p:ext uri="{BB962C8B-B14F-4D97-AF65-F5344CB8AC3E}">
        <p14:creationId xmlns:p14="http://schemas.microsoft.com/office/powerpoint/2010/main" val="4254188037"/>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876300"/>
            <a:ext cx="8229600" cy="1143000"/>
          </a:xfrm>
        </p:spPr>
        <p:txBody>
          <a:bodyPr/>
          <a:lstStyle/>
          <a:p>
            <a:r>
              <a:rPr lang="en-US" dirty="0"/>
              <a:t>District Spring Convention</a:t>
            </a:r>
          </a:p>
        </p:txBody>
      </p:sp>
      <p:sp>
        <p:nvSpPr>
          <p:cNvPr id="10" name="Content Placeholder 9"/>
          <p:cNvSpPr>
            <a:spLocks noGrp="1"/>
          </p:cNvSpPr>
          <p:nvPr>
            <p:ph idx="1"/>
          </p:nvPr>
        </p:nvSpPr>
        <p:spPr>
          <a:xfrm>
            <a:off x="457200" y="1828800"/>
            <a:ext cx="8229600" cy="3581400"/>
          </a:xfrm>
        </p:spPr>
        <p:txBody>
          <a:bodyPr/>
          <a:lstStyle/>
          <a:p>
            <a:r>
              <a:rPr lang="en-US" dirty="0"/>
              <a:t>Plan, organize, and direct the District conferences</a:t>
            </a:r>
          </a:p>
          <a:p>
            <a:r>
              <a:rPr lang="en-US" dirty="0"/>
              <a:t>Impact on Area/Division Directors</a:t>
            </a:r>
          </a:p>
          <a:p>
            <a:pPr lvl="1"/>
            <a:r>
              <a:rPr lang="en-US" dirty="0"/>
              <a:t>Ensure Division winners/runners-up compete at District convention</a:t>
            </a:r>
          </a:p>
          <a:p>
            <a:pPr lvl="1"/>
            <a:r>
              <a:rPr lang="en-US" dirty="0"/>
              <a:t>Chairpersons and volunteers needed to assist </a:t>
            </a:r>
          </a:p>
          <a:p>
            <a:pPr lvl="1"/>
            <a:r>
              <a:rPr lang="en-US" dirty="0"/>
              <a:t>Ensure quality education as you promote event</a:t>
            </a:r>
          </a:p>
          <a:p>
            <a:endParaRPr lang="en-US" dirty="0"/>
          </a:p>
          <a:p>
            <a:endParaRPr lang="en-US" dirty="0"/>
          </a:p>
          <a:p>
            <a:endParaRPr lang="en-US" dirty="0"/>
          </a:p>
        </p:txBody>
      </p:sp>
    </p:spTree>
    <p:extLst>
      <p:ext uri="{BB962C8B-B14F-4D97-AF65-F5344CB8AC3E}">
        <p14:creationId xmlns:p14="http://schemas.microsoft.com/office/powerpoint/2010/main" val="3151674456"/>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a:t>District Spring Convention</a:t>
            </a:r>
            <a:endParaRPr lang="en-US" dirty="0"/>
          </a:p>
        </p:txBody>
      </p:sp>
      <p:sp>
        <p:nvSpPr>
          <p:cNvPr id="10" name="Content Placeholder 9"/>
          <p:cNvSpPr>
            <a:spLocks noGrp="1"/>
          </p:cNvSpPr>
          <p:nvPr>
            <p:ph idx="1"/>
          </p:nvPr>
        </p:nvSpPr>
        <p:spPr/>
        <p:txBody>
          <a:bodyPr/>
          <a:lstStyle/>
          <a:p>
            <a:r>
              <a:rPr lang="en-US"/>
              <a:t>Our Spring Convention is scheduled for May 10 – 11, 2019 in Green Bay</a:t>
            </a:r>
          </a:p>
          <a:p>
            <a:pPr lvl="1"/>
            <a:r>
              <a:rPr lang="en-US"/>
              <a:t>Contest training will be held during the DEC meeting in November</a:t>
            </a:r>
          </a:p>
          <a:p>
            <a:pPr lvl="1"/>
            <a:endParaRPr lang="en-US"/>
          </a:p>
          <a:p>
            <a:pPr lvl="1"/>
            <a:endParaRPr lang="en-US"/>
          </a:p>
          <a:p>
            <a:pPr lvl="1"/>
            <a:endParaRPr lang="en-US"/>
          </a:p>
          <a:p>
            <a:endParaRPr lang="en-US"/>
          </a:p>
          <a:p>
            <a:endParaRPr lang="en-US"/>
          </a:p>
          <a:p>
            <a:endParaRPr lang="en-US"/>
          </a:p>
          <a:p>
            <a:endParaRPr lang="en-US"/>
          </a:p>
          <a:p>
            <a:endParaRPr lang="en-US" dirty="0"/>
          </a:p>
        </p:txBody>
      </p:sp>
      <p:pic>
        <p:nvPicPr>
          <p:cNvPr id="4098" name="Picture 2" descr="See the source image">
            <a:extLst>
              <a:ext uri="{FF2B5EF4-FFF2-40B4-BE49-F238E27FC236}">
                <a16:creationId xmlns:a16="http://schemas.microsoft.com/office/drawing/2014/main" id="{385F7F28-4BD2-4FA0-9259-DD03274F21B5}"/>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6400" y="3657600"/>
            <a:ext cx="2959510" cy="273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987674"/>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2085"/>
            <a:ext cx="8229600" cy="1143000"/>
          </a:xfrm>
        </p:spPr>
        <p:txBody>
          <a:bodyPr/>
          <a:lstStyle/>
          <a:p>
            <a:r>
              <a:rPr lang="en-US"/>
              <a:t>Education Goals</a:t>
            </a:r>
            <a:endParaRPr lang="en-US" dirty="0"/>
          </a:p>
        </p:txBody>
      </p:sp>
      <p:sp>
        <p:nvSpPr>
          <p:cNvPr id="3" name="Content Placeholder 2"/>
          <p:cNvSpPr>
            <a:spLocks noGrp="1"/>
          </p:cNvSpPr>
          <p:nvPr>
            <p:ph idx="1"/>
          </p:nvPr>
        </p:nvSpPr>
        <p:spPr>
          <a:xfrm>
            <a:off x="457200" y="1746647"/>
            <a:ext cx="8229600" cy="3581400"/>
          </a:xfrm>
        </p:spPr>
        <p:txBody>
          <a:bodyPr/>
          <a:lstStyle/>
          <a:p>
            <a:r>
              <a:rPr lang="en-US" sz="2800" dirty="0"/>
              <a:t>Encourage all members in achieving educational awards and recognizing achievements</a:t>
            </a:r>
          </a:p>
          <a:p>
            <a:r>
              <a:rPr lang="en-US" sz="2800" dirty="0"/>
              <a:t>Impact on Area/Division Directors</a:t>
            </a:r>
          </a:p>
          <a:p>
            <a:pPr lvl="1"/>
            <a:r>
              <a:rPr lang="en-US" sz="2400" dirty="0"/>
              <a:t>Ensure clubs complete their club success plans</a:t>
            </a:r>
          </a:p>
          <a:p>
            <a:pPr lvl="1"/>
            <a:r>
              <a:rPr lang="en-US" sz="2400" dirty="0"/>
              <a:t>Ensure clubs follow the distinguished club program allowing members to complete their educational goals</a:t>
            </a:r>
          </a:p>
          <a:p>
            <a:pPr lvl="1"/>
            <a:r>
              <a:rPr lang="en-US" sz="2400" dirty="0"/>
              <a:t>This will ensure club quality, people advancing, leaders trained, reports submitted, </a:t>
            </a:r>
          </a:p>
          <a:p>
            <a:pPr marL="693738" lvl="1" indent="0">
              <a:spcBef>
                <a:spcPts val="0"/>
              </a:spcBef>
              <a:buNone/>
            </a:pPr>
            <a:r>
              <a:rPr lang="en-US" sz="2400" dirty="0"/>
              <a:t>and a healthy dynamic member and </a:t>
            </a:r>
          </a:p>
          <a:p>
            <a:pPr marL="693738" lvl="1" indent="0">
              <a:spcBef>
                <a:spcPts val="0"/>
              </a:spcBef>
              <a:buNone/>
            </a:pPr>
            <a:r>
              <a:rPr lang="en-US" sz="2400" dirty="0"/>
              <a:t>club experience</a:t>
            </a:r>
          </a:p>
        </p:txBody>
      </p:sp>
      <p:pic>
        <p:nvPicPr>
          <p:cNvPr id="5122" name="Picture 2" descr="See the source image">
            <a:extLst>
              <a:ext uri="{FF2B5EF4-FFF2-40B4-BE49-F238E27FC236}">
                <a16:creationId xmlns:a16="http://schemas.microsoft.com/office/drawing/2014/main" id="{AF497980-7180-48F1-9BB7-4B59670DC73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72200" y="4895850"/>
            <a:ext cx="2895600" cy="1493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235881"/>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31838"/>
            <a:ext cx="8229600" cy="1143000"/>
          </a:xfrm>
        </p:spPr>
        <p:txBody>
          <a:bodyPr/>
          <a:lstStyle/>
          <a:p>
            <a:r>
              <a:rPr lang="en-US"/>
              <a:t>District Executive Committee</a:t>
            </a:r>
            <a:endParaRPr lang="en-US" dirty="0"/>
          </a:p>
        </p:txBody>
      </p:sp>
      <p:sp>
        <p:nvSpPr>
          <p:cNvPr id="7" name="Content Placeholder 6"/>
          <p:cNvSpPr>
            <a:spLocks noGrp="1"/>
          </p:cNvSpPr>
          <p:nvPr>
            <p:ph idx="1"/>
          </p:nvPr>
        </p:nvSpPr>
        <p:spPr>
          <a:xfrm>
            <a:off x="457200" y="1752600"/>
            <a:ext cx="8229600" cy="3581400"/>
          </a:xfrm>
        </p:spPr>
        <p:txBody>
          <a:bodyPr/>
          <a:lstStyle/>
          <a:p>
            <a:r>
              <a:rPr lang="en-US" sz="2800" dirty="0"/>
              <a:t>2nd ranking officer – presides if District Director is absent</a:t>
            </a:r>
          </a:p>
          <a:p>
            <a:r>
              <a:rPr lang="en-US" sz="2800" dirty="0"/>
              <a:t>Impact on Area/Division Directors</a:t>
            </a:r>
          </a:p>
          <a:p>
            <a:pPr lvl="1"/>
            <a:r>
              <a:rPr lang="en-US" sz="2400" dirty="0"/>
              <a:t>Quality training for you throughout the year – Trio sets agenda and Trio/AD/DD present</a:t>
            </a:r>
          </a:p>
          <a:p>
            <a:pPr lvl="1"/>
            <a:r>
              <a:rPr lang="en-US" sz="2400" dirty="0"/>
              <a:t>Planning of Distinguished Club portion of District Success Plan</a:t>
            </a:r>
          </a:p>
          <a:p>
            <a:pPr lvl="1"/>
            <a:r>
              <a:rPr lang="en-US" sz="2400" dirty="0"/>
              <a:t>Monthly benchmarks to touch base on progress toward our Distinguished District goals</a:t>
            </a:r>
          </a:p>
          <a:p>
            <a:endParaRPr lang="en-US" sz="2800" dirty="0"/>
          </a:p>
        </p:txBody>
      </p:sp>
    </p:spTree>
    <p:extLst>
      <p:ext uri="{BB962C8B-B14F-4D97-AF65-F5344CB8AC3E}">
        <p14:creationId xmlns:p14="http://schemas.microsoft.com/office/powerpoint/2010/main" val="3403948180"/>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Club Growth</a:t>
            </a:r>
          </a:p>
        </p:txBody>
      </p:sp>
      <p:sp>
        <p:nvSpPr>
          <p:cNvPr id="3" name="Text Placeholder 2"/>
          <p:cNvSpPr>
            <a:spLocks noGrp="1"/>
          </p:cNvSpPr>
          <p:nvPr>
            <p:ph type="body" sz="half" idx="2"/>
          </p:nvPr>
        </p:nvSpPr>
        <p:spPr/>
        <p:txBody>
          <a:bodyPr/>
          <a:lstStyle/>
          <a:p>
            <a:endParaRPr lang="en-US" dirty="0"/>
          </a:p>
          <a:p>
            <a:r>
              <a:rPr lang="en-US" dirty="0"/>
              <a:t>Kris Pool, DTM</a:t>
            </a:r>
          </a:p>
          <a:p>
            <a:r>
              <a:rPr lang="en-US" dirty="0"/>
              <a:t>Club Growth Director</a:t>
            </a:r>
          </a:p>
        </p:txBody>
      </p:sp>
    </p:spTree>
    <p:extLst>
      <p:ext uri="{BB962C8B-B14F-4D97-AF65-F5344CB8AC3E}">
        <p14:creationId xmlns:p14="http://schemas.microsoft.com/office/powerpoint/2010/main" val="2740885532"/>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6DD6A-05D9-4FA9-ABB3-80F2292557AE}"/>
              </a:ext>
            </a:extLst>
          </p:cNvPr>
          <p:cNvSpPr>
            <a:spLocks noGrp="1"/>
          </p:cNvSpPr>
          <p:nvPr>
            <p:ph type="title"/>
          </p:nvPr>
        </p:nvSpPr>
        <p:spPr>
          <a:xfrm>
            <a:off x="457200" y="626806"/>
            <a:ext cx="8229600" cy="1143000"/>
          </a:xfrm>
        </p:spPr>
        <p:txBody>
          <a:bodyPr/>
          <a:lstStyle/>
          <a:p>
            <a:r>
              <a:rPr lang="en-US" dirty="0"/>
              <a:t>It’s all about the HUGS</a:t>
            </a:r>
          </a:p>
        </p:txBody>
      </p:sp>
      <p:sp>
        <p:nvSpPr>
          <p:cNvPr id="3" name="Content Placeholder 2">
            <a:extLst>
              <a:ext uri="{FF2B5EF4-FFF2-40B4-BE49-F238E27FC236}">
                <a16:creationId xmlns:a16="http://schemas.microsoft.com/office/drawing/2014/main" id="{E0FB1DB2-3355-407C-8243-50AF899F3B52}"/>
              </a:ext>
            </a:extLst>
          </p:cNvPr>
          <p:cNvSpPr>
            <a:spLocks noGrp="1"/>
          </p:cNvSpPr>
          <p:nvPr>
            <p:ph idx="1"/>
          </p:nvPr>
        </p:nvSpPr>
        <p:spPr>
          <a:xfrm>
            <a:off x="457200" y="1371600"/>
            <a:ext cx="8229600" cy="3581400"/>
          </a:xfrm>
        </p:spPr>
        <p:txBody>
          <a:bodyPr/>
          <a:lstStyle/>
          <a:p>
            <a:pPr marL="0" indent="0" algn="ctr">
              <a:buNone/>
            </a:pPr>
            <a:r>
              <a:rPr lang="en-US" sz="9600" u="sng" dirty="0"/>
              <a:t>H</a:t>
            </a:r>
            <a:r>
              <a:rPr lang="en-US" sz="9600" dirty="0"/>
              <a:t>elping </a:t>
            </a:r>
          </a:p>
          <a:p>
            <a:pPr marL="0" indent="0" algn="ctr">
              <a:buNone/>
            </a:pPr>
            <a:r>
              <a:rPr lang="en-US" sz="9600" u="sng" dirty="0"/>
              <a:t>U</a:t>
            </a:r>
            <a:r>
              <a:rPr lang="en-US" sz="9600" dirty="0"/>
              <a:t>s </a:t>
            </a:r>
            <a:r>
              <a:rPr lang="en-US" sz="9600" u="sng" dirty="0"/>
              <a:t>G</a:t>
            </a:r>
            <a:r>
              <a:rPr lang="en-US" sz="9600" dirty="0"/>
              <a:t>row </a:t>
            </a:r>
            <a:r>
              <a:rPr lang="en-US" sz="9600" u="sng" dirty="0"/>
              <a:t>S</a:t>
            </a:r>
            <a:r>
              <a:rPr lang="en-US" sz="9600" dirty="0"/>
              <a:t>tronger</a:t>
            </a:r>
          </a:p>
        </p:txBody>
      </p:sp>
    </p:spTree>
    <p:extLst>
      <p:ext uri="{BB962C8B-B14F-4D97-AF65-F5344CB8AC3E}">
        <p14:creationId xmlns:p14="http://schemas.microsoft.com/office/powerpoint/2010/main" val="2763563308"/>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599" y="990600"/>
            <a:ext cx="8832873" cy="5105400"/>
          </a:xfrm>
          <a:prstGeom prst="rect">
            <a:avLst/>
          </a:prstGeom>
        </p:spPr>
      </p:pic>
    </p:spTree>
    <p:extLst>
      <p:ext uri="{BB962C8B-B14F-4D97-AF65-F5344CB8AC3E}">
        <p14:creationId xmlns:p14="http://schemas.microsoft.com/office/powerpoint/2010/main" val="1028861393"/>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E184-1BFB-4A4D-9B0D-60445E15D654}"/>
              </a:ext>
            </a:extLst>
          </p:cNvPr>
          <p:cNvSpPr>
            <a:spLocks noGrp="1"/>
          </p:cNvSpPr>
          <p:nvPr>
            <p:ph type="title"/>
          </p:nvPr>
        </p:nvSpPr>
        <p:spPr/>
        <p:txBody>
          <a:bodyPr/>
          <a:lstStyle/>
          <a:p>
            <a:r>
              <a:rPr lang="en-US" dirty="0"/>
              <a:t>District Mission</a:t>
            </a:r>
          </a:p>
        </p:txBody>
      </p:sp>
      <p:sp>
        <p:nvSpPr>
          <p:cNvPr id="3" name="Content Placeholder 2">
            <a:extLst>
              <a:ext uri="{FF2B5EF4-FFF2-40B4-BE49-F238E27FC236}">
                <a16:creationId xmlns:a16="http://schemas.microsoft.com/office/drawing/2014/main" id="{1AE01C69-A830-4693-8392-DAE145F92A98}"/>
              </a:ext>
            </a:extLst>
          </p:cNvPr>
          <p:cNvSpPr>
            <a:spLocks noGrp="1"/>
          </p:cNvSpPr>
          <p:nvPr>
            <p:ph idx="1"/>
          </p:nvPr>
        </p:nvSpPr>
        <p:spPr>
          <a:xfrm>
            <a:off x="0" y="2438400"/>
            <a:ext cx="9144000" cy="3886200"/>
          </a:xfrm>
        </p:spPr>
        <p:txBody>
          <a:bodyPr/>
          <a:lstStyle/>
          <a:p>
            <a:pPr marL="0" indent="0" algn="ctr">
              <a:buNone/>
            </a:pPr>
            <a:r>
              <a:rPr lang="en-US" sz="6000" b="1" dirty="0"/>
              <a:t>We build new clubs and support all clubs in achieving excellence</a:t>
            </a:r>
          </a:p>
        </p:txBody>
      </p:sp>
    </p:spTree>
    <p:extLst>
      <p:ext uri="{BB962C8B-B14F-4D97-AF65-F5344CB8AC3E}">
        <p14:creationId xmlns:p14="http://schemas.microsoft.com/office/powerpoint/2010/main" val="276887949"/>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a:t>Responsibilities</a:t>
            </a:r>
            <a:endParaRPr lang="en-US" dirty="0"/>
          </a:p>
        </p:txBody>
      </p:sp>
      <p:sp>
        <p:nvSpPr>
          <p:cNvPr id="3" name="Content Placeholder 2"/>
          <p:cNvSpPr>
            <a:spLocks noGrp="1"/>
          </p:cNvSpPr>
          <p:nvPr>
            <p:ph idx="1"/>
          </p:nvPr>
        </p:nvSpPr>
        <p:spPr>
          <a:xfrm>
            <a:off x="457200" y="2087562"/>
            <a:ext cx="8229600" cy="3581400"/>
          </a:xfrm>
        </p:spPr>
        <p:txBody>
          <a:bodyPr/>
          <a:lstStyle/>
          <a:p>
            <a:r>
              <a:rPr lang="en-US" dirty="0"/>
              <a:t>Develop a marketing plan</a:t>
            </a:r>
          </a:p>
          <a:p>
            <a:r>
              <a:rPr lang="en-US" dirty="0"/>
              <a:t>Build and support new clubs</a:t>
            </a:r>
          </a:p>
          <a:p>
            <a:r>
              <a:rPr lang="en-US" dirty="0"/>
              <a:t>Strengthen existing clubs</a:t>
            </a:r>
          </a:p>
          <a:p>
            <a:r>
              <a:rPr lang="en-US" dirty="0"/>
              <a:t>Provide resources for struggling clubs</a:t>
            </a:r>
          </a:p>
          <a:p>
            <a:r>
              <a:rPr lang="en-US" dirty="0"/>
              <a:t>Drive membership growth</a:t>
            </a:r>
          </a:p>
          <a:p>
            <a:r>
              <a:rPr lang="en-US" dirty="0"/>
              <a:t>Ensure that club dues are paid </a:t>
            </a:r>
          </a:p>
        </p:txBody>
      </p:sp>
    </p:spTree>
    <p:extLst>
      <p:ext uri="{BB962C8B-B14F-4D97-AF65-F5344CB8AC3E}">
        <p14:creationId xmlns:p14="http://schemas.microsoft.com/office/powerpoint/2010/main" val="296576906"/>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6F0D4-B6AD-4240-97D2-CA0B1FB02E8D}"/>
              </a:ext>
            </a:extLst>
          </p:cNvPr>
          <p:cNvSpPr>
            <a:spLocks noGrp="1"/>
          </p:cNvSpPr>
          <p:nvPr>
            <p:ph type="title"/>
          </p:nvPr>
        </p:nvSpPr>
        <p:spPr>
          <a:xfrm>
            <a:off x="457200" y="685800"/>
            <a:ext cx="8229600" cy="1143000"/>
          </a:xfrm>
        </p:spPr>
        <p:txBody>
          <a:bodyPr/>
          <a:lstStyle/>
          <a:p>
            <a:r>
              <a:rPr lang="en-US" dirty="0"/>
              <a:t>Club Growth – Club Extension</a:t>
            </a:r>
          </a:p>
        </p:txBody>
      </p:sp>
      <p:sp>
        <p:nvSpPr>
          <p:cNvPr id="3" name="Content Placeholder 2">
            <a:extLst>
              <a:ext uri="{FF2B5EF4-FFF2-40B4-BE49-F238E27FC236}">
                <a16:creationId xmlns:a16="http://schemas.microsoft.com/office/drawing/2014/main" id="{1D569868-6C2A-44ED-9C65-329B5C44DE99}"/>
              </a:ext>
            </a:extLst>
          </p:cNvPr>
          <p:cNvSpPr>
            <a:spLocks noGrp="1"/>
          </p:cNvSpPr>
          <p:nvPr>
            <p:ph idx="1"/>
          </p:nvPr>
        </p:nvSpPr>
        <p:spPr>
          <a:xfrm>
            <a:off x="457200" y="1828800"/>
            <a:ext cx="8229600" cy="3581400"/>
          </a:xfrm>
        </p:spPr>
        <p:txBody>
          <a:bodyPr/>
          <a:lstStyle/>
          <a:p>
            <a:r>
              <a:rPr lang="en-US" dirty="0"/>
              <a:t>Generate, manage, and track leads</a:t>
            </a:r>
          </a:p>
          <a:p>
            <a:r>
              <a:rPr lang="en-US" dirty="0"/>
              <a:t>Contact and follow-up</a:t>
            </a:r>
          </a:p>
          <a:p>
            <a:r>
              <a:rPr lang="en-US" dirty="0"/>
              <a:t>Schedule demonstration meetings, recruit and train the team, and coordinate the submission of the chartering funds and application paperwork</a:t>
            </a:r>
          </a:p>
          <a:p>
            <a:endParaRPr lang="en-US" dirty="0"/>
          </a:p>
        </p:txBody>
      </p:sp>
      <p:pic>
        <p:nvPicPr>
          <p:cNvPr id="1026" name="Picture 2" descr="See the source image">
            <a:extLst>
              <a:ext uri="{FF2B5EF4-FFF2-40B4-BE49-F238E27FC236}">
                <a16:creationId xmlns:a16="http://schemas.microsoft.com/office/drawing/2014/main" id="{0BC1F9AA-0805-46A8-8CA8-67E7C6DF346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781800" y="4488425"/>
            <a:ext cx="1927123" cy="1927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970819"/>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6F0D4-B6AD-4240-97D2-CA0B1FB02E8D}"/>
              </a:ext>
            </a:extLst>
          </p:cNvPr>
          <p:cNvSpPr>
            <a:spLocks noGrp="1"/>
          </p:cNvSpPr>
          <p:nvPr>
            <p:ph type="title"/>
          </p:nvPr>
        </p:nvSpPr>
        <p:spPr>
          <a:xfrm>
            <a:off x="457200" y="685800"/>
            <a:ext cx="8229600" cy="1143000"/>
          </a:xfrm>
        </p:spPr>
        <p:txBody>
          <a:bodyPr/>
          <a:lstStyle/>
          <a:p>
            <a:r>
              <a:rPr lang="en-US"/>
              <a:t>Club Growth – Sponsors &amp; Mentors</a:t>
            </a:r>
            <a:endParaRPr lang="en-US" dirty="0"/>
          </a:p>
        </p:txBody>
      </p:sp>
      <p:sp>
        <p:nvSpPr>
          <p:cNvPr id="3" name="Content Placeholder 2">
            <a:extLst>
              <a:ext uri="{FF2B5EF4-FFF2-40B4-BE49-F238E27FC236}">
                <a16:creationId xmlns:a16="http://schemas.microsoft.com/office/drawing/2014/main" id="{1D569868-6C2A-44ED-9C65-329B5C44DE99}"/>
              </a:ext>
            </a:extLst>
          </p:cNvPr>
          <p:cNvSpPr>
            <a:spLocks noGrp="1"/>
          </p:cNvSpPr>
          <p:nvPr>
            <p:ph idx="1"/>
          </p:nvPr>
        </p:nvSpPr>
        <p:spPr>
          <a:xfrm>
            <a:off x="457200" y="1638300"/>
            <a:ext cx="8229600" cy="3581400"/>
          </a:xfrm>
        </p:spPr>
        <p:txBody>
          <a:bodyPr/>
          <a:lstStyle/>
          <a:p>
            <a:r>
              <a:rPr lang="en-US" dirty="0"/>
              <a:t>Recruit, train, and track sponsor/mentor for clubs that charter (or ready to charter)</a:t>
            </a:r>
          </a:p>
          <a:p>
            <a:r>
              <a:rPr lang="en-US" dirty="0"/>
              <a:t>Specifically:</a:t>
            </a:r>
          </a:p>
          <a:p>
            <a:pPr lvl="1"/>
            <a:r>
              <a:rPr lang="en-US" dirty="0"/>
              <a:t>Develop and improve training and curriculum to effectively serve the new club</a:t>
            </a:r>
          </a:p>
          <a:p>
            <a:pPr lvl="1"/>
            <a:r>
              <a:rPr lang="en-US" dirty="0"/>
              <a:t>Work with sponsors/mentors to receive credit from WHQ</a:t>
            </a:r>
          </a:p>
          <a:p>
            <a:pPr lvl="1"/>
            <a:r>
              <a:rPr lang="en-US" dirty="0"/>
              <a:t>Provide training to sponsors/mentors on their responsibilities </a:t>
            </a:r>
          </a:p>
          <a:p>
            <a:endParaRPr lang="en-US" dirty="0"/>
          </a:p>
        </p:txBody>
      </p:sp>
    </p:spTree>
    <p:extLst>
      <p:ext uri="{BB962C8B-B14F-4D97-AF65-F5344CB8AC3E}">
        <p14:creationId xmlns:p14="http://schemas.microsoft.com/office/powerpoint/2010/main" val="1456747035"/>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C39E6-E844-432E-94A2-3C3C5C4A9E95}"/>
              </a:ext>
            </a:extLst>
          </p:cNvPr>
          <p:cNvSpPr>
            <a:spLocks noGrp="1"/>
          </p:cNvSpPr>
          <p:nvPr>
            <p:ph type="title"/>
          </p:nvPr>
        </p:nvSpPr>
        <p:spPr>
          <a:xfrm>
            <a:off x="457200" y="533400"/>
            <a:ext cx="8229600" cy="1143000"/>
          </a:xfrm>
        </p:spPr>
        <p:txBody>
          <a:bodyPr/>
          <a:lstStyle/>
          <a:p>
            <a:r>
              <a:rPr lang="en-US" dirty="0"/>
              <a:t>Club Retention – Club Coaches</a:t>
            </a:r>
          </a:p>
        </p:txBody>
      </p:sp>
      <p:sp>
        <p:nvSpPr>
          <p:cNvPr id="3" name="Content Placeholder 2">
            <a:extLst>
              <a:ext uri="{FF2B5EF4-FFF2-40B4-BE49-F238E27FC236}">
                <a16:creationId xmlns:a16="http://schemas.microsoft.com/office/drawing/2014/main" id="{29B4E3F3-F032-4862-948B-D5DACDB02F8B}"/>
              </a:ext>
            </a:extLst>
          </p:cNvPr>
          <p:cNvSpPr>
            <a:spLocks noGrp="1"/>
          </p:cNvSpPr>
          <p:nvPr>
            <p:ph idx="1"/>
          </p:nvPr>
        </p:nvSpPr>
        <p:spPr>
          <a:xfrm>
            <a:off x="457200" y="1477963"/>
            <a:ext cx="8229600" cy="3581400"/>
          </a:xfrm>
        </p:spPr>
        <p:txBody>
          <a:bodyPr/>
          <a:lstStyle/>
          <a:p>
            <a:r>
              <a:rPr lang="en-US" dirty="0"/>
              <a:t>Recruits and trains club coaches to help develop action plans to aid struggling clubs</a:t>
            </a:r>
          </a:p>
          <a:p>
            <a:r>
              <a:rPr lang="en-US" dirty="0"/>
              <a:t>Coaches: </a:t>
            </a:r>
          </a:p>
          <a:p>
            <a:pPr lvl="1"/>
            <a:r>
              <a:rPr lang="en-US" dirty="0"/>
              <a:t>CGD assigns coaches</a:t>
            </a:r>
          </a:p>
          <a:p>
            <a:pPr lvl="1"/>
            <a:r>
              <a:rPr lang="en-US" dirty="0"/>
              <a:t>Receive credit toward ALS upon completion</a:t>
            </a:r>
          </a:p>
          <a:p>
            <a:pPr lvl="1"/>
            <a:r>
              <a:rPr lang="en-US" dirty="0"/>
              <a:t>Works with clubs that ask for a coach (12 or fewer members)</a:t>
            </a:r>
          </a:p>
          <a:p>
            <a:pPr lvl="1"/>
            <a:r>
              <a:rPr lang="en-US" dirty="0"/>
              <a:t>Assists the clubs and provides additional options</a:t>
            </a:r>
          </a:p>
        </p:txBody>
      </p:sp>
    </p:spTree>
    <p:extLst>
      <p:ext uri="{BB962C8B-B14F-4D97-AF65-F5344CB8AC3E}">
        <p14:creationId xmlns:p14="http://schemas.microsoft.com/office/powerpoint/2010/main" val="2781375093"/>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2B39B-2ECD-4314-9D93-369F2869A473}"/>
              </a:ext>
            </a:extLst>
          </p:cNvPr>
          <p:cNvSpPr>
            <a:spLocks noGrp="1"/>
          </p:cNvSpPr>
          <p:nvPr>
            <p:ph type="title" idx="4294967295"/>
          </p:nvPr>
        </p:nvSpPr>
        <p:spPr>
          <a:xfrm>
            <a:off x="609600" y="685800"/>
            <a:ext cx="7696200" cy="1143000"/>
          </a:xfrm>
        </p:spPr>
        <p:txBody>
          <a:bodyPr/>
          <a:lstStyle/>
          <a:p>
            <a:r>
              <a:rPr lang="en-US" dirty="0"/>
              <a:t>Membership Growth &amp; Retention</a:t>
            </a:r>
          </a:p>
        </p:txBody>
      </p:sp>
      <p:pic>
        <p:nvPicPr>
          <p:cNvPr id="5122" name="Picture 2" descr="See the source image">
            <a:extLst>
              <a:ext uri="{FF2B5EF4-FFF2-40B4-BE49-F238E27FC236}">
                <a16:creationId xmlns:a16="http://schemas.microsoft.com/office/drawing/2014/main" id="{06B36F66-854C-4103-82FA-06738BA686E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137287" y="1600200"/>
            <a:ext cx="4869426" cy="4869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66313"/>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a:t>Make Membership a Priority</a:t>
            </a:r>
            <a:endParaRPr lang="en-US" dirty="0"/>
          </a:p>
        </p:txBody>
      </p:sp>
      <p:sp>
        <p:nvSpPr>
          <p:cNvPr id="3" name="Content Placeholder 2"/>
          <p:cNvSpPr>
            <a:spLocks noGrp="1"/>
          </p:cNvSpPr>
          <p:nvPr>
            <p:ph idx="1"/>
          </p:nvPr>
        </p:nvSpPr>
        <p:spPr>
          <a:xfrm>
            <a:off x="457200" y="1638300"/>
            <a:ext cx="8229600" cy="3581400"/>
          </a:xfrm>
        </p:spPr>
        <p:txBody>
          <a:bodyPr/>
          <a:lstStyle/>
          <a:p>
            <a:r>
              <a:rPr lang="en-US" dirty="0"/>
              <a:t>Hold an Open House – and advertise it!</a:t>
            </a:r>
          </a:p>
          <a:p>
            <a:r>
              <a:rPr lang="en-US" dirty="0"/>
              <a:t>Membership Campaigns throughout the year</a:t>
            </a:r>
          </a:p>
          <a:p>
            <a:r>
              <a:rPr lang="en-US" dirty="0"/>
              <a:t>Call past members and invite them back again – talk about Pathways</a:t>
            </a:r>
          </a:p>
          <a:p>
            <a:r>
              <a:rPr lang="en-US" dirty="0"/>
              <a:t>Personal invitation to friends and colleagues</a:t>
            </a:r>
          </a:p>
        </p:txBody>
      </p:sp>
      <p:pic>
        <p:nvPicPr>
          <p:cNvPr id="2050" name="Picture 2" descr="See the source image">
            <a:extLst>
              <a:ext uri="{FF2B5EF4-FFF2-40B4-BE49-F238E27FC236}">
                <a16:creationId xmlns:a16="http://schemas.microsoft.com/office/drawing/2014/main" id="{AF0637D5-EA14-45E7-9000-73136D25114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183925" y="4419600"/>
            <a:ext cx="3521018"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305287"/>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ee the source image">
            <a:extLst>
              <a:ext uri="{FF2B5EF4-FFF2-40B4-BE49-F238E27FC236}">
                <a16:creationId xmlns:a16="http://schemas.microsoft.com/office/drawing/2014/main" id="{7B14829E-E92C-4538-976E-AAB5A64CC0D3}"/>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91200" y="4972050"/>
            <a:ext cx="3352800" cy="1885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D412FD-95D9-4546-A2A1-D3B170641BCE}"/>
              </a:ext>
            </a:extLst>
          </p:cNvPr>
          <p:cNvSpPr>
            <a:spLocks noGrp="1"/>
          </p:cNvSpPr>
          <p:nvPr>
            <p:ph type="title"/>
          </p:nvPr>
        </p:nvSpPr>
        <p:spPr>
          <a:xfrm>
            <a:off x="152400" y="685800"/>
            <a:ext cx="8229600" cy="1143000"/>
          </a:xfrm>
        </p:spPr>
        <p:txBody>
          <a:bodyPr/>
          <a:lstStyle/>
          <a:p>
            <a:r>
              <a:rPr lang="en-US" dirty="0"/>
              <a:t>Make Membership a Priority </a:t>
            </a:r>
            <a:r>
              <a:rPr lang="en-US" sz="2000" i="1" dirty="0"/>
              <a:t>(continued)</a:t>
            </a:r>
            <a:endParaRPr lang="en-US" i="1" dirty="0"/>
          </a:p>
        </p:txBody>
      </p:sp>
      <p:sp>
        <p:nvSpPr>
          <p:cNvPr id="3" name="Content Placeholder 2">
            <a:extLst>
              <a:ext uri="{FF2B5EF4-FFF2-40B4-BE49-F238E27FC236}">
                <a16:creationId xmlns:a16="http://schemas.microsoft.com/office/drawing/2014/main" id="{6C8DB34C-4DF9-4714-9CDA-8538C384625A}"/>
              </a:ext>
            </a:extLst>
          </p:cNvPr>
          <p:cNvSpPr>
            <a:spLocks noGrp="1"/>
          </p:cNvSpPr>
          <p:nvPr>
            <p:ph idx="1"/>
          </p:nvPr>
        </p:nvSpPr>
        <p:spPr>
          <a:xfrm>
            <a:off x="137160" y="1733550"/>
            <a:ext cx="8686800" cy="3581400"/>
          </a:xfrm>
        </p:spPr>
        <p:txBody>
          <a:bodyPr/>
          <a:lstStyle/>
          <a:p>
            <a:r>
              <a:rPr lang="en-US" dirty="0"/>
              <a:t>Celebrate a Club “Toastmaster of the Year” </a:t>
            </a:r>
          </a:p>
          <a:p>
            <a:r>
              <a:rPr lang="en-US" dirty="0"/>
              <a:t>Maintain a current website – information and pictures</a:t>
            </a:r>
          </a:p>
          <a:p>
            <a:r>
              <a:rPr lang="en-US" dirty="0"/>
              <a:t>Participate on social media – more than just a club photo</a:t>
            </a:r>
          </a:p>
          <a:p>
            <a:r>
              <a:rPr lang="en-US" dirty="0"/>
              <a:t>Make a flyer and put on everyone’s desk</a:t>
            </a:r>
          </a:p>
          <a:p>
            <a:r>
              <a:rPr lang="en-US" dirty="0"/>
              <a:t>Talk with HR</a:t>
            </a:r>
          </a:p>
          <a:p>
            <a:pPr marL="0" indent="0">
              <a:buNone/>
            </a:pPr>
            <a:endParaRPr lang="en-US" dirty="0"/>
          </a:p>
          <a:p>
            <a:endParaRPr lang="en-US" dirty="0"/>
          </a:p>
        </p:txBody>
      </p:sp>
    </p:spTree>
    <p:extLst>
      <p:ext uri="{BB962C8B-B14F-4D97-AF65-F5344CB8AC3E}">
        <p14:creationId xmlns:p14="http://schemas.microsoft.com/office/powerpoint/2010/main" val="3727696895"/>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412FD-95D9-4546-A2A1-D3B170641BCE}"/>
              </a:ext>
            </a:extLst>
          </p:cNvPr>
          <p:cNvSpPr>
            <a:spLocks noGrp="1"/>
          </p:cNvSpPr>
          <p:nvPr>
            <p:ph type="title"/>
          </p:nvPr>
        </p:nvSpPr>
        <p:spPr>
          <a:xfrm>
            <a:off x="152400" y="731837"/>
            <a:ext cx="8229600" cy="1143000"/>
          </a:xfrm>
        </p:spPr>
        <p:txBody>
          <a:bodyPr/>
          <a:lstStyle/>
          <a:p>
            <a:r>
              <a:rPr lang="en-US" dirty="0"/>
              <a:t>Make Membership a Priority </a:t>
            </a:r>
            <a:r>
              <a:rPr lang="en-US" sz="2000" i="1" dirty="0"/>
              <a:t>(continued)</a:t>
            </a:r>
            <a:endParaRPr lang="en-US" i="1" dirty="0"/>
          </a:p>
        </p:txBody>
      </p:sp>
      <p:sp>
        <p:nvSpPr>
          <p:cNvPr id="3" name="Content Placeholder 2">
            <a:extLst>
              <a:ext uri="{FF2B5EF4-FFF2-40B4-BE49-F238E27FC236}">
                <a16:creationId xmlns:a16="http://schemas.microsoft.com/office/drawing/2014/main" id="{6C8DB34C-4DF9-4714-9CDA-8538C384625A}"/>
              </a:ext>
            </a:extLst>
          </p:cNvPr>
          <p:cNvSpPr>
            <a:spLocks noGrp="1"/>
          </p:cNvSpPr>
          <p:nvPr>
            <p:ph idx="1"/>
          </p:nvPr>
        </p:nvSpPr>
        <p:spPr>
          <a:xfrm>
            <a:off x="152400" y="1638300"/>
            <a:ext cx="8229600" cy="3581400"/>
          </a:xfrm>
        </p:spPr>
        <p:txBody>
          <a:bodyPr/>
          <a:lstStyle/>
          <a:p>
            <a:r>
              <a:rPr lang="en-US" dirty="0"/>
              <a:t>Showcase a guest speaker</a:t>
            </a:r>
          </a:p>
          <a:p>
            <a:r>
              <a:rPr lang="en-US" dirty="0"/>
              <a:t>Challenge a club to a membership building contest</a:t>
            </a:r>
          </a:p>
          <a:p>
            <a:r>
              <a:rPr lang="en-US" dirty="0"/>
              <a:t>Wear your Toastmasters pin everywhere</a:t>
            </a:r>
          </a:p>
          <a:p>
            <a:r>
              <a:rPr lang="en-US" dirty="0"/>
              <a:t>Take it to the streets – food trucks and farmers markets</a:t>
            </a:r>
          </a:p>
          <a:p>
            <a:pPr marL="0" indent="0">
              <a:buNone/>
            </a:pPr>
            <a:endParaRPr lang="en-US" dirty="0"/>
          </a:p>
          <a:p>
            <a:pPr marL="0" indent="0">
              <a:buNone/>
            </a:pPr>
            <a:endParaRPr lang="en-US" dirty="0"/>
          </a:p>
          <a:p>
            <a:endParaRPr lang="en-US" dirty="0"/>
          </a:p>
        </p:txBody>
      </p:sp>
      <p:pic>
        <p:nvPicPr>
          <p:cNvPr id="5" name="Picture 2" descr="See the source image">
            <a:extLst>
              <a:ext uri="{FF2B5EF4-FFF2-40B4-BE49-F238E27FC236}">
                <a16:creationId xmlns:a16="http://schemas.microsoft.com/office/drawing/2014/main" id="{AB6A9024-1E5D-4E71-B06A-EDB50125292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104071" y="4495800"/>
            <a:ext cx="7039929" cy="2346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490838"/>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Membership Retention</a:t>
            </a:r>
          </a:p>
        </p:txBody>
      </p:sp>
      <p:sp>
        <p:nvSpPr>
          <p:cNvPr id="3" name="Content Placeholder 2"/>
          <p:cNvSpPr>
            <a:spLocks noGrp="1"/>
          </p:cNvSpPr>
          <p:nvPr>
            <p:ph idx="1"/>
          </p:nvPr>
        </p:nvSpPr>
        <p:spPr>
          <a:xfrm>
            <a:off x="457200" y="1737360"/>
            <a:ext cx="8229600" cy="3581400"/>
          </a:xfrm>
        </p:spPr>
        <p:txBody>
          <a:bodyPr/>
          <a:lstStyle/>
          <a:p>
            <a:r>
              <a:rPr lang="en-US" dirty="0"/>
              <a:t>Club Ambassador</a:t>
            </a:r>
          </a:p>
          <a:p>
            <a:r>
              <a:rPr lang="en-US" dirty="0"/>
              <a:t>TLI</a:t>
            </a:r>
          </a:p>
          <a:p>
            <a:r>
              <a:rPr lang="en-US" dirty="0"/>
              <a:t>Contests</a:t>
            </a:r>
          </a:p>
          <a:p>
            <a:r>
              <a:rPr lang="en-US" dirty="0"/>
              <a:t>Convention</a:t>
            </a:r>
          </a:p>
          <a:p>
            <a:r>
              <a:rPr lang="en-US" dirty="0"/>
              <a:t>Speaker Exchange</a:t>
            </a:r>
          </a:p>
          <a:p>
            <a:r>
              <a:rPr lang="en-US" dirty="0"/>
              <a:t>Other ideas?</a:t>
            </a:r>
          </a:p>
          <a:p>
            <a:endParaRPr lang="en-US" dirty="0"/>
          </a:p>
        </p:txBody>
      </p:sp>
      <p:pic>
        <p:nvPicPr>
          <p:cNvPr id="7" name="Picture 2" descr="See the source image">
            <a:extLst>
              <a:ext uri="{FF2B5EF4-FFF2-40B4-BE49-F238E27FC236}">
                <a16:creationId xmlns:a16="http://schemas.microsoft.com/office/drawing/2014/main" id="{0F79B43B-635C-4C27-80F5-B690D1FDD96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82998" y="3429001"/>
            <a:ext cx="4726052" cy="2941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221516"/>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a:t>
            </a:r>
          </a:p>
        </p:txBody>
      </p:sp>
      <p:graphicFrame>
        <p:nvGraphicFramePr>
          <p:cNvPr id="7" name="Table 6">
            <a:extLst>
              <a:ext uri="{FF2B5EF4-FFF2-40B4-BE49-F238E27FC236}">
                <a16:creationId xmlns:a16="http://schemas.microsoft.com/office/drawing/2014/main" id="{7313830B-A129-4814-BEE9-4C6C5EAA0C21}"/>
              </a:ext>
            </a:extLst>
          </p:cNvPr>
          <p:cNvGraphicFramePr>
            <a:graphicFrameLocks noGrp="1"/>
          </p:cNvGraphicFramePr>
          <p:nvPr>
            <p:extLst>
              <p:ext uri="{D42A27DB-BD31-4B8C-83A1-F6EECF244321}">
                <p14:modId xmlns:p14="http://schemas.microsoft.com/office/powerpoint/2010/main" val="757711260"/>
              </p:ext>
            </p:extLst>
          </p:nvPr>
        </p:nvGraphicFramePr>
        <p:xfrm>
          <a:off x="228600" y="1518920"/>
          <a:ext cx="8686800" cy="370840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774752831"/>
                    </a:ext>
                  </a:extLst>
                </a:gridCol>
                <a:gridCol w="1600200">
                  <a:extLst>
                    <a:ext uri="{9D8B030D-6E8A-4147-A177-3AD203B41FA5}">
                      <a16:colId xmlns:a16="http://schemas.microsoft.com/office/drawing/2014/main" val="3272627794"/>
                    </a:ext>
                  </a:extLst>
                </a:gridCol>
                <a:gridCol w="2286000">
                  <a:extLst>
                    <a:ext uri="{9D8B030D-6E8A-4147-A177-3AD203B41FA5}">
                      <a16:colId xmlns:a16="http://schemas.microsoft.com/office/drawing/2014/main" val="610094140"/>
                    </a:ext>
                  </a:extLst>
                </a:gridCol>
              </a:tblGrid>
              <a:tr h="370840">
                <a:tc>
                  <a:txBody>
                    <a:bodyPr/>
                    <a:lstStyle/>
                    <a:p>
                      <a:r>
                        <a:rPr lang="en-US" b="0" dirty="0">
                          <a:solidFill>
                            <a:schemeClr val="tx1"/>
                          </a:solidFill>
                        </a:rPr>
                        <a:t>Welcome/Introductions</a:t>
                      </a:r>
                    </a:p>
                  </a:txBody>
                  <a:tcPr>
                    <a:noFill/>
                  </a:tcPr>
                </a:tc>
                <a:tc>
                  <a:txBody>
                    <a:bodyPr/>
                    <a:lstStyle/>
                    <a:p>
                      <a:r>
                        <a:rPr lang="en-US" b="0">
                          <a:solidFill>
                            <a:schemeClr val="tx1"/>
                          </a:solidFill>
                        </a:rPr>
                        <a:t>6:30-6:35pm</a:t>
                      </a:r>
                      <a:endParaRPr lang="en-US" b="0" dirty="0">
                        <a:solidFill>
                          <a:schemeClr val="tx1"/>
                        </a:solidFill>
                      </a:endParaRPr>
                    </a:p>
                  </a:txBody>
                  <a:tcPr>
                    <a:noFill/>
                  </a:tcPr>
                </a:tc>
                <a:tc>
                  <a:txBody>
                    <a:bodyPr/>
                    <a:lstStyle/>
                    <a:p>
                      <a:r>
                        <a:rPr lang="en-US" b="0">
                          <a:solidFill>
                            <a:schemeClr val="tx1"/>
                          </a:solidFill>
                        </a:rPr>
                        <a:t>   </a:t>
                      </a:r>
                      <a:endParaRPr lang="en-US" b="0" dirty="0">
                        <a:solidFill>
                          <a:schemeClr val="tx1"/>
                        </a:solidFill>
                      </a:endParaRPr>
                    </a:p>
                  </a:txBody>
                  <a:tcPr>
                    <a:noFill/>
                  </a:tcPr>
                </a:tc>
                <a:extLst>
                  <a:ext uri="{0D108BD9-81ED-4DB2-BD59-A6C34878D82A}">
                    <a16:rowId xmlns:a16="http://schemas.microsoft.com/office/drawing/2014/main" val="623007351"/>
                  </a:ext>
                </a:extLst>
              </a:tr>
              <a:tr h="370840">
                <a:tc>
                  <a:txBody>
                    <a:bodyPr/>
                    <a:lstStyle/>
                    <a:p>
                      <a:r>
                        <a:rPr lang="en-US" b="0" dirty="0">
                          <a:solidFill>
                            <a:schemeClr val="tx1"/>
                          </a:solidFill>
                        </a:rPr>
                        <a:t>Vision / Team Development</a:t>
                      </a:r>
                    </a:p>
                  </a:txBody>
                  <a:tcPr>
                    <a:noFill/>
                  </a:tcPr>
                </a:tc>
                <a:tc>
                  <a:txBody>
                    <a:bodyPr/>
                    <a:lstStyle/>
                    <a:p>
                      <a:r>
                        <a:rPr lang="en-US" b="0" dirty="0">
                          <a:solidFill>
                            <a:schemeClr val="tx1"/>
                          </a:solidFill>
                        </a:rPr>
                        <a:t>6:35-7:00pm</a:t>
                      </a:r>
                    </a:p>
                  </a:txBody>
                  <a:tcPr>
                    <a:noFill/>
                  </a:tcPr>
                </a:tc>
                <a:tc>
                  <a:txBody>
                    <a:bodyPr/>
                    <a:lstStyle/>
                    <a:p>
                      <a:r>
                        <a:rPr lang="en-US" b="0" dirty="0">
                          <a:solidFill>
                            <a:schemeClr val="tx1"/>
                          </a:solidFill>
                        </a:rPr>
                        <a:t>Ed </a:t>
                      </a:r>
                      <a:r>
                        <a:rPr lang="en-US" b="0" dirty="0" err="1">
                          <a:solidFill>
                            <a:schemeClr val="tx1"/>
                          </a:solidFill>
                        </a:rPr>
                        <a:t>Thelen</a:t>
                      </a:r>
                      <a:endParaRPr lang="en-US" b="0" dirty="0">
                        <a:solidFill>
                          <a:schemeClr val="tx1"/>
                        </a:solidFill>
                      </a:endParaRPr>
                    </a:p>
                  </a:txBody>
                  <a:tcPr>
                    <a:noFill/>
                  </a:tcPr>
                </a:tc>
                <a:extLst>
                  <a:ext uri="{0D108BD9-81ED-4DB2-BD59-A6C34878D82A}">
                    <a16:rowId xmlns:a16="http://schemas.microsoft.com/office/drawing/2014/main" val="2480466608"/>
                  </a:ext>
                </a:extLst>
              </a:tr>
              <a:tr h="370840">
                <a:tc gridSpan="3">
                  <a:txBody>
                    <a:bodyPr/>
                    <a:lstStyle/>
                    <a:p>
                      <a:r>
                        <a:rPr lang="en-US" b="0" dirty="0">
                          <a:solidFill>
                            <a:schemeClr val="tx1"/>
                          </a:solidFill>
                        </a:rPr>
                        <a:t>Who is the District Leadership, what are our roles, and how do you fit in?</a:t>
                      </a:r>
                    </a:p>
                  </a:txBody>
                  <a:tcPr>
                    <a:noFill/>
                  </a:tcPr>
                </a:tc>
                <a:tc hMerge="1">
                  <a:txBody>
                    <a:bodyPr/>
                    <a:lstStyle/>
                    <a:p>
                      <a:endParaRPr lang="en-US"/>
                    </a:p>
                  </a:txBody>
                  <a:tcPr/>
                </a:tc>
                <a:tc hMerge="1">
                  <a:txBody>
                    <a:bodyPr/>
                    <a:lstStyle/>
                    <a:p>
                      <a:endParaRPr lang="en-US" b="0" dirty="0">
                        <a:solidFill>
                          <a:schemeClr val="tx1"/>
                        </a:solidFill>
                      </a:endParaRPr>
                    </a:p>
                  </a:txBody>
                  <a:tcPr>
                    <a:noFill/>
                  </a:tcPr>
                </a:tc>
                <a:extLst>
                  <a:ext uri="{0D108BD9-81ED-4DB2-BD59-A6C34878D82A}">
                    <a16:rowId xmlns:a16="http://schemas.microsoft.com/office/drawing/2014/main" val="1893746523"/>
                  </a:ext>
                </a:extLst>
              </a:tr>
              <a:tr h="370840">
                <a:tc>
                  <a:txBody>
                    <a:bodyPr/>
                    <a:lstStyle/>
                    <a:p>
                      <a:r>
                        <a:rPr lang="en-US" b="0" dirty="0">
                          <a:solidFill>
                            <a:schemeClr val="tx1"/>
                          </a:solidFill>
                        </a:rPr>
                        <a:t>     Program Quality </a:t>
                      </a:r>
                    </a:p>
                  </a:txBody>
                  <a:tcPr>
                    <a:noFill/>
                  </a:tcPr>
                </a:tc>
                <a:tc>
                  <a:txBody>
                    <a:bodyPr/>
                    <a:lstStyle/>
                    <a:p>
                      <a:r>
                        <a:rPr lang="en-US" b="0">
                          <a:solidFill>
                            <a:schemeClr val="tx1"/>
                          </a:solidFill>
                        </a:rPr>
                        <a:t>7:00-7:15pm</a:t>
                      </a:r>
                      <a:endParaRPr lang="en-US" b="0" dirty="0">
                        <a:solidFill>
                          <a:schemeClr val="tx1"/>
                        </a:solidFill>
                      </a:endParaRPr>
                    </a:p>
                  </a:txBody>
                  <a:tcPr>
                    <a:noFill/>
                  </a:tcPr>
                </a:tc>
                <a:tc>
                  <a:txBody>
                    <a:bodyPr/>
                    <a:lstStyle/>
                    <a:p>
                      <a:r>
                        <a:rPr lang="en-US" b="0">
                          <a:solidFill>
                            <a:schemeClr val="tx1"/>
                          </a:solidFill>
                        </a:rPr>
                        <a:t>Rozaline Janci</a:t>
                      </a:r>
                      <a:endParaRPr lang="en-US" b="0" dirty="0">
                        <a:solidFill>
                          <a:schemeClr val="tx1"/>
                        </a:solidFill>
                      </a:endParaRPr>
                    </a:p>
                  </a:txBody>
                  <a:tcPr>
                    <a:noFill/>
                  </a:tcPr>
                </a:tc>
                <a:extLst>
                  <a:ext uri="{0D108BD9-81ED-4DB2-BD59-A6C34878D82A}">
                    <a16:rowId xmlns:a16="http://schemas.microsoft.com/office/drawing/2014/main" val="3558841174"/>
                  </a:ext>
                </a:extLst>
              </a:tr>
              <a:tr h="370840">
                <a:tc>
                  <a:txBody>
                    <a:bodyPr/>
                    <a:lstStyle/>
                    <a:p>
                      <a:r>
                        <a:rPr lang="en-US" b="0" dirty="0">
                          <a:solidFill>
                            <a:schemeClr val="tx1"/>
                          </a:solidFill>
                        </a:rPr>
                        <a:t>     Club Growth</a:t>
                      </a:r>
                    </a:p>
                  </a:txBody>
                  <a:tcPr>
                    <a:noFill/>
                  </a:tcPr>
                </a:tc>
                <a:tc>
                  <a:txBody>
                    <a:bodyPr/>
                    <a:lstStyle/>
                    <a:p>
                      <a:r>
                        <a:rPr lang="en-US" b="0">
                          <a:solidFill>
                            <a:schemeClr val="tx1"/>
                          </a:solidFill>
                        </a:rPr>
                        <a:t>7:15-7:30pm</a:t>
                      </a:r>
                      <a:endParaRPr lang="en-US" b="0" dirty="0">
                        <a:solidFill>
                          <a:schemeClr val="tx1"/>
                        </a:solidFill>
                      </a:endParaRPr>
                    </a:p>
                  </a:txBody>
                  <a:tcPr>
                    <a:noFill/>
                  </a:tcPr>
                </a:tc>
                <a:tc>
                  <a:txBody>
                    <a:bodyPr/>
                    <a:lstStyle/>
                    <a:p>
                      <a:r>
                        <a:rPr lang="en-US" b="0">
                          <a:solidFill>
                            <a:schemeClr val="tx1"/>
                          </a:solidFill>
                        </a:rPr>
                        <a:t>Kris Pool</a:t>
                      </a:r>
                      <a:endParaRPr lang="en-US" b="0" dirty="0">
                        <a:solidFill>
                          <a:schemeClr val="tx1"/>
                        </a:solidFill>
                      </a:endParaRPr>
                    </a:p>
                  </a:txBody>
                  <a:tcPr>
                    <a:noFill/>
                  </a:tcPr>
                </a:tc>
                <a:extLst>
                  <a:ext uri="{0D108BD9-81ED-4DB2-BD59-A6C34878D82A}">
                    <a16:rowId xmlns:a16="http://schemas.microsoft.com/office/drawing/2014/main" val="1728686901"/>
                  </a:ext>
                </a:extLst>
              </a:tr>
              <a:tr h="370840">
                <a:tc>
                  <a:txBody>
                    <a:bodyPr/>
                    <a:lstStyle/>
                    <a:p>
                      <a:r>
                        <a:rPr lang="en-US" b="0" dirty="0">
                          <a:solidFill>
                            <a:schemeClr val="tx1"/>
                          </a:solidFill>
                        </a:rPr>
                        <a:t>Area Director Duties – Visits &amp; Reports</a:t>
                      </a:r>
                    </a:p>
                  </a:txBody>
                  <a:tcPr>
                    <a:noFill/>
                  </a:tcPr>
                </a:tc>
                <a:tc>
                  <a:txBody>
                    <a:bodyPr/>
                    <a:lstStyle/>
                    <a:p>
                      <a:r>
                        <a:rPr lang="en-US" b="0" dirty="0">
                          <a:solidFill>
                            <a:schemeClr val="tx1"/>
                          </a:solidFill>
                        </a:rPr>
                        <a:t>7:30-7:50pm</a:t>
                      </a:r>
                    </a:p>
                  </a:txBody>
                  <a:tcPr>
                    <a:noFill/>
                  </a:tcPr>
                </a:tc>
                <a:tc>
                  <a:txBody>
                    <a:bodyPr/>
                    <a:lstStyle/>
                    <a:p>
                      <a:r>
                        <a:rPr lang="en-US" b="0" dirty="0" err="1">
                          <a:solidFill>
                            <a:schemeClr val="tx1"/>
                          </a:solidFill>
                        </a:rPr>
                        <a:t>Rozaline</a:t>
                      </a:r>
                      <a:r>
                        <a:rPr lang="en-US" b="0" dirty="0">
                          <a:solidFill>
                            <a:schemeClr val="tx1"/>
                          </a:solidFill>
                        </a:rPr>
                        <a:t> </a:t>
                      </a:r>
                      <a:r>
                        <a:rPr lang="en-US" b="0" dirty="0" err="1">
                          <a:solidFill>
                            <a:schemeClr val="tx1"/>
                          </a:solidFill>
                        </a:rPr>
                        <a:t>Janci</a:t>
                      </a:r>
                      <a:endParaRPr lang="en-US" b="0" dirty="0">
                        <a:solidFill>
                          <a:schemeClr val="tx1"/>
                        </a:solidFill>
                      </a:endParaRPr>
                    </a:p>
                  </a:txBody>
                  <a:tcPr>
                    <a:noFill/>
                  </a:tcPr>
                </a:tc>
                <a:extLst>
                  <a:ext uri="{0D108BD9-81ED-4DB2-BD59-A6C34878D82A}">
                    <a16:rowId xmlns:a16="http://schemas.microsoft.com/office/drawing/2014/main" val="1172295317"/>
                  </a:ext>
                </a:extLst>
              </a:tr>
              <a:tr h="370840">
                <a:tc>
                  <a:txBody>
                    <a:bodyPr/>
                    <a:lstStyle/>
                    <a:p>
                      <a:r>
                        <a:rPr lang="en-US" b="0" dirty="0">
                          <a:solidFill>
                            <a:schemeClr val="tx1"/>
                          </a:solidFill>
                        </a:rPr>
                        <a:t>Tools for Area/Division Success</a:t>
                      </a:r>
                    </a:p>
                  </a:txBody>
                  <a:tcPr>
                    <a:noFill/>
                  </a:tcPr>
                </a:tc>
                <a:tc>
                  <a:txBody>
                    <a:bodyPr/>
                    <a:lstStyle/>
                    <a:p>
                      <a:r>
                        <a:rPr lang="en-US" b="0" dirty="0">
                          <a:solidFill>
                            <a:schemeClr val="tx1"/>
                          </a:solidFill>
                        </a:rPr>
                        <a:t>7:50-8:20pm</a:t>
                      </a:r>
                    </a:p>
                  </a:txBody>
                  <a:tcPr>
                    <a:noFill/>
                  </a:tcPr>
                </a:tc>
                <a:tc>
                  <a:txBody>
                    <a:bodyPr/>
                    <a:lstStyle/>
                    <a:p>
                      <a:r>
                        <a:rPr lang="en-US" b="0" dirty="0">
                          <a:solidFill>
                            <a:schemeClr val="tx1"/>
                          </a:solidFill>
                        </a:rPr>
                        <a:t>Kris Pool</a:t>
                      </a:r>
                    </a:p>
                  </a:txBody>
                  <a:tcPr>
                    <a:noFill/>
                  </a:tcPr>
                </a:tc>
                <a:extLst>
                  <a:ext uri="{0D108BD9-81ED-4DB2-BD59-A6C34878D82A}">
                    <a16:rowId xmlns:a16="http://schemas.microsoft.com/office/drawing/2014/main" val="1821167547"/>
                  </a:ext>
                </a:extLst>
              </a:tr>
              <a:tr h="370840">
                <a:tc>
                  <a:txBody>
                    <a:bodyPr/>
                    <a:lstStyle/>
                    <a:p>
                      <a:r>
                        <a:rPr lang="en-US" b="0" dirty="0">
                          <a:solidFill>
                            <a:schemeClr val="tx1"/>
                          </a:solidFill>
                        </a:rPr>
                        <a:t>Division TLI</a:t>
                      </a:r>
                    </a:p>
                  </a:txBody>
                  <a:tcPr>
                    <a:noFill/>
                  </a:tcPr>
                </a:tc>
                <a:tc>
                  <a:txBody>
                    <a:bodyPr/>
                    <a:lstStyle/>
                    <a:p>
                      <a:r>
                        <a:rPr lang="en-US" b="0" dirty="0">
                          <a:solidFill>
                            <a:schemeClr val="tx1"/>
                          </a:solidFill>
                        </a:rPr>
                        <a:t>8:20-8:35pm</a:t>
                      </a:r>
                    </a:p>
                  </a:txBody>
                  <a:tcPr>
                    <a:noFill/>
                  </a:tcPr>
                </a:tc>
                <a:tc>
                  <a:txBody>
                    <a:bodyPr/>
                    <a:lstStyle/>
                    <a:p>
                      <a:r>
                        <a:rPr lang="en-US" b="0" dirty="0" err="1">
                          <a:solidFill>
                            <a:schemeClr val="tx1"/>
                          </a:solidFill>
                        </a:rPr>
                        <a:t>Rozaline</a:t>
                      </a:r>
                      <a:r>
                        <a:rPr lang="en-US" b="0" dirty="0">
                          <a:solidFill>
                            <a:schemeClr val="tx1"/>
                          </a:solidFill>
                        </a:rPr>
                        <a:t> </a:t>
                      </a:r>
                      <a:r>
                        <a:rPr lang="en-US" b="0" dirty="0" err="1">
                          <a:solidFill>
                            <a:schemeClr val="tx1"/>
                          </a:solidFill>
                        </a:rPr>
                        <a:t>Janci</a:t>
                      </a:r>
                      <a:endParaRPr lang="en-US" b="0" dirty="0">
                        <a:solidFill>
                          <a:schemeClr val="tx1"/>
                        </a:solidFill>
                      </a:endParaRPr>
                    </a:p>
                  </a:txBody>
                  <a:tcPr>
                    <a:noFill/>
                  </a:tcPr>
                </a:tc>
                <a:extLst>
                  <a:ext uri="{0D108BD9-81ED-4DB2-BD59-A6C34878D82A}">
                    <a16:rowId xmlns:a16="http://schemas.microsoft.com/office/drawing/2014/main" val="3361209994"/>
                  </a:ext>
                </a:extLst>
              </a:tr>
              <a:tr h="370840">
                <a:tc>
                  <a:txBody>
                    <a:bodyPr/>
                    <a:lstStyle/>
                    <a:p>
                      <a:r>
                        <a:rPr lang="en-US" b="0" dirty="0">
                          <a:solidFill>
                            <a:schemeClr val="tx1"/>
                          </a:solidFill>
                        </a:rPr>
                        <a:t>Reaching Distinguished</a:t>
                      </a:r>
                    </a:p>
                  </a:txBody>
                  <a:tcPr>
                    <a:noFill/>
                  </a:tcPr>
                </a:tc>
                <a:tc>
                  <a:txBody>
                    <a:bodyPr/>
                    <a:lstStyle/>
                    <a:p>
                      <a:r>
                        <a:rPr lang="en-US" b="0" dirty="0">
                          <a:solidFill>
                            <a:schemeClr val="tx1"/>
                          </a:solidFill>
                        </a:rPr>
                        <a:t>8:35-8:50pm</a:t>
                      </a:r>
                    </a:p>
                  </a:txBody>
                  <a:tcPr>
                    <a:noFill/>
                  </a:tcPr>
                </a:tc>
                <a:tc>
                  <a:txBody>
                    <a:bodyPr/>
                    <a:lstStyle/>
                    <a:p>
                      <a:r>
                        <a:rPr lang="en-US" b="0" dirty="0">
                          <a:solidFill>
                            <a:schemeClr val="tx1"/>
                          </a:solidFill>
                        </a:rPr>
                        <a:t>Ed </a:t>
                      </a:r>
                      <a:r>
                        <a:rPr lang="en-US" b="0" dirty="0" err="1">
                          <a:solidFill>
                            <a:schemeClr val="tx1"/>
                          </a:solidFill>
                        </a:rPr>
                        <a:t>Thelen</a:t>
                      </a:r>
                      <a:endParaRPr lang="en-US" b="0" dirty="0">
                        <a:solidFill>
                          <a:schemeClr val="tx1"/>
                        </a:solidFill>
                      </a:endParaRPr>
                    </a:p>
                  </a:txBody>
                  <a:tcPr>
                    <a:noFill/>
                  </a:tcPr>
                </a:tc>
                <a:extLst>
                  <a:ext uri="{0D108BD9-81ED-4DB2-BD59-A6C34878D82A}">
                    <a16:rowId xmlns:a16="http://schemas.microsoft.com/office/drawing/2014/main" val="3761875249"/>
                  </a:ext>
                </a:extLst>
              </a:tr>
              <a:tr h="370840">
                <a:tc>
                  <a:txBody>
                    <a:bodyPr/>
                    <a:lstStyle/>
                    <a:p>
                      <a:r>
                        <a:rPr lang="en-US" b="0" dirty="0">
                          <a:solidFill>
                            <a:schemeClr val="tx1"/>
                          </a:solidFill>
                        </a:rPr>
                        <a:t>Q&amp;A / Adjournment</a:t>
                      </a:r>
                    </a:p>
                  </a:txBody>
                  <a:tcPr>
                    <a:noFill/>
                  </a:tcPr>
                </a:tc>
                <a:tc>
                  <a:txBody>
                    <a:bodyPr/>
                    <a:lstStyle/>
                    <a:p>
                      <a:r>
                        <a:rPr lang="en-US" b="0" dirty="0">
                          <a:solidFill>
                            <a:schemeClr val="tx1"/>
                          </a:solidFill>
                        </a:rPr>
                        <a:t>8:50-9:00pm</a:t>
                      </a:r>
                    </a:p>
                  </a:txBody>
                  <a:tcPr>
                    <a:noFill/>
                  </a:tcPr>
                </a:tc>
                <a:tc>
                  <a:txBody>
                    <a:bodyPr/>
                    <a:lstStyle/>
                    <a:p>
                      <a:r>
                        <a:rPr lang="en-US" b="0" dirty="0">
                          <a:solidFill>
                            <a:schemeClr val="tx1"/>
                          </a:solidFill>
                        </a:rPr>
                        <a:t>Ed </a:t>
                      </a:r>
                      <a:r>
                        <a:rPr lang="en-US" b="0" dirty="0" err="1">
                          <a:solidFill>
                            <a:schemeClr val="tx1"/>
                          </a:solidFill>
                        </a:rPr>
                        <a:t>Thelen</a:t>
                      </a:r>
                      <a:endParaRPr lang="en-US" b="0" dirty="0">
                        <a:solidFill>
                          <a:schemeClr val="tx1"/>
                        </a:solidFill>
                      </a:endParaRPr>
                    </a:p>
                  </a:txBody>
                  <a:tcPr>
                    <a:noFill/>
                  </a:tcPr>
                </a:tc>
                <a:extLst>
                  <a:ext uri="{0D108BD9-81ED-4DB2-BD59-A6C34878D82A}">
                    <a16:rowId xmlns:a16="http://schemas.microsoft.com/office/drawing/2014/main" val="1108312832"/>
                  </a:ext>
                </a:extLst>
              </a:tr>
            </a:tbl>
          </a:graphicData>
        </a:graphic>
      </p:graphicFrame>
    </p:spTree>
    <p:extLst>
      <p:ext uri="{BB962C8B-B14F-4D97-AF65-F5344CB8AC3E}">
        <p14:creationId xmlns:p14="http://schemas.microsoft.com/office/powerpoint/2010/main" val="1040820347"/>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7E9A1103-B706-406C-8E0D-D1AF00F4B15C}"/>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3515" t="2403" r="16216" b="6306"/>
          <a:stretch/>
        </p:blipFill>
        <p:spPr bwMode="auto">
          <a:xfrm>
            <a:off x="4591665" y="2971800"/>
            <a:ext cx="4419600" cy="32297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78D412B-A893-44EF-BFBA-BCB433A0FBD1}"/>
              </a:ext>
            </a:extLst>
          </p:cNvPr>
          <p:cNvSpPr>
            <a:spLocks noGrp="1"/>
          </p:cNvSpPr>
          <p:nvPr>
            <p:ph idx="1"/>
          </p:nvPr>
        </p:nvSpPr>
        <p:spPr>
          <a:xfrm>
            <a:off x="914400" y="1178718"/>
            <a:ext cx="7772400" cy="4500563"/>
          </a:xfrm>
        </p:spPr>
        <p:txBody>
          <a:bodyPr/>
          <a:lstStyle/>
          <a:p>
            <a:r>
              <a:rPr lang="en-US" sz="4000" dirty="0"/>
              <a:t>Email:</a:t>
            </a:r>
          </a:p>
          <a:p>
            <a:pPr marL="457200" lvl="1" indent="0">
              <a:buNone/>
            </a:pPr>
            <a:r>
              <a:rPr lang="en-US" sz="3600" dirty="0"/>
              <a:t>Kris.Pool.DTM@gmail.com</a:t>
            </a:r>
          </a:p>
          <a:p>
            <a:r>
              <a:rPr lang="en-US" sz="4000" dirty="0"/>
              <a:t>Phone / Text: </a:t>
            </a:r>
          </a:p>
          <a:p>
            <a:pPr marL="457200" lvl="1" indent="0">
              <a:buNone/>
            </a:pPr>
            <a:r>
              <a:rPr lang="en-US" sz="3600" dirty="0"/>
              <a:t>920-698-0656</a:t>
            </a:r>
          </a:p>
        </p:txBody>
      </p:sp>
    </p:spTree>
    <p:extLst>
      <p:ext uri="{BB962C8B-B14F-4D97-AF65-F5344CB8AC3E}">
        <p14:creationId xmlns:p14="http://schemas.microsoft.com/office/powerpoint/2010/main" val="2390577434"/>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Club Visits &amp; Reports</a:t>
            </a:r>
            <a:endParaRPr lang="en-US" dirty="0"/>
          </a:p>
        </p:txBody>
      </p:sp>
      <p:sp>
        <p:nvSpPr>
          <p:cNvPr id="3" name="Text Placeholder 2"/>
          <p:cNvSpPr>
            <a:spLocks noGrp="1"/>
          </p:cNvSpPr>
          <p:nvPr>
            <p:ph type="body" sz="half" idx="2"/>
          </p:nvPr>
        </p:nvSpPr>
        <p:spPr/>
        <p:txBody>
          <a:bodyPr/>
          <a:lstStyle/>
          <a:p>
            <a:endParaRPr lang="en-US" dirty="0"/>
          </a:p>
          <a:p>
            <a:r>
              <a:rPr lang="en-US" dirty="0" err="1"/>
              <a:t>Rozaline</a:t>
            </a:r>
            <a:r>
              <a:rPr lang="en-US" dirty="0"/>
              <a:t> </a:t>
            </a:r>
            <a:r>
              <a:rPr lang="en-US" dirty="0" err="1"/>
              <a:t>Janci</a:t>
            </a:r>
            <a:r>
              <a:rPr lang="en-US" dirty="0"/>
              <a:t>, DTM</a:t>
            </a:r>
          </a:p>
          <a:p>
            <a:r>
              <a:rPr lang="en-US" dirty="0"/>
              <a:t>Program Quality Director</a:t>
            </a:r>
          </a:p>
        </p:txBody>
      </p:sp>
    </p:spTree>
    <p:extLst>
      <p:ext uri="{BB962C8B-B14F-4D97-AF65-F5344CB8AC3E}">
        <p14:creationId xmlns:p14="http://schemas.microsoft.com/office/powerpoint/2010/main" val="1466281286"/>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8CADA667-625C-4903-BF02-28B1197574D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4914" y="1143000"/>
            <a:ext cx="7620000" cy="5080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5ED83C-C9B8-4B31-9466-9ADC434FBE09}"/>
              </a:ext>
            </a:extLst>
          </p:cNvPr>
          <p:cNvSpPr>
            <a:spLocks noGrp="1"/>
          </p:cNvSpPr>
          <p:nvPr>
            <p:ph type="title"/>
          </p:nvPr>
        </p:nvSpPr>
        <p:spPr/>
        <p:txBody>
          <a:bodyPr/>
          <a:lstStyle/>
          <a:p>
            <a:r>
              <a:rPr lang="en-US" dirty="0"/>
              <a:t>Club Visits</a:t>
            </a:r>
          </a:p>
        </p:txBody>
      </p:sp>
    </p:spTree>
    <p:extLst>
      <p:ext uri="{BB962C8B-B14F-4D97-AF65-F5344CB8AC3E}">
        <p14:creationId xmlns:p14="http://schemas.microsoft.com/office/powerpoint/2010/main" val="2902171548"/>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868362"/>
          </a:xfrm>
        </p:spPr>
        <p:txBody>
          <a:bodyPr/>
          <a:lstStyle/>
          <a:p>
            <a:r>
              <a:rPr lang="en-US" dirty="0"/>
              <a:t>It’s About the Members!</a:t>
            </a:r>
          </a:p>
        </p:txBody>
      </p:sp>
      <p:sp>
        <p:nvSpPr>
          <p:cNvPr id="3" name="Content Placeholder 2"/>
          <p:cNvSpPr>
            <a:spLocks noGrp="1"/>
          </p:cNvSpPr>
          <p:nvPr>
            <p:ph idx="1"/>
          </p:nvPr>
        </p:nvSpPr>
        <p:spPr>
          <a:xfrm>
            <a:off x="457200" y="2362200"/>
            <a:ext cx="8229600" cy="3200400"/>
          </a:xfrm>
        </p:spPr>
        <p:txBody>
          <a:bodyPr/>
          <a:lstStyle/>
          <a:p>
            <a:pPr marL="0" indent="0" algn="ctr">
              <a:buNone/>
            </a:pPr>
            <a:r>
              <a:rPr lang="en-US" b="1" dirty="0"/>
              <a:t>Toastmasters International Mission</a:t>
            </a:r>
          </a:p>
          <a:p>
            <a:pPr marL="0" indent="0" algn="ctr">
              <a:buNone/>
            </a:pPr>
            <a:r>
              <a:rPr lang="en-US" dirty="0"/>
              <a:t>We empower individuals to become more effective communicators and leaders</a:t>
            </a:r>
          </a:p>
          <a:p>
            <a:pPr algn="ctr"/>
            <a:endParaRPr lang="en-US" dirty="0"/>
          </a:p>
          <a:p>
            <a:pPr marL="0" indent="0" algn="ctr">
              <a:buNone/>
            </a:pPr>
            <a:endParaRPr lang="en-US" dirty="0"/>
          </a:p>
        </p:txBody>
      </p:sp>
    </p:spTree>
    <p:extLst>
      <p:ext uri="{BB962C8B-B14F-4D97-AF65-F5344CB8AC3E}">
        <p14:creationId xmlns:p14="http://schemas.microsoft.com/office/powerpoint/2010/main" val="3934308386"/>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Clubs Support Members</a:t>
            </a:r>
          </a:p>
        </p:txBody>
      </p:sp>
      <p:sp>
        <p:nvSpPr>
          <p:cNvPr id="3" name="Content Placeholder 2"/>
          <p:cNvSpPr>
            <a:spLocks noGrp="1"/>
          </p:cNvSpPr>
          <p:nvPr>
            <p:ph idx="1"/>
          </p:nvPr>
        </p:nvSpPr>
        <p:spPr/>
        <p:txBody>
          <a:bodyPr/>
          <a:lstStyle/>
          <a:p>
            <a:pPr marL="0" indent="0" algn="ctr">
              <a:buNone/>
            </a:pPr>
            <a:r>
              <a:rPr lang="en-US" b="1" dirty="0"/>
              <a:t>Club Mission</a:t>
            </a:r>
          </a:p>
          <a:p>
            <a:pPr marL="0" indent="0" algn="ctr">
              <a:buNone/>
            </a:pPr>
            <a:r>
              <a:rPr lang="en-US" dirty="0"/>
              <a:t>We provide a supportive and positive learning experience in which members are empowered to develop communication and leadership skills, resulting in greater self-confidence and personal growth</a:t>
            </a:r>
          </a:p>
        </p:txBody>
      </p:sp>
    </p:spTree>
    <p:extLst>
      <p:ext uri="{BB962C8B-B14F-4D97-AF65-F5344CB8AC3E}">
        <p14:creationId xmlns:p14="http://schemas.microsoft.com/office/powerpoint/2010/main" val="644534749"/>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Districts Support Clubs</a:t>
            </a:r>
          </a:p>
        </p:txBody>
      </p:sp>
      <p:sp>
        <p:nvSpPr>
          <p:cNvPr id="3" name="Content Placeholder 2"/>
          <p:cNvSpPr>
            <a:spLocks noGrp="1"/>
          </p:cNvSpPr>
          <p:nvPr>
            <p:ph idx="1"/>
          </p:nvPr>
        </p:nvSpPr>
        <p:spPr/>
        <p:txBody>
          <a:bodyPr/>
          <a:lstStyle/>
          <a:p>
            <a:pPr marL="0" indent="0" algn="ctr">
              <a:buNone/>
            </a:pPr>
            <a:r>
              <a:rPr lang="en-US" b="1" dirty="0"/>
              <a:t>District Mission</a:t>
            </a:r>
          </a:p>
          <a:p>
            <a:pPr marL="0" indent="0" algn="ctr">
              <a:buNone/>
            </a:pPr>
            <a:r>
              <a:rPr lang="en-US" dirty="0"/>
              <a:t>We build new clubs and support all clubs in achieving excellence</a:t>
            </a:r>
          </a:p>
          <a:p>
            <a:pPr marL="0" indent="0">
              <a:buNone/>
            </a:pPr>
            <a:endParaRPr lang="en-US" dirty="0"/>
          </a:p>
        </p:txBody>
      </p:sp>
    </p:spTree>
    <p:extLst>
      <p:ext uri="{BB962C8B-B14F-4D97-AF65-F5344CB8AC3E}">
        <p14:creationId xmlns:p14="http://schemas.microsoft.com/office/powerpoint/2010/main" val="2877389070"/>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457200" y="13716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7815711"/>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Flow</a:t>
            </a:r>
          </a:p>
        </p:txBody>
      </p:sp>
      <p:graphicFrame>
        <p:nvGraphicFramePr>
          <p:cNvPr id="4" name="Content Placeholder 3"/>
          <p:cNvGraphicFramePr>
            <a:graphicFrameLocks noGrp="1"/>
          </p:cNvGraphicFramePr>
          <p:nvPr>
            <p:ph idx="1"/>
            <p:extLst/>
          </p:nvPr>
        </p:nvGraphicFramePr>
        <p:xfrm>
          <a:off x="1143000" y="2438400"/>
          <a:ext cx="69342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a:xfrm>
            <a:off x="3429000" y="2667000"/>
            <a:ext cx="2362200" cy="2286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t>Area </a:t>
            </a:r>
          </a:p>
          <a:p>
            <a:pPr algn="ctr"/>
            <a:r>
              <a:rPr lang="en-US" sz="3000" b="1" dirty="0"/>
              <a:t>Director</a:t>
            </a:r>
          </a:p>
        </p:txBody>
      </p:sp>
    </p:spTree>
    <p:extLst>
      <p:ext uri="{BB962C8B-B14F-4D97-AF65-F5344CB8AC3E}">
        <p14:creationId xmlns:p14="http://schemas.microsoft.com/office/powerpoint/2010/main" val="3919465364"/>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visit your assigned clubs?</a:t>
            </a:r>
          </a:p>
        </p:txBody>
      </p:sp>
      <p:sp>
        <p:nvSpPr>
          <p:cNvPr id="3" name="Content Placeholder 2"/>
          <p:cNvSpPr>
            <a:spLocks noGrp="1"/>
          </p:cNvSpPr>
          <p:nvPr>
            <p:ph idx="1"/>
          </p:nvPr>
        </p:nvSpPr>
        <p:spPr>
          <a:xfrm>
            <a:off x="457200" y="2057400"/>
            <a:ext cx="8229600" cy="4191000"/>
          </a:xfrm>
        </p:spPr>
        <p:txBody>
          <a:bodyPr/>
          <a:lstStyle/>
          <a:p>
            <a:r>
              <a:rPr lang="en-US" dirty="0"/>
              <a:t>Personal contact, build rapport</a:t>
            </a:r>
          </a:p>
          <a:p>
            <a:r>
              <a:rPr lang="en-US" dirty="0"/>
              <a:t>Observe, provide feedback</a:t>
            </a:r>
          </a:p>
          <a:p>
            <a:r>
              <a:rPr lang="en-US" dirty="0"/>
              <a:t>Assist</a:t>
            </a:r>
          </a:p>
          <a:p>
            <a:r>
              <a:rPr lang="en-US" dirty="0"/>
              <a:t>Organize</a:t>
            </a:r>
          </a:p>
          <a:p>
            <a:r>
              <a:rPr lang="en-US" dirty="0"/>
              <a:t>Inform</a:t>
            </a:r>
          </a:p>
          <a:p>
            <a:r>
              <a:rPr lang="en-US" dirty="0"/>
              <a:t>Cheerlead</a:t>
            </a:r>
          </a:p>
          <a:p>
            <a:endParaRPr lang="en-US" dirty="0"/>
          </a:p>
        </p:txBody>
      </p:sp>
      <p:pic>
        <p:nvPicPr>
          <p:cNvPr id="6146" name="Picture 2" descr="See the source image">
            <a:extLst>
              <a:ext uri="{FF2B5EF4-FFF2-40B4-BE49-F238E27FC236}">
                <a16:creationId xmlns:a16="http://schemas.microsoft.com/office/drawing/2014/main" id="{73515A8C-193B-400F-9FEE-20D5851C660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43399" y="3288890"/>
            <a:ext cx="4633747" cy="2959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542654"/>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e the source image">
            <a:extLst>
              <a:ext uri="{FF2B5EF4-FFF2-40B4-BE49-F238E27FC236}">
                <a16:creationId xmlns:a16="http://schemas.microsoft.com/office/drawing/2014/main" id="{0F2A2F19-E254-48FE-8BF0-04DD2623DF4A}"/>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26967"/>
          <a:stretch/>
        </p:blipFill>
        <p:spPr bwMode="auto">
          <a:xfrm>
            <a:off x="-609600" y="0"/>
            <a:ext cx="10138096" cy="6172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66800" y="3581400"/>
            <a:ext cx="8229600" cy="3048000"/>
          </a:xfrm>
        </p:spPr>
        <p:txBody>
          <a:bodyPr/>
          <a:lstStyle/>
          <a:p>
            <a:r>
              <a:rPr lang="en-US" dirty="0"/>
              <a:t>Experiential learning</a:t>
            </a:r>
          </a:p>
          <a:p>
            <a:r>
              <a:rPr lang="en-US" dirty="0"/>
              <a:t>Networking</a:t>
            </a:r>
          </a:p>
          <a:p>
            <a:r>
              <a:rPr lang="en-US" dirty="0"/>
              <a:t>Speaking opportunities</a:t>
            </a:r>
          </a:p>
          <a:p>
            <a:r>
              <a:rPr lang="en-US" dirty="0"/>
              <a:t>Contribute to others’ success</a:t>
            </a:r>
          </a:p>
          <a:p>
            <a:r>
              <a:rPr lang="en-US" dirty="0"/>
              <a:t>Accelerate your development</a:t>
            </a:r>
          </a:p>
        </p:txBody>
      </p:sp>
    </p:spTree>
    <p:extLst>
      <p:ext uri="{BB962C8B-B14F-4D97-AF65-F5344CB8AC3E}">
        <p14:creationId xmlns:p14="http://schemas.microsoft.com/office/powerpoint/2010/main" val="3088135275"/>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a:extLst>
              <a:ext uri="{FF2B5EF4-FFF2-40B4-BE49-F238E27FC236}">
                <a16:creationId xmlns:a16="http://schemas.microsoft.com/office/drawing/2014/main" id="{DC9A3A7F-2F4D-4F20-83FD-686B5E23CFE7}"/>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295400" y="2209800"/>
            <a:ext cx="4495800" cy="40657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60BEE498-D0BD-4689-A394-8166FCE403FB}"/>
              </a:ext>
            </a:extLst>
          </p:cNvPr>
          <p:cNvSpPr txBox="1">
            <a:spLocks noChangeArrowheads="1"/>
          </p:cNvSpPr>
          <p:nvPr/>
        </p:nvSpPr>
        <p:spPr>
          <a:xfrm rot="1233970">
            <a:off x="2144123" y="1318334"/>
            <a:ext cx="7772400" cy="1470025"/>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algn="ctr"/>
            <a:r>
              <a:rPr lang="en-US" sz="5400" kern="0" dirty="0"/>
              <a:t>Introductions</a:t>
            </a:r>
          </a:p>
        </p:txBody>
      </p:sp>
    </p:spTree>
    <p:extLst>
      <p:ext uri="{BB962C8B-B14F-4D97-AF65-F5344CB8AC3E}">
        <p14:creationId xmlns:p14="http://schemas.microsoft.com/office/powerpoint/2010/main" val="2461842137"/>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03FD6A-EA96-40CB-969A-4C984C43613C}"/>
              </a:ext>
            </a:extLst>
          </p:cNvPr>
          <p:cNvPicPr>
            <a:picLocks noChangeAspect="1"/>
          </p:cNvPicPr>
          <p:nvPr/>
        </p:nvPicPr>
        <p:blipFill>
          <a:blip r:embed="rId3"/>
          <a:stretch>
            <a:fillRect/>
          </a:stretch>
        </p:blipFill>
        <p:spPr>
          <a:xfrm>
            <a:off x="1371600" y="677110"/>
            <a:ext cx="6400800" cy="5704640"/>
          </a:xfrm>
          <a:prstGeom prst="rect">
            <a:avLst/>
          </a:prstGeom>
        </p:spPr>
      </p:pic>
    </p:spTree>
    <p:extLst>
      <p:ext uri="{BB962C8B-B14F-4D97-AF65-F5344CB8AC3E}">
        <p14:creationId xmlns:p14="http://schemas.microsoft.com/office/powerpoint/2010/main" val="956589685"/>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1143000"/>
          </a:xfrm>
        </p:spPr>
        <p:txBody>
          <a:bodyPr/>
          <a:lstStyle/>
          <a:p>
            <a:r>
              <a:rPr lang="en-US" dirty="0"/>
              <a:t>As Area Director</a:t>
            </a:r>
          </a:p>
        </p:txBody>
      </p:sp>
      <p:sp>
        <p:nvSpPr>
          <p:cNvPr id="3" name="Content Placeholder 2"/>
          <p:cNvSpPr>
            <a:spLocks noGrp="1"/>
          </p:cNvSpPr>
          <p:nvPr>
            <p:ph idx="1"/>
          </p:nvPr>
        </p:nvSpPr>
        <p:spPr>
          <a:xfrm>
            <a:off x="457200" y="1524000"/>
            <a:ext cx="8229600" cy="3581400"/>
          </a:xfrm>
        </p:spPr>
        <p:txBody>
          <a:bodyPr/>
          <a:lstStyle/>
          <a:p>
            <a:pPr marL="457200" indent="-457200"/>
            <a:r>
              <a:rPr lang="en-US" dirty="0"/>
              <a:t>One visit each half year</a:t>
            </a:r>
          </a:p>
          <a:p>
            <a:pPr marL="457200" indent="-457200"/>
            <a:r>
              <a:rPr lang="en-US" dirty="0"/>
              <a:t>Conduct your visit(s) and file your report online as soon as possible </a:t>
            </a:r>
          </a:p>
          <a:p>
            <a:pPr lvl="1">
              <a:buClr>
                <a:srgbClr val="004165"/>
              </a:buClr>
            </a:pPr>
            <a:r>
              <a:rPr lang="en-US" dirty="0">
                <a:solidFill>
                  <a:srgbClr val="000000"/>
                </a:solidFill>
              </a:rPr>
              <a:t>First round visit reports by November 30</a:t>
            </a:r>
            <a:r>
              <a:rPr lang="en-US" baseline="30000" dirty="0">
                <a:solidFill>
                  <a:srgbClr val="000000"/>
                </a:solidFill>
              </a:rPr>
              <a:t> </a:t>
            </a:r>
            <a:endParaRPr lang="en-US" dirty="0">
              <a:solidFill>
                <a:srgbClr val="000000"/>
              </a:solidFill>
            </a:endParaRPr>
          </a:p>
          <a:p>
            <a:pPr lvl="1">
              <a:buClr>
                <a:srgbClr val="004165"/>
              </a:buClr>
            </a:pPr>
            <a:r>
              <a:rPr lang="en-US" dirty="0">
                <a:solidFill>
                  <a:srgbClr val="000000"/>
                </a:solidFill>
              </a:rPr>
              <a:t>Second round visit reports by May 31</a:t>
            </a:r>
            <a:endParaRPr lang="en-US" b="1" dirty="0">
              <a:solidFill>
                <a:srgbClr val="FF0000"/>
              </a:solidFill>
            </a:endParaRPr>
          </a:p>
          <a:p>
            <a:pPr marL="457200" indent="-457200"/>
            <a:r>
              <a:rPr lang="en-US" dirty="0"/>
              <a:t>Report provides insight to District leadership </a:t>
            </a:r>
          </a:p>
          <a:p>
            <a:pPr marL="457200" indent="-457200"/>
            <a:r>
              <a:rPr lang="en-US" dirty="0"/>
              <a:t>Establish relationship with the club, provide support</a:t>
            </a:r>
          </a:p>
        </p:txBody>
      </p:sp>
    </p:spTree>
    <p:extLst>
      <p:ext uri="{BB962C8B-B14F-4D97-AF65-F5344CB8AC3E}">
        <p14:creationId xmlns:p14="http://schemas.microsoft.com/office/powerpoint/2010/main" val="1323492710"/>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r>
              <a:rPr lang="en-US" dirty="0"/>
              <a:t>Tips</a:t>
            </a:r>
          </a:p>
        </p:txBody>
      </p:sp>
      <p:sp>
        <p:nvSpPr>
          <p:cNvPr id="3" name="Content Placeholder 2"/>
          <p:cNvSpPr>
            <a:spLocks noGrp="1"/>
          </p:cNvSpPr>
          <p:nvPr>
            <p:ph idx="1"/>
          </p:nvPr>
        </p:nvSpPr>
        <p:spPr>
          <a:xfrm>
            <a:off x="457200" y="1951703"/>
            <a:ext cx="8229600" cy="3581400"/>
          </a:xfrm>
        </p:spPr>
        <p:txBody>
          <a:bodyPr/>
          <a:lstStyle/>
          <a:p>
            <a:r>
              <a:rPr lang="en-US" dirty="0"/>
              <a:t>Introduce yourself to Club Presidents</a:t>
            </a:r>
          </a:p>
          <a:p>
            <a:r>
              <a:rPr lang="en-US" dirty="0"/>
              <a:t>Tell them WHY visits are important, what you will be doing</a:t>
            </a:r>
          </a:p>
          <a:p>
            <a:r>
              <a:rPr lang="en-US" dirty="0"/>
              <a:t>Ask to schedule, when is best time to visit</a:t>
            </a:r>
          </a:p>
          <a:p>
            <a:r>
              <a:rPr lang="en-US" dirty="0"/>
              <a:t>Schedule visits well in advance</a:t>
            </a:r>
          </a:p>
          <a:p>
            <a:r>
              <a:rPr lang="en-US" dirty="0"/>
              <a:t>Send report form in advance of visit</a:t>
            </a:r>
          </a:p>
          <a:p>
            <a:r>
              <a:rPr lang="en-US" dirty="0"/>
              <a:t>Ask for opportunity to address the club</a:t>
            </a:r>
          </a:p>
        </p:txBody>
      </p:sp>
    </p:spTree>
    <p:extLst>
      <p:ext uri="{BB962C8B-B14F-4D97-AF65-F5344CB8AC3E}">
        <p14:creationId xmlns:p14="http://schemas.microsoft.com/office/powerpoint/2010/main" val="1040230468"/>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Toastmasters International</a:t>
            </a:r>
          </a:p>
        </p:txBody>
      </p:sp>
      <p:sp>
        <p:nvSpPr>
          <p:cNvPr id="3" name="Content Placeholder 2"/>
          <p:cNvSpPr>
            <a:spLocks noGrp="1"/>
          </p:cNvSpPr>
          <p:nvPr>
            <p:ph idx="1"/>
          </p:nvPr>
        </p:nvSpPr>
        <p:spPr/>
        <p:txBody>
          <a:bodyPr/>
          <a:lstStyle/>
          <a:p>
            <a:r>
              <a:rPr lang="en-US"/>
              <a:t>Leadership Central &gt; District Central</a:t>
            </a:r>
          </a:p>
          <a:p>
            <a:endParaRPr lang="en-US"/>
          </a:p>
          <a:p>
            <a:pPr lvl="1"/>
            <a:endParaRPr lang="en-US" dirty="0"/>
          </a:p>
        </p:txBody>
      </p:sp>
      <p:pic>
        <p:nvPicPr>
          <p:cNvPr id="5" name="Picture 4"/>
          <p:cNvPicPr>
            <a:picLocks noChangeAspect="1"/>
          </p:cNvPicPr>
          <p:nvPr/>
        </p:nvPicPr>
        <p:blipFill rotWithShape="1">
          <a:blip r:embed="rId2"/>
          <a:srcRect l="10625" t="32813" r="51250" b="25780"/>
          <a:stretch/>
        </p:blipFill>
        <p:spPr>
          <a:xfrm>
            <a:off x="457200" y="2075991"/>
            <a:ext cx="5257800" cy="4568252"/>
          </a:xfrm>
          <a:prstGeom prst="rect">
            <a:avLst/>
          </a:prstGeom>
        </p:spPr>
      </p:pic>
      <p:sp>
        <p:nvSpPr>
          <p:cNvPr id="6" name="Rounded Rectangle 5"/>
          <p:cNvSpPr/>
          <p:nvPr/>
        </p:nvSpPr>
        <p:spPr>
          <a:xfrm>
            <a:off x="5715000" y="3415268"/>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FFFF"/>
                </a:solidFill>
              </a:rPr>
              <a:t>Almost everything you need to do online as a District Officer begins here!</a:t>
            </a:r>
          </a:p>
        </p:txBody>
      </p:sp>
      <p:sp>
        <p:nvSpPr>
          <p:cNvPr id="10" name="TextBox 9"/>
          <p:cNvSpPr txBox="1"/>
          <p:nvPr/>
        </p:nvSpPr>
        <p:spPr>
          <a:xfrm>
            <a:off x="765629" y="1154668"/>
            <a:ext cx="3211200" cy="369332"/>
          </a:xfrm>
          <a:prstGeom prst="rect">
            <a:avLst/>
          </a:prstGeom>
          <a:noFill/>
        </p:spPr>
        <p:txBody>
          <a:bodyPr wrap="none" rtlCol="0">
            <a:spAutoFit/>
          </a:bodyPr>
          <a:lstStyle/>
          <a:p>
            <a:r>
              <a:rPr lang="en-US" dirty="0">
                <a:solidFill>
                  <a:srgbClr val="C00000"/>
                </a:solidFill>
              </a:rPr>
              <a:t>https://www.toastmasters.org/</a:t>
            </a:r>
          </a:p>
        </p:txBody>
      </p:sp>
    </p:spTree>
    <p:extLst>
      <p:ext uri="{BB962C8B-B14F-4D97-AF65-F5344CB8AC3E}">
        <p14:creationId xmlns:p14="http://schemas.microsoft.com/office/powerpoint/2010/main" val="4032731885"/>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3" name="Content Placeholder 2"/>
          <p:cNvSpPr>
            <a:spLocks noGrp="1"/>
          </p:cNvSpPr>
          <p:nvPr>
            <p:ph idx="1"/>
          </p:nvPr>
        </p:nvSpPr>
        <p:spPr>
          <a:xfrm>
            <a:off x="685800" y="1219200"/>
            <a:ext cx="7772400" cy="5105400"/>
          </a:xfrm>
        </p:spPr>
        <p:txBody>
          <a:bodyPr/>
          <a:lstStyle/>
          <a:p>
            <a:r>
              <a:rPr lang="en-US"/>
              <a:t>Leadership Central &gt; District Central</a:t>
            </a:r>
          </a:p>
          <a:p>
            <a:endParaRPr lang="en-US"/>
          </a:p>
          <a:p>
            <a:pPr lvl="1"/>
            <a:endParaRPr lang="en-US" dirty="0"/>
          </a:p>
        </p:txBody>
      </p:sp>
      <p:pic>
        <p:nvPicPr>
          <p:cNvPr id="5" name="Picture 4"/>
          <p:cNvPicPr>
            <a:picLocks noChangeAspect="1"/>
          </p:cNvPicPr>
          <p:nvPr/>
        </p:nvPicPr>
        <p:blipFill rotWithShape="1">
          <a:blip r:embed="rId2"/>
          <a:srcRect l="10625" t="32813" r="51250" b="25780"/>
          <a:stretch/>
        </p:blipFill>
        <p:spPr>
          <a:xfrm>
            <a:off x="762000" y="1828800"/>
            <a:ext cx="4648200" cy="4038600"/>
          </a:xfrm>
          <a:prstGeom prst="rect">
            <a:avLst/>
          </a:prstGeom>
        </p:spPr>
      </p:pic>
      <p:sp>
        <p:nvSpPr>
          <p:cNvPr id="6" name="Rounded Rectangle 5"/>
          <p:cNvSpPr/>
          <p:nvPr/>
        </p:nvSpPr>
        <p:spPr>
          <a:xfrm>
            <a:off x="5715000" y="2362200"/>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This is where you enter your club visit reports</a:t>
            </a:r>
          </a:p>
        </p:txBody>
      </p:sp>
      <p:sp>
        <p:nvSpPr>
          <p:cNvPr id="7" name="Rounded Rectangle 6"/>
          <p:cNvSpPr/>
          <p:nvPr/>
        </p:nvSpPr>
        <p:spPr>
          <a:xfrm>
            <a:off x="838200" y="2819400"/>
            <a:ext cx="2514600" cy="304800"/>
          </a:xfrm>
          <a:prstGeom prst="round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3147457570"/>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Toastmasters International</a:t>
            </a:r>
          </a:p>
        </p:txBody>
      </p:sp>
      <p:sp>
        <p:nvSpPr>
          <p:cNvPr id="3" name="Content Placeholder 2"/>
          <p:cNvSpPr>
            <a:spLocks noGrp="1"/>
          </p:cNvSpPr>
          <p:nvPr>
            <p:ph idx="1"/>
          </p:nvPr>
        </p:nvSpPr>
        <p:spPr>
          <a:xfrm>
            <a:off x="685800" y="1295400"/>
            <a:ext cx="7772400" cy="5029200"/>
          </a:xfrm>
        </p:spPr>
        <p:txBody>
          <a:bodyPr/>
          <a:lstStyle/>
          <a:p>
            <a:r>
              <a:rPr lang="en-US" dirty="0"/>
              <a:t>Leadership Central &gt; District Central</a:t>
            </a:r>
          </a:p>
          <a:p>
            <a:endParaRPr lang="en-US" dirty="0"/>
          </a:p>
          <a:p>
            <a:pPr lvl="1"/>
            <a:endParaRPr lang="en-US" dirty="0"/>
          </a:p>
        </p:txBody>
      </p:sp>
      <p:pic>
        <p:nvPicPr>
          <p:cNvPr id="5" name="Picture 4"/>
          <p:cNvPicPr>
            <a:picLocks noChangeAspect="1"/>
          </p:cNvPicPr>
          <p:nvPr/>
        </p:nvPicPr>
        <p:blipFill rotWithShape="1">
          <a:blip r:embed="rId2"/>
          <a:srcRect l="10625" t="32813" r="51250" b="25780"/>
          <a:stretch/>
        </p:blipFill>
        <p:spPr>
          <a:xfrm>
            <a:off x="762000" y="1828800"/>
            <a:ext cx="4648200" cy="4038600"/>
          </a:xfrm>
          <a:prstGeom prst="rect">
            <a:avLst/>
          </a:prstGeom>
        </p:spPr>
      </p:pic>
      <p:sp>
        <p:nvSpPr>
          <p:cNvPr id="6" name="Rounded Rectangle 5"/>
          <p:cNvSpPr/>
          <p:nvPr/>
        </p:nvSpPr>
        <p:spPr>
          <a:xfrm>
            <a:off x="5715000" y="2362200"/>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Download club officer list and membership list (of your area or division) in .csv format</a:t>
            </a:r>
          </a:p>
        </p:txBody>
      </p:sp>
      <p:sp>
        <p:nvSpPr>
          <p:cNvPr id="7" name="Rounded Rectangle 6"/>
          <p:cNvSpPr/>
          <p:nvPr/>
        </p:nvSpPr>
        <p:spPr>
          <a:xfrm>
            <a:off x="838200" y="3124200"/>
            <a:ext cx="2514600" cy="609600"/>
          </a:xfrm>
          <a:prstGeom prst="round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 name="TextBox 3"/>
          <p:cNvSpPr txBox="1"/>
          <p:nvPr/>
        </p:nvSpPr>
        <p:spPr>
          <a:xfrm>
            <a:off x="5791200" y="5105400"/>
            <a:ext cx="2895600" cy="923330"/>
          </a:xfrm>
          <a:prstGeom prst="rect">
            <a:avLst/>
          </a:prstGeom>
          <a:noFill/>
        </p:spPr>
        <p:txBody>
          <a:bodyPr wrap="square" rtlCol="0">
            <a:spAutoFit/>
          </a:bodyPr>
          <a:lstStyle/>
          <a:p>
            <a:pPr algn="ctr"/>
            <a:r>
              <a:rPr lang="en-US" b="1" i="1" dirty="0"/>
              <a:t>Note …this probably will not be available until the 3</a:t>
            </a:r>
            <a:r>
              <a:rPr lang="en-US" b="1" i="1" baseline="30000" dirty="0"/>
              <a:t>rd</a:t>
            </a:r>
            <a:r>
              <a:rPr lang="en-US" b="1" i="1" dirty="0"/>
              <a:t> week of July</a:t>
            </a:r>
          </a:p>
        </p:txBody>
      </p:sp>
    </p:spTree>
    <p:extLst>
      <p:ext uri="{BB962C8B-B14F-4D97-AF65-F5344CB8AC3E}">
        <p14:creationId xmlns:p14="http://schemas.microsoft.com/office/powerpoint/2010/main" val="3877462804"/>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3" name="Content Placeholder 2"/>
          <p:cNvSpPr>
            <a:spLocks noGrp="1"/>
          </p:cNvSpPr>
          <p:nvPr>
            <p:ph idx="1"/>
          </p:nvPr>
        </p:nvSpPr>
        <p:spPr>
          <a:xfrm>
            <a:off x="685800" y="1295400"/>
            <a:ext cx="7772400" cy="5029200"/>
          </a:xfrm>
        </p:spPr>
        <p:txBody>
          <a:bodyPr/>
          <a:lstStyle/>
          <a:p>
            <a:r>
              <a:rPr lang="en-US"/>
              <a:t>Leadership Central &gt; District Central</a:t>
            </a:r>
          </a:p>
          <a:p>
            <a:endParaRPr lang="en-US"/>
          </a:p>
          <a:p>
            <a:pPr lvl="1"/>
            <a:endParaRPr lang="en-US" dirty="0"/>
          </a:p>
        </p:txBody>
      </p:sp>
      <p:pic>
        <p:nvPicPr>
          <p:cNvPr id="5" name="Picture 4"/>
          <p:cNvPicPr>
            <a:picLocks noChangeAspect="1"/>
          </p:cNvPicPr>
          <p:nvPr/>
        </p:nvPicPr>
        <p:blipFill rotWithShape="1">
          <a:blip r:embed="rId2"/>
          <a:srcRect l="10625" t="32813" r="51250" b="25780"/>
          <a:stretch/>
        </p:blipFill>
        <p:spPr>
          <a:xfrm>
            <a:off x="762000" y="1828800"/>
            <a:ext cx="4648200" cy="4038600"/>
          </a:xfrm>
          <a:prstGeom prst="rect">
            <a:avLst/>
          </a:prstGeom>
        </p:spPr>
      </p:pic>
      <p:sp>
        <p:nvSpPr>
          <p:cNvPr id="6" name="Rounded Rectangle 5"/>
          <p:cNvSpPr/>
          <p:nvPr/>
        </p:nvSpPr>
        <p:spPr>
          <a:xfrm>
            <a:off x="5715000" y="2362200"/>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Division Directors record club officer training here</a:t>
            </a:r>
          </a:p>
        </p:txBody>
      </p:sp>
      <p:pic>
        <p:nvPicPr>
          <p:cNvPr id="7" name="Picture 6"/>
          <p:cNvPicPr>
            <a:picLocks noChangeAspect="1"/>
          </p:cNvPicPr>
          <p:nvPr/>
        </p:nvPicPr>
        <p:blipFill>
          <a:blip r:embed="rId3"/>
          <a:stretch>
            <a:fillRect/>
          </a:stretch>
        </p:blipFill>
        <p:spPr>
          <a:xfrm>
            <a:off x="743339" y="4267201"/>
            <a:ext cx="2633700" cy="502920"/>
          </a:xfrm>
          <a:prstGeom prst="rect">
            <a:avLst/>
          </a:prstGeom>
        </p:spPr>
      </p:pic>
    </p:spTree>
    <p:extLst>
      <p:ext uri="{BB962C8B-B14F-4D97-AF65-F5344CB8AC3E}">
        <p14:creationId xmlns:p14="http://schemas.microsoft.com/office/powerpoint/2010/main" val="2439459173"/>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3" name="Content Placeholder 2"/>
          <p:cNvSpPr>
            <a:spLocks noGrp="1"/>
          </p:cNvSpPr>
          <p:nvPr>
            <p:ph idx="1"/>
          </p:nvPr>
        </p:nvSpPr>
        <p:spPr>
          <a:xfrm>
            <a:off x="685800" y="1196340"/>
            <a:ext cx="7772400" cy="5128260"/>
          </a:xfrm>
        </p:spPr>
        <p:txBody>
          <a:bodyPr/>
          <a:lstStyle/>
          <a:p>
            <a:r>
              <a:rPr lang="en-US" dirty="0"/>
              <a:t>Leadership Central &gt; District Central</a:t>
            </a:r>
          </a:p>
          <a:p>
            <a:endParaRPr lang="en-US" dirty="0"/>
          </a:p>
          <a:p>
            <a:pPr lvl="1"/>
            <a:endParaRPr lang="en-US" dirty="0"/>
          </a:p>
        </p:txBody>
      </p:sp>
      <p:pic>
        <p:nvPicPr>
          <p:cNvPr id="5" name="Picture 4"/>
          <p:cNvPicPr>
            <a:picLocks noChangeAspect="1"/>
          </p:cNvPicPr>
          <p:nvPr/>
        </p:nvPicPr>
        <p:blipFill rotWithShape="1">
          <a:blip r:embed="rId2"/>
          <a:srcRect l="10625" t="32813" r="51250" b="25780"/>
          <a:stretch/>
        </p:blipFill>
        <p:spPr>
          <a:xfrm>
            <a:off x="762000" y="1828800"/>
            <a:ext cx="4648200" cy="4038600"/>
          </a:xfrm>
          <a:prstGeom prst="rect">
            <a:avLst/>
          </a:prstGeom>
        </p:spPr>
      </p:pic>
      <p:sp>
        <p:nvSpPr>
          <p:cNvPr id="6" name="Rounded Rectangle 5"/>
          <p:cNvSpPr/>
          <p:nvPr/>
        </p:nvSpPr>
        <p:spPr>
          <a:xfrm>
            <a:off x="5457371" y="3009900"/>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Review the DCP status of your clubs, area, division, and district</a:t>
            </a:r>
          </a:p>
        </p:txBody>
      </p:sp>
      <p:pic>
        <p:nvPicPr>
          <p:cNvPr id="7" name="Picture 6"/>
          <p:cNvPicPr>
            <a:picLocks noChangeAspect="1"/>
          </p:cNvPicPr>
          <p:nvPr/>
        </p:nvPicPr>
        <p:blipFill>
          <a:blip r:embed="rId3"/>
          <a:stretch>
            <a:fillRect/>
          </a:stretch>
        </p:blipFill>
        <p:spPr>
          <a:xfrm>
            <a:off x="748004" y="5158740"/>
            <a:ext cx="2833396" cy="502920"/>
          </a:xfrm>
          <a:prstGeom prst="rect">
            <a:avLst/>
          </a:prstGeom>
        </p:spPr>
      </p:pic>
    </p:spTree>
    <p:extLst>
      <p:ext uri="{BB962C8B-B14F-4D97-AF65-F5344CB8AC3E}">
        <p14:creationId xmlns:p14="http://schemas.microsoft.com/office/powerpoint/2010/main" val="1537851204"/>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9" name="Content Placeholder 8">
            <a:extLst>
              <a:ext uri="{FF2B5EF4-FFF2-40B4-BE49-F238E27FC236}">
                <a16:creationId xmlns:a16="http://schemas.microsoft.com/office/drawing/2014/main" id="{61442900-E785-4CFB-9616-55CD291F4F11}"/>
              </a:ext>
            </a:extLst>
          </p:cNvPr>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748004" y="5615940"/>
            <a:ext cx="2833396" cy="502920"/>
          </a:xfrm>
          <a:prstGeom prst="rect">
            <a:avLst/>
          </a:prstGeom>
        </p:spPr>
      </p:pic>
      <p:pic>
        <p:nvPicPr>
          <p:cNvPr id="8" name="Picture 7"/>
          <p:cNvPicPr>
            <a:picLocks noChangeAspect="1"/>
          </p:cNvPicPr>
          <p:nvPr/>
        </p:nvPicPr>
        <p:blipFill rotWithShape="1">
          <a:blip r:embed="rId3"/>
          <a:srcRect t="7812" r="6250" b="7812"/>
          <a:stretch/>
        </p:blipFill>
        <p:spPr>
          <a:xfrm>
            <a:off x="395579" y="1524000"/>
            <a:ext cx="6720417" cy="4838700"/>
          </a:xfrm>
          <a:prstGeom prst="rect">
            <a:avLst/>
          </a:prstGeom>
        </p:spPr>
      </p:pic>
      <p:sp>
        <p:nvSpPr>
          <p:cNvPr id="6" name="Rounded Rectangle 5"/>
          <p:cNvSpPr/>
          <p:nvPr/>
        </p:nvSpPr>
        <p:spPr>
          <a:xfrm>
            <a:off x="5791200" y="3200400"/>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Displays both Dashboard and Daily Reports menus</a:t>
            </a:r>
          </a:p>
        </p:txBody>
      </p:sp>
      <p:sp>
        <p:nvSpPr>
          <p:cNvPr id="10" name="Rounded Rectangle 9"/>
          <p:cNvSpPr/>
          <p:nvPr/>
        </p:nvSpPr>
        <p:spPr>
          <a:xfrm>
            <a:off x="395579" y="3635518"/>
            <a:ext cx="595022" cy="228600"/>
          </a:xfrm>
          <a:prstGeom prst="roundRect">
            <a:avLst/>
          </a:prstGeom>
          <a:noFill/>
          <a:ln w="571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Rounded Rectangle 10"/>
          <p:cNvSpPr/>
          <p:nvPr/>
        </p:nvSpPr>
        <p:spPr>
          <a:xfrm>
            <a:off x="1828800" y="6171422"/>
            <a:ext cx="533400" cy="228600"/>
          </a:xfrm>
          <a:prstGeom prst="roundRect">
            <a:avLst/>
          </a:prstGeom>
          <a:noFill/>
          <a:ln w="571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cxnSp>
        <p:nvCxnSpPr>
          <p:cNvPr id="13" name="Straight Arrow Connector 12"/>
          <p:cNvCxnSpPr>
            <a:endCxn id="10" idx="3"/>
          </p:cNvCxnSpPr>
          <p:nvPr/>
        </p:nvCxnSpPr>
        <p:spPr>
          <a:xfrm flipH="1">
            <a:off x="990601" y="3749818"/>
            <a:ext cx="48006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2387276" y="4299237"/>
            <a:ext cx="3403923" cy="1887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0555387"/>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4" name="Content Placeholder 3">
            <a:extLst>
              <a:ext uri="{FF2B5EF4-FFF2-40B4-BE49-F238E27FC236}">
                <a16:creationId xmlns:a16="http://schemas.microsoft.com/office/drawing/2014/main" id="{92A4731B-DEBF-4DB0-ADE2-C53888162A25}"/>
              </a:ext>
            </a:extLst>
          </p:cNvPr>
          <p:cNvSpPr>
            <a:spLocks noGrp="1"/>
          </p:cNvSpPr>
          <p:nvPr>
            <p:ph idx="1"/>
          </p:nvPr>
        </p:nvSpPr>
        <p:spPr/>
        <p:txBody>
          <a:bodyPr/>
          <a:lstStyle/>
          <a:p>
            <a:endParaRPr lang="en-US"/>
          </a:p>
        </p:txBody>
      </p:sp>
      <p:pic>
        <p:nvPicPr>
          <p:cNvPr id="9" name="Picture 8"/>
          <p:cNvPicPr>
            <a:picLocks noChangeAspect="1"/>
          </p:cNvPicPr>
          <p:nvPr/>
        </p:nvPicPr>
        <p:blipFill rotWithShape="1">
          <a:blip r:embed="rId2"/>
          <a:srcRect l="18125" t="17969" r="2500" b="28906"/>
          <a:stretch/>
        </p:blipFill>
        <p:spPr>
          <a:xfrm>
            <a:off x="875179" y="1547567"/>
            <a:ext cx="6973421" cy="3733800"/>
          </a:xfrm>
          <a:prstGeom prst="rect">
            <a:avLst/>
          </a:prstGeom>
        </p:spPr>
      </p:pic>
      <p:sp>
        <p:nvSpPr>
          <p:cNvPr id="6" name="Rounded Rectangle 5"/>
          <p:cNvSpPr/>
          <p:nvPr/>
        </p:nvSpPr>
        <p:spPr>
          <a:xfrm>
            <a:off x="4837579" y="4888584"/>
            <a:ext cx="3200400"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Daily reports show valuable information on the day-to-day operation of your area and division</a:t>
            </a:r>
          </a:p>
        </p:txBody>
      </p:sp>
    </p:spTree>
    <p:extLst>
      <p:ext uri="{BB962C8B-B14F-4D97-AF65-F5344CB8AC3E}">
        <p14:creationId xmlns:p14="http://schemas.microsoft.com/office/powerpoint/2010/main" val="287805742"/>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 Successful Teams</a:t>
            </a:r>
            <a:br>
              <a:rPr lang="en-US" dirty="0"/>
            </a:br>
            <a:r>
              <a:rPr lang="en-US" dirty="0"/>
              <a:t>Vision &amp; Teams</a:t>
            </a:r>
          </a:p>
        </p:txBody>
      </p:sp>
      <p:sp>
        <p:nvSpPr>
          <p:cNvPr id="3" name="Text Placeholder 2"/>
          <p:cNvSpPr>
            <a:spLocks noGrp="1"/>
          </p:cNvSpPr>
          <p:nvPr>
            <p:ph type="body" sz="half" idx="2"/>
          </p:nvPr>
        </p:nvSpPr>
        <p:spPr/>
        <p:txBody>
          <a:bodyPr/>
          <a:lstStyle/>
          <a:p>
            <a:r>
              <a:rPr lang="en-US"/>
              <a:t>Ed Thelen, DTM</a:t>
            </a:r>
          </a:p>
          <a:p>
            <a:r>
              <a:rPr lang="en-US"/>
              <a:t>District Director</a:t>
            </a:r>
            <a:endParaRPr lang="en-US" dirty="0"/>
          </a:p>
        </p:txBody>
      </p:sp>
    </p:spTree>
    <p:extLst>
      <p:ext uri="{BB962C8B-B14F-4D97-AF65-F5344CB8AC3E}">
        <p14:creationId xmlns:p14="http://schemas.microsoft.com/office/powerpoint/2010/main" val="1391086557"/>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International</a:t>
            </a:r>
            <a:endParaRPr lang="en-US" dirty="0"/>
          </a:p>
        </p:txBody>
      </p:sp>
      <p:sp>
        <p:nvSpPr>
          <p:cNvPr id="5" name="Content Placeholder 4">
            <a:extLst>
              <a:ext uri="{FF2B5EF4-FFF2-40B4-BE49-F238E27FC236}">
                <a16:creationId xmlns:a16="http://schemas.microsoft.com/office/drawing/2014/main" id="{2BD3B8A3-7D0F-47BC-9EB4-7ADD407F01B6}"/>
              </a:ext>
            </a:extLst>
          </p:cNvPr>
          <p:cNvSpPr>
            <a:spLocks noGrp="1"/>
          </p:cNvSpPr>
          <p:nvPr>
            <p:ph idx="1"/>
          </p:nvPr>
        </p:nvSpPr>
        <p:spPr/>
        <p:txBody>
          <a:bodyPr/>
          <a:lstStyle/>
          <a:p>
            <a:endParaRPr lang="en-US"/>
          </a:p>
        </p:txBody>
      </p:sp>
      <p:pic>
        <p:nvPicPr>
          <p:cNvPr id="3" name="Picture 2"/>
          <p:cNvPicPr>
            <a:picLocks noChangeAspect="1"/>
          </p:cNvPicPr>
          <p:nvPr/>
        </p:nvPicPr>
        <p:blipFill rotWithShape="1">
          <a:blip r:embed="rId2"/>
          <a:srcRect l="17500" t="17188" r="5000" b="6250"/>
          <a:stretch/>
        </p:blipFill>
        <p:spPr>
          <a:xfrm>
            <a:off x="228599" y="1466235"/>
            <a:ext cx="6629400" cy="5239365"/>
          </a:xfrm>
          <a:prstGeom prst="rect">
            <a:avLst/>
          </a:prstGeom>
        </p:spPr>
      </p:pic>
      <p:sp>
        <p:nvSpPr>
          <p:cNvPr id="6" name="Rounded Rectangle 5"/>
          <p:cNvSpPr/>
          <p:nvPr/>
        </p:nvSpPr>
        <p:spPr>
          <a:xfrm>
            <a:off x="6849359" y="2363015"/>
            <a:ext cx="2294641" cy="409636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Dashboard provides you valuable information on the status of your clubs, area, and division</a:t>
            </a:r>
          </a:p>
        </p:txBody>
      </p:sp>
    </p:spTree>
    <p:extLst>
      <p:ext uri="{BB962C8B-B14F-4D97-AF65-F5344CB8AC3E}">
        <p14:creationId xmlns:p14="http://schemas.microsoft.com/office/powerpoint/2010/main" val="1111835419"/>
      </p:ext>
    </p:extLst>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District 35 Website</a:t>
            </a:r>
            <a:endParaRPr lang="en-US" dirty="0"/>
          </a:p>
        </p:txBody>
      </p:sp>
      <p:sp>
        <p:nvSpPr>
          <p:cNvPr id="7" name="TextBox 6"/>
          <p:cNvSpPr txBox="1"/>
          <p:nvPr/>
        </p:nvSpPr>
        <p:spPr>
          <a:xfrm>
            <a:off x="772886" y="1191280"/>
            <a:ext cx="3421129" cy="523220"/>
          </a:xfrm>
          <a:prstGeom prst="rect">
            <a:avLst/>
          </a:prstGeom>
          <a:noFill/>
        </p:spPr>
        <p:txBody>
          <a:bodyPr wrap="none" rtlCol="0">
            <a:spAutoFit/>
          </a:bodyPr>
          <a:lstStyle/>
          <a:p>
            <a:r>
              <a:rPr lang="en-US" sz="2800" dirty="0">
                <a:solidFill>
                  <a:srgbClr val="000000"/>
                </a:solidFill>
                <a:hlinkClick r:id="rId2"/>
              </a:rPr>
              <a:t>https://district35.org/</a:t>
            </a:r>
            <a:endParaRPr lang="en-US" sz="2800" dirty="0">
              <a:solidFill>
                <a:srgbClr val="000000"/>
              </a:solidFill>
            </a:endParaRPr>
          </a:p>
        </p:txBody>
      </p:sp>
      <p:pic>
        <p:nvPicPr>
          <p:cNvPr id="4" name="Picture 3"/>
          <p:cNvPicPr>
            <a:picLocks noChangeAspect="1"/>
          </p:cNvPicPr>
          <p:nvPr/>
        </p:nvPicPr>
        <p:blipFill>
          <a:blip r:embed="rId3"/>
          <a:stretch>
            <a:fillRect/>
          </a:stretch>
        </p:blipFill>
        <p:spPr>
          <a:xfrm>
            <a:off x="-18143" y="2247900"/>
            <a:ext cx="9144000" cy="4495800"/>
          </a:xfrm>
          <a:prstGeom prst="rect">
            <a:avLst/>
          </a:prstGeom>
        </p:spPr>
      </p:pic>
      <p:sp>
        <p:nvSpPr>
          <p:cNvPr id="8" name="Rounded Rectangle 7"/>
          <p:cNvSpPr/>
          <p:nvPr/>
        </p:nvSpPr>
        <p:spPr>
          <a:xfrm>
            <a:off x="6629400" y="685800"/>
            <a:ext cx="2057400" cy="3429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FFFF"/>
                </a:solidFill>
              </a:rPr>
              <a:t>Useful and timely information about what is going on in District 35</a:t>
            </a:r>
          </a:p>
        </p:txBody>
      </p:sp>
    </p:spTree>
    <p:extLst>
      <p:ext uri="{BB962C8B-B14F-4D97-AF65-F5344CB8AC3E}">
        <p14:creationId xmlns:p14="http://schemas.microsoft.com/office/powerpoint/2010/main" val="2826403695"/>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Tools for Area &amp; Division Success</a:t>
            </a:r>
            <a:endParaRPr lang="en-US" dirty="0"/>
          </a:p>
        </p:txBody>
      </p:sp>
      <p:sp>
        <p:nvSpPr>
          <p:cNvPr id="3" name="Text Placeholder 2"/>
          <p:cNvSpPr>
            <a:spLocks noGrp="1"/>
          </p:cNvSpPr>
          <p:nvPr>
            <p:ph type="body" sz="half" idx="2"/>
          </p:nvPr>
        </p:nvSpPr>
        <p:spPr/>
        <p:txBody>
          <a:bodyPr/>
          <a:lstStyle/>
          <a:p>
            <a:endParaRPr lang="en-US" dirty="0"/>
          </a:p>
          <a:p>
            <a:r>
              <a:rPr lang="en-US" dirty="0"/>
              <a:t>Kris Pool, DTM</a:t>
            </a:r>
          </a:p>
          <a:p>
            <a:r>
              <a:rPr lang="en-US" dirty="0"/>
              <a:t>Club Growth Director</a:t>
            </a:r>
          </a:p>
        </p:txBody>
      </p:sp>
    </p:spTree>
    <p:extLst>
      <p:ext uri="{BB962C8B-B14F-4D97-AF65-F5344CB8AC3E}">
        <p14:creationId xmlns:p14="http://schemas.microsoft.com/office/powerpoint/2010/main" val="2695802367"/>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03FD6A-EA96-40CB-969A-4C984C43613C}"/>
              </a:ext>
            </a:extLst>
          </p:cNvPr>
          <p:cNvPicPr>
            <a:picLocks noChangeAspect="1"/>
          </p:cNvPicPr>
          <p:nvPr/>
        </p:nvPicPr>
        <p:blipFill>
          <a:blip r:embed="rId3"/>
          <a:stretch>
            <a:fillRect/>
          </a:stretch>
        </p:blipFill>
        <p:spPr>
          <a:xfrm>
            <a:off x="1447800" y="847724"/>
            <a:ext cx="6230738" cy="5553075"/>
          </a:xfrm>
          <a:prstGeom prst="rect">
            <a:avLst/>
          </a:prstGeom>
        </p:spPr>
      </p:pic>
    </p:spTree>
    <p:extLst>
      <p:ext uri="{BB962C8B-B14F-4D97-AF65-F5344CB8AC3E}">
        <p14:creationId xmlns:p14="http://schemas.microsoft.com/office/powerpoint/2010/main" val="1740773063"/>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r>
              <a:rPr lang="en-US" dirty="0"/>
              <a:t>Area Director Guidance</a:t>
            </a:r>
          </a:p>
        </p:txBody>
      </p:sp>
      <p:sp>
        <p:nvSpPr>
          <p:cNvPr id="3" name="Content Placeholder 2"/>
          <p:cNvSpPr>
            <a:spLocks noGrp="1"/>
          </p:cNvSpPr>
          <p:nvPr>
            <p:ph idx="1"/>
          </p:nvPr>
        </p:nvSpPr>
        <p:spPr>
          <a:xfrm>
            <a:off x="457200" y="1866900"/>
            <a:ext cx="8229600" cy="3581400"/>
          </a:xfrm>
        </p:spPr>
        <p:txBody>
          <a:bodyPr/>
          <a:lstStyle/>
          <a:p>
            <a:r>
              <a:rPr lang="en-US" dirty="0"/>
              <a:t>Get a mentor to guide, coach, and encourage you</a:t>
            </a:r>
          </a:p>
          <a:p>
            <a:r>
              <a:rPr lang="en-US" dirty="0"/>
              <a:t>Set area goals and make plans to achieve them (consider an HPL this year)</a:t>
            </a:r>
          </a:p>
          <a:p>
            <a:r>
              <a:rPr lang="en-US" dirty="0"/>
              <a:t>Put important dates on calendar</a:t>
            </a:r>
          </a:p>
          <a:p>
            <a:pPr marL="0" indent="0">
              <a:buNone/>
            </a:pPr>
            <a:endParaRPr lang="en-US" dirty="0"/>
          </a:p>
          <a:p>
            <a:endParaRPr lang="en-US" dirty="0"/>
          </a:p>
          <a:p>
            <a:endParaRPr lang="en-US" dirty="0"/>
          </a:p>
          <a:p>
            <a:endParaRPr lang="en-US" dirty="0"/>
          </a:p>
        </p:txBody>
      </p:sp>
      <p:pic>
        <p:nvPicPr>
          <p:cNvPr id="1026" name="Picture 2" descr="See the source image">
            <a:extLst>
              <a:ext uri="{FF2B5EF4-FFF2-40B4-BE49-F238E27FC236}">
                <a16:creationId xmlns:a16="http://schemas.microsoft.com/office/drawing/2014/main" id="{2F622192-F4E1-46F6-980E-765319D67D6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629400" y="4577949"/>
            <a:ext cx="2206097" cy="174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490276"/>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9789-0883-419E-AA7B-C017DD50E7EC}"/>
              </a:ext>
            </a:extLst>
          </p:cNvPr>
          <p:cNvSpPr>
            <a:spLocks noGrp="1"/>
          </p:cNvSpPr>
          <p:nvPr>
            <p:ph type="title"/>
          </p:nvPr>
        </p:nvSpPr>
        <p:spPr>
          <a:xfrm>
            <a:off x="457200" y="823036"/>
            <a:ext cx="8229600" cy="1143000"/>
          </a:xfrm>
        </p:spPr>
        <p:txBody>
          <a:bodyPr/>
          <a:lstStyle/>
          <a:p>
            <a:r>
              <a:rPr lang="en-US" dirty="0"/>
              <a:t>Area Director Guidance </a:t>
            </a:r>
            <a:r>
              <a:rPr lang="en-US" sz="2400" i="1" dirty="0"/>
              <a:t>(continued)</a:t>
            </a:r>
            <a:endParaRPr lang="en-US" i="1" dirty="0"/>
          </a:p>
        </p:txBody>
      </p:sp>
      <p:sp>
        <p:nvSpPr>
          <p:cNvPr id="3" name="Content Placeholder 2">
            <a:extLst>
              <a:ext uri="{FF2B5EF4-FFF2-40B4-BE49-F238E27FC236}">
                <a16:creationId xmlns:a16="http://schemas.microsoft.com/office/drawing/2014/main" id="{B4FB75C7-530F-4D97-80C2-89E259B06C40}"/>
              </a:ext>
            </a:extLst>
          </p:cNvPr>
          <p:cNvSpPr>
            <a:spLocks noGrp="1"/>
          </p:cNvSpPr>
          <p:nvPr>
            <p:ph idx="1"/>
          </p:nvPr>
        </p:nvSpPr>
        <p:spPr>
          <a:xfrm>
            <a:off x="457200" y="1882064"/>
            <a:ext cx="8229600" cy="3581400"/>
          </a:xfrm>
        </p:spPr>
        <p:txBody>
          <a:bodyPr/>
          <a:lstStyle/>
          <a:p>
            <a:r>
              <a:rPr lang="en-US" dirty="0"/>
              <a:t>Prepare an “Area Director Kit”</a:t>
            </a:r>
          </a:p>
          <a:p>
            <a:r>
              <a:rPr lang="en-US" dirty="0"/>
              <a:t>Guide, support, and motivate your clubs to achieve Distinguished or better</a:t>
            </a:r>
          </a:p>
          <a:p>
            <a:r>
              <a:rPr lang="en-US" dirty="0"/>
              <a:t>Coordinate Area activities</a:t>
            </a:r>
          </a:p>
          <a:p>
            <a:r>
              <a:rPr lang="en-US" dirty="0"/>
              <a:t>Prepare your successor </a:t>
            </a:r>
          </a:p>
          <a:p>
            <a:endParaRPr lang="en-US" dirty="0"/>
          </a:p>
        </p:txBody>
      </p:sp>
      <p:pic>
        <p:nvPicPr>
          <p:cNvPr id="3074" name="Picture 2" descr="See the source image">
            <a:extLst>
              <a:ext uri="{FF2B5EF4-FFF2-40B4-BE49-F238E27FC236}">
                <a16:creationId xmlns:a16="http://schemas.microsoft.com/office/drawing/2014/main" id="{1DFD98BB-29D2-4D22-82C3-986811549AA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15000" y="3686088"/>
            <a:ext cx="3276600" cy="261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122393"/>
      </p:ext>
    </p:extLst>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3665"/>
            <a:ext cx="8229600" cy="1143000"/>
          </a:xfrm>
        </p:spPr>
        <p:txBody>
          <a:bodyPr/>
          <a:lstStyle/>
          <a:p>
            <a:r>
              <a:rPr lang="en-US" dirty="0"/>
              <a:t>Manage Your Time Effectively</a:t>
            </a:r>
          </a:p>
        </p:txBody>
      </p:sp>
      <p:sp>
        <p:nvSpPr>
          <p:cNvPr id="3" name="Content Placeholder 2"/>
          <p:cNvSpPr>
            <a:spLocks noGrp="1"/>
          </p:cNvSpPr>
          <p:nvPr>
            <p:ph idx="1"/>
          </p:nvPr>
        </p:nvSpPr>
        <p:spPr>
          <a:xfrm>
            <a:off x="457200" y="1969227"/>
            <a:ext cx="8229600" cy="3581400"/>
          </a:xfrm>
        </p:spPr>
        <p:txBody>
          <a:bodyPr/>
          <a:lstStyle/>
          <a:p>
            <a:r>
              <a:rPr lang="en-US" dirty="0"/>
              <a:t>Calendar and Plan Ahead</a:t>
            </a:r>
          </a:p>
          <a:p>
            <a:r>
              <a:rPr lang="en-US" dirty="0"/>
              <a:t>Focus</a:t>
            </a:r>
          </a:p>
          <a:p>
            <a:r>
              <a:rPr lang="en-US" dirty="0"/>
              <a:t>Email</a:t>
            </a:r>
          </a:p>
          <a:p>
            <a:r>
              <a:rPr lang="en-US" dirty="0"/>
              <a:t>Communication</a:t>
            </a:r>
          </a:p>
          <a:p>
            <a:r>
              <a:rPr lang="en-US" dirty="0"/>
              <a:t>Club Visits </a:t>
            </a:r>
          </a:p>
          <a:p>
            <a:r>
              <a:rPr lang="en-US" dirty="0"/>
              <a:t>Club Visit Reports</a:t>
            </a:r>
          </a:p>
          <a:p>
            <a:endParaRPr lang="en-US" dirty="0"/>
          </a:p>
          <a:p>
            <a:endParaRPr lang="en-US" dirty="0"/>
          </a:p>
          <a:p>
            <a:endParaRPr lang="en-US" dirty="0"/>
          </a:p>
        </p:txBody>
      </p:sp>
      <p:pic>
        <p:nvPicPr>
          <p:cNvPr id="4098" name="Picture 2" descr="See the source image">
            <a:extLst>
              <a:ext uri="{FF2B5EF4-FFF2-40B4-BE49-F238E27FC236}">
                <a16:creationId xmlns:a16="http://schemas.microsoft.com/office/drawing/2014/main" id="{01FDC047-5CA9-4BC2-8FDE-9FC8AB5B110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08871" y="3429000"/>
            <a:ext cx="4191000" cy="2793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434642"/>
      </p:ext>
    </p:extLst>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F23B-3022-40CF-BECC-C4B5D84D1960}"/>
              </a:ext>
            </a:extLst>
          </p:cNvPr>
          <p:cNvSpPr>
            <a:spLocks noGrp="1"/>
          </p:cNvSpPr>
          <p:nvPr>
            <p:ph type="title"/>
          </p:nvPr>
        </p:nvSpPr>
        <p:spPr>
          <a:xfrm>
            <a:off x="457200" y="762000"/>
            <a:ext cx="8229600" cy="1143000"/>
          </a:xfrm>
        </p:spPr>
        <p:txBody>
          <a:bodyPr/>
          <a:lstStyle/>
          <a:p>
            <a:r>
              <a:rPr lang="en-US" dirty="0"/>
              <a:t>Learn How to Track Performance</a:t>
            </a:r>
          </a:p>
        </p:txBody>
      </p:sp>
      <p:sp>
        <p:nvSpPr>
          <p:cNvPr id="3" name="Content Placeholder 2">
            <a:extLst>
              <a:ext uri="{FF2B5EF4-FFF2-40B4-BE49-F238E27FC236}">
                <a16:creationId xmlns:a16="http://schemas.microsoft.com/office/drawing/2014/main" id="{B9D880DF-9CD0-4F32-AC41-12FE3B73C87E}"/>
              </a:ext>
            </a:extLst>
          </p:cNvPr>
          <p:cNvSpPr>
            <a:spLocks noGrp="1"/>
          </p:cNvSpPr>
          <p:nvPr>
            <p:ph idx="1"/>
          </p:nvPr>
        </p:nvSpPr>
        <p:spPr>
          <a:xfrm>
            <a:off x="457200" y="2087562"/>
            <a:ext cx="8229600" cy="3581400"/>
          </a:xfrm>
        </p:spPr>
        <p:txBody>
          <a:bodyPr/>
          <a:lstStyle/>
          <a:p>
            <a:r>
              <a:rPr lang="en-US" dirty="0"/>
              <a:t>http://dashboards.toastmasters.org </a:t>
            </a:r>
          </a:p>
          <a:p>
            <a:endParaRPr lang="en-US" dirty="0"/>
          </a:p>
          <a:p>
            <a:r>
              <a:rPr lang="en-US" dirty="0"/>
              <a:t>Distinguished Performance Dashboard</a:t>
            </a:r>
          </a:p>
          <a:p>
            <a:r>
              <a:rPr lang="en-US" dirty="0"/>
              <a:t>Daily Reports</a:t>
            </a:r>
          </a:p>
          <a:p>
            <a:r>
              <a:rPr lang="en-US" dirty="0"/>
              <a:t>Additional Reports</a:t>
            </a:r>
          </a:p>
        </p:txBody>
      </p:sp>
      <p:pic>
        <p:nvPicPr>
          <p:cNvPr id="5122" name="Picture 2" descr="See the source image">
            <a:extLst>
              <a:ext uri="{FF2B5EF4-FFF2-40B4-BE49-F238E27FC236}">
                <a16:creationId xmlns:a16="http://schemas.microsoft.com/office/drawing/2014/main" id="{10019800-2D9D-47E6-84D8-C4713DB0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886200"/>
            <a:ext cx="2857500"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176334"/>
      </p:ext>
    </p:extLst>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6CC6C8-F820-49F3-B9FD-9C36D44C0F17}"/>
              </a:ext>
            </a:extLst>
          </p:cNvPr>
          <p:cNvPicPr>
            <a:picLocks noChangeAspect="1"/>
          </p:cNvPicPr>
          <p:nvPr/>
        </p:nvPicPr>
        <p:blipFill rotWithShape="1">
          <a:blip r:embed="rId2"/>
          <a:srcRect/>
          <a:stretch/>
        </p:blipFill>
        <p:spPr>
          <a:xfrm>
            <a:off x="15" y="1333507"/>
            <a:ext cx="9143985" cy="5143493"/>
          </a:xfrm>
          <a:prstGeom prst="rect">
            <a:avLst/>
          </a:prstGeom>
        </p:spPr>
      </p:pic>
      <p:sp>
        <p:nvSpPr>
          <p:cNvPr id="4" name="Oval 3">
            <a:extLst>
              <a:ext uri="{FF2B5EF4-FFF2-40B4-BE49-F238E27FC236}">
                <a16:creationId xmlns:a16="http://schemas.microsoft.com/office/drawing/2014/main" id="{892C5186-5381-4D65-B8F2-D7D1D00B136D}"/>
              </a:ext>
            </a:extLst>
          </p:cNvPr>
          <p:cNvSpPr/>
          <p:nvPr/>
        </p:nvSpPr>
        <p:spPr>
          <a:xfrm>
            <a:off x="794129" y="2236378"/>
            <a:ext cx="1486896" cy="96402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BD7629E-A68C-4557-9525-30BEA8B21244}"/>
              </a:ext>
            </a:extLst>
          </p:cNvPr>
          <p:cNvCxnSpPr>
            <a:cxnSpLocks/>
          </p:cNvCxnSpPr>
          <p:nvPr/>
        </p:nvCxnSpPr>
        <p:spPr>
          <a:xfrm flipH="1">
            <a:off x="2281026" y="2102141"/>
            <a:ext cx="2985188" cy="616247"/>
          </a:xfrm>
          <a:prstGeom prst="straightConnector1">
            <a:avLst/>
          </a:prstGeom>
          <a:ln w="1809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515476"/>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A screenshot of a computer&#10;&#10;Description generated with very high confidence">
            <a:extLst>
              <a:ext uri="{FF2B5EF4-FFF2-40B4-BE49-F238E27FC236}">
                <a16:creationId xmlns:a16="http://schemas.microsoft.com/office/drawing/2014/main" id="{B7B1AB32-EF7E-4643-95FC-6044A183CE91}"/>
              </a:ext>
            </a:extLst>
          </p:cNvPr>
          <p:cNvPicPr>
            <a:picLocks noGrp="1" noChangeAspect="1"/>
          </p:cNvPicPr>
          <p:nvPr>
            <p:ph idx="1"/>
          </p:nvPr>
        </p:nvPicPr>
        <p:blipFill rotWithShape="1">
          <a:blip r:embed="rId2"/>
          <a:srcRect/>
          <a:stretch/>
        </p:blipFill>
        <p:spPr>
          <a:xfrm>
            <a:off x="15" y="1295400"/>
            <a:ext cx="9143985" cy="5143493"/>
          </a:xfrm>
          <a:prstGeom prst="rect">
            <a:avLst/>
          </a:prstGeom>
        </p:spPr>
      </p:pic>
    </p:spTree>
    <p:extLst>
      <p:ext uri="{BB962C8B-B14F-4D97-AF65-F5344CB8AC3E}">
        <p14:creationId xmlns:p14="http://schemas.microsoft.com/office/powerpoint/2010/main" val="1273607217"/>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Agenda</a:t>
            </a:r>
          </a:p>
        </p:txBody>
      </p:sp>
      <p:sp>
        <p:nvSpPr>
          <p:cNvPr id="3" name="Content Placeholder 2"/>
          <p:cNvSpPr>
            <a:spLocks noGrp="1"/>
          </p:cNvSpPr>
          <p:nvPr>
            <p:ph idx="1"/>
          </p:nvPr>
        </p:nvSpPr>
        <p:spPr/>
        <p:txBody>
          <a:bodyPr/>
          <a:lstStyle/>
          <a:p>
            <a:r>
              <a:rPr lang="en-US" dirty="0"/>
              <a:t>Your team members</a:t>
            </a:r>
          </a:p>
          <a:p>
            <a:r>
              <a:rPr lang="en-US" dirty="0"/>
              <a:t>Your team agreement</a:t>
            </a:r>
          </a:p>
          <a:p>
            <a:r>
              <a:rPr lang="en-US" dirty="0"/>
              <a:t>Team motivation</a:t>
            </a:r>
          </a:p>
          <a:p>
            <a:r>
              <a:rPr lang="en-US" dirty="0"/>
              <a:t>Conflict resolution in a team</a:t>
            </a:r>
          </a:p>
        </p:txBody>
      </p:sp>
    </p:spTree>
    <p:extLst>
      <p:ext uri="{BB962C8B-B14F-4D97-AF65-F5344CB8AC3E}">
        <p14:creationId xmlns:p14="http://schemas.microsoft.com/office/powerpoint/2010/main" val="2062131083"/>
      </p:ext>
    </p:extLst>
  </p:cSld>
  <p:clrMapOvr>
    <a:masterClrMapping/>
  </p:clrMapOvr>
  <p:transition spd="slow">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6CC6C8-F820-49F3-B9FD-9C36D44C0F17}"/>
              </a:ext>
            </a:extLst>
          </p:cNvPr>
          <p:cNvPicPr>
            <a:picLocks noChangeAspect="1"/>
          </p:cNvPicPr>
          <p:nvPr/>
        </p:nvPicPr>
        <p:blipFill rotWithShape="1">
          <a:blip r:embed="rId2"/>
          <a:srcRect/>
          <a:stretch/>
        </p:blipFill>
        <p:spPr>
          <a:xfrm>
            <a:off x="15" y="1409707"/>
            <a:ext cx="9143985" cy="5143493"/>
          </a:xfrm>
          <a:prstGeom prst="rect">
            <a:avLst/>
          </a:prstGeom>
        </p:spPr>
      </p:pic>
      <p:cxnSp>
        <p:nvCxnSpPr>
          <p:cNvPr id="3" name="Straight Arrow Connector 2">
            <a:extLst>
              <a:ext uri="{FF2B5EF4-FFF2-40B4-BE49-F238E27FC236}">
                <a16:creationId xmlns:a16="http://schemas.microsoft.com/office/drawing/2014/main" id="{CFB27D88-2F77-4263-BB7D-4A31626DBA76}"/>
              </a:ext>
            </a:extLst>
          </p:cNvPr>
          <p:cNvCxnSpPr>
            <a:cxnSpLocks/>
          </p:cNvCxnSpPr>
          <p:nvPr/>
        </p:nvCxnSpPr>
        <p:spPr>
          <a:xfrm flipH="1">
            <a:off x="1349565" y="3981453"/>
            <a:ext cx="2471057" cy="1328058"/>
          </a:xfrm>
          <a:prstGeom prst="straightConnector1">
            <a:avLst/>
          </a:prstGeom>
          <a:ln w="1809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E86F332E-93E3-4B08-985E-AE8DC9F5F338}"/>
              </a:ext>
            </a:extLst>
          </p:cNvPr>
          <p:cNvSpPr/>
          <p:nvPr/>
        </p:nvSpPr>
        <p:spPr>
          <a:xfrm>
            <a:off x="-23031" y="5061857"/>
            <a:ext cx="1486896" cy="96402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0059356"/>
      </p:ext>
    </p:extLst>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 screen&#10;&#10;Description generated with very high confidence">
            <a:extLst>
              <a:ext uri="{FF2B5EF4-FFF2-40B4-BE49-F238E27FC236}">
                <a16:creationId xmlns:a16="http://schemas.microsoft.com/office/drawing/2014/main" id="{AE5E0392-C524-42AA-AB1D-0C02713A7815}"/>
              </a:ext>
            </a:extLst>
          </p:cNvPr>
          <p:cNvPicPr>
            <a:picLocks noChangeAspect="1"/>
          </p:cNvPicPr>
          <p:nvPr/>
        </p:nvPicPr>
        <p:blipFill rotWithShape="1">
          <a:blip r:embed="rId2"/>
          <a:srcRect/>
          <a:stretch/>
        </p:blipFill>
        <p:spPr>
          <a:xfrm>
            <a:off x="15" y="857257"/>
            <a:ext cx="9143985" cy="5143493"/>
          </a:xfrm>
          <a:prstGeom prst="rect">
            <a:avLst/>
          </a:prstGeom>
        </p:spPr>
      </p:pic>
    </p:spTree>
    <p:extLst>
      <p:ext uri="{BB962C8B-B14F-4D97-AF65-F5344CB8AC3E}">
        <p14:creationId xmlns:p14="http://schemas.microsoft.com/office/powerpoint/2010/main" val="2528537245"/>
      </p:ext>
    </p:extLst>
  </p:cSld>
  <p:clrMapOvr>
    <a:masterClrMapping/>
  </p:clrMapOvr>
  <p:transition spd="slow">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B8A5B-4AFE-4E5E-8526-8B8B4A3245CE}"/>
              </a:ext>
            </a:extLst>
          </p:cNvPr>
          <p:cNvSpPr>
            <a:spLocks noGrp="1"/>
          </p:cNvSpPr>
          <p:nvPr>
            <p:ph type="title"/>
          </p:nvPr>
        </p:nvSpPr>
        <p:spPr>
          <a:xfrm>
            <a:off x="457200" y="698243"/>
            <a:ext cx="8229600" cy="1143000"/>
          </a:xfrm>
        </p:spPr>
        <p:txBody>
          <a:bodyPr/>
          <a:lstStyle/>
          <a:p>
            <a:r>
              <a:rPr lang="en-US" dirty="0"/>
              <a:t>Don’t Forget Your Friends</a:t>
            </a:r>
          </a:p>
        </p:txBody>
      </p:sp>
      <p:sp>
        <p:nvSpPr>
          <p:cNvPr id="3" name="Content Placeholder 2">
            <a:extLst>
              <a:ext uri="{FF2B5EF4-FFF2-40B4-BE49-F238E27FC236}">
                <a16:creationId xmlns:a16="http://schemas.microsoft.com/office/drawing/2014/main" id="{93C15B69-1F41-4C4A-8BDF-11C2CBBDD34E}"/>
              </a:ext>
            </a:extLst>
          </p:cNvPr>
          <p:cNvSpPr>
            <a:spLocks noGrp="1"/>
          </p:cNvSpPr>
          <p:nvPr>
            <p:ph idx="1"/>
          </p:nvPr>
        </p:nvSpPr>
        <p:spPr>
          <a:xfrm>
            <a:off x="762000" y="1824037"/>
            <a:ext cx="7772400" cy="4500563"/>
          </a:xfrm>
        </p:spPr>
        <p:txBody>
          <a:bodyPr/>
          <a:lstStyle/>
          <a:p>
            <a:r>
              <a:rPr lang="en-US" dirty="0"/>
              <a:t>http://marshalls.org/tmtools/</a:t>
            </a:r>
          </a:p>
          <a:p>
            <a:r>
              <a:rPr lang="en-US" dirty="0"/>
              <a:t>http://mikeraffety.com/DCPhistory.cgi  </a:t>
            </a:r>
          </a:p>
        </p:txBody>
      </p:sp>
      <p:pic>
        <p:nvPicPr>
          <p:cNvPr id="6146" name="Picture 2" descr="See the source image">
            <a:extLst>
              <a:ext uri="{FF2B5EF4-FFF2-40B4-BE49-F238E27FC236}">
                <a16:creationId xmlns:a16="http://schemas.microsoft.com/office/drawing/2014/main" id="{DB10F428-C88A-4FC4-9E05-C305593A8DA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00600" y="3528142"/>
            <a:ext cx="4191000" cy="279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444139"/>
      </p:ext>
    </p:extLst>
  </p:cSld>
  <p:clrMapOvr>
    <a:masterClrMapping/>
  </p:clrMapOvr>
  <p:transition spd="slow">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A29DD1-ED04-4A02-B1FF-70C7246992E2}"/>
              </a:ext>
            </a:extLst>
          </p:cNvPr>
          <p:cNvPicPr>
            <a:picLocks noChangeAspect="1"/>
          </p:cNvPicPr>
          <p:nvPr/>
        </p:nvPicPr>
        <p:blipFill rotWithShape="1">
          <a:blip r:embed="rId2"/>
          <a:srcRect r="36672"/>
          <a:stretch/>
        </p:blipFill>
        <p:spPr>
          <a:xfrm>
            <a:off x="1219200" y="838200"/>
            <a:ext cx="6248400" cy="5550034"/>
          </a:xfrm>
          <a:prstGeom prst="rect">
            <a:avLst/>
          </a:prstGeom>
        </p:spPr>
      </p:pic>
    </p:spTree>
    <p:extLst>
      <p:ext uri="{BB962C8B-B14F-4D97-AF65-F5344CB8AC3E}">
        <p14:creationId xmlns:p14="http://schemas.microsoft.com/office/powerpoint/2010/main" val="1120881647"/>
      </p:ext>
    </p:extLst>
  </p:cSld>
  <p:clrMapOvr>
    <a:masterClrMapping/>
  </p:clrMapOvr>
  <p:transition spd="slow">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8C8982-0983-4082-A7A1-E791B106489F}"/>
              </a:ext>
            </a:extLst>
          </p:cNvPr>
          <p:cNvPicPr>
            <a:picLocks noChangeAspect="1"/>
          </p:cNvPicPr>
          <p:nvPr/>
        </p:nvPicPr>
        <p:blipFill rotWithShape="1">
          <a:blip r:embed="rId2"/>
          <a:srcRect b="3704"/>
          <a:stretch/>
        </p:blipFill>
        <p:spPr>
          <a:xfrm>
            <a:off x="36886" y="1219200"/>
            <a:ext cx="9143985" cy="4952993"/>
          </a:xfrm>
          <a:prstGeom prst="rect">
            <a:avLst/>
          </a:prstGeom>
        </p:spPr>
      </p:pic>
    </p:spTree>
    <p:extLst>
      <p:ext uri="{BB962C8B-B14F-4D97-AF65-F5344CB8AC3E}">
        <p14:creationId xmlns:p14="http://schemas.microsoft.com/office/powerpoint/2010/main" val="1975336526"/>
      </p:ext>
    </p:extLst>
  </p:cSld>
  <p:clrMapOvr>
    <a:masterClrMapping/>
  </p:clrMapOvr>
  <p:transition spd="slow">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61950-8197-4EFC-A064-017F0AD7C4F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74906D0-481C-4619-8DF8-07A7841C55B5}"/>
              </a:ext>
            </a:extLst>
          </p:cNvPr>
          <p:cNvPicPr>
            <a:picLocks noChangeAspect="1"/>
          </p:cNvPicPr>
          <p:nvPr/>
        </p:nvPicPr>
        <p:blipFill>
          <a:blip r:embed="rId2"/>
          <a:stretch>
            <a:fillRect/>
          </a:stretch>
        </p:blipFill>
        <p:spPr>
          <a:xfrm>
            <a:off x="400050" y="1143000"/>
            <a:ext cx="8343900" cy="5391150"/>
          </a:xfrm>
          <a:prstGeom prst="rect">
            <a:avLst/>
          </a:prstGeom>
        </p:spPr>
      </p:pic>
    </p:spTree>
    <p:extLst>
      <p:ext uri="{BB962C8B-B14F-4D97-AF65-F5344CB8AC3E}">
        <p14:creationId xmlns:p14="http://schemas.microsoft.com/office/powerpoint/2010/main" val="22452438"/>
      </p:ext>
    </p:extLst>
  </p:cSld>
  <p:clrMapOvr>
    <a:masterClrMapping/>
  </p:clrMapOvr>
  <p:transition spd="slow">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7E9A1103-B706-406C-8E0D-D1AF00F4B15C}"/>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3515" t="2403" r="16216" b="6306"/>
          <a:stretch/>
        </p:blipFill>
        <p:spPr bwMode="auto">
          <a:xfrm>
            <a:off x="4572000" y="2971800"/>
            <a:ext cx="4419600" cy="322970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78D412B-A893-44EF-BFBA-BCB433A0FBD1}"/>
              </a:ext>
            </a:extLst>
          </p:cNvPr>
          <p:cNvSpPr>
            <a:spLocks noGrp="1"/>
          </p:cNvSpPr>
          <p:nvPr>
            <p:ph idx="1"/>
          </p:nvPr>
        </p:nvSpPr>
        <p:spPr>
          <a:xfrm>
            <a:off x="914400" y="1178718"/>
            <a:ext cx="7772400" cy="4500563"/>
          </a:xfrm>
        </p:spPr>
        <p:txBody>
          <a:bodyPr/>
          <a:lstStyle/>
          <a:p>
            <a:r>
              <a:rPr lang="en-US" sz="4000" dirty="0"/>
              <a:t>Email:</a:t>
            </a:r>
          </a:p>
          <a:p>
            <a:pPr marL="457200" lvl="1" indent="0">
              <a:buNone/>
            </a:pPr>
            <a:r>
              <a:rPr lang="en-US" sz="3600" dirty="0"/>
              <a:t>Kris.Pool.DTM@gmail.com</a:t>
            </a:r>
          </a:p>
          <a:p>
            <a:r>
              <a:rPr lang="en-US" sz="4000" dirty="0"/>
              <a:t>Phone / Text: </a:t>
            </a:r>
          </a:p>
          <a:p>
            <a:pPr marL="457200" lvl="1" indent="0">
              <a:buNone/>
            </a:pPr>
            <a:r>
              <a:rPr lang="en-US" sz="3600" dirty="0"/>
              <a:t>920-698-0656</a:t>
            </a:r>
          </a:p>
        </p:txBody>
      </p:sp>
    </p:spTree>
    <p:extLst>
      <p:ext uri="{BB962C8B-B14F-4D97-AF65-F5344CB8AC3E}">
        <p14:creationId xmlns:p14="http://schemas.microsoft.com/office/powerpoint/2010/main" val="1765877323"/>
      </p:ext>
    </p:extLst>
  </p:cSld>
  <p:clrMapOvr>
    <a:masterClrMapping/>
  </p:clrMapOvr>
  <p:transition spd="slow">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Toastmasters Leadership Institute (TLI)</a:t>
            </a:r>
            <a:endParaRPr lang="en-US" dirty="0"/>
          </a:p>
        </p:txBody>
      </p:sp>
      <p:sp>
        <p:nvSpPr>
          <p:cNvPr id="3" name="Text Placeholder 2"/>
          <p:cNvSpPr>
            <a:spLocks noGrp="1"/>
          </p:cNvSpPr>
          <p:nvPr>
            <p:ph type="body" sz="half" idx="2"/>
          </p:nvPr>
        </p:nvSpPr>
        <p:spPr/>
        <p:txBody>
          <a:bodyPr/>
          <a:lstStyle/>
          <a:p>
            <a:endParaRPr lang="en-US" dirty="0"/>
          </a:p>
          <a:p>
            <a:r>
              <a:rPr lang="en-US" dirty="0" err="1"/>
              <a:t>Rozaline</a:t>
            </a:r>
            <a:r>
              <a:rPr lang="en-US" dirty="0"/>
              <a:t> </a:t>
            </a:r>
            <a:r>
              <a:rPr lang="en-US" dirty="0" err="1"/>
              <a:t>Janci</a:t>
            </a:r>
            <a:r>
              <a:rPr lang="en-US" dirty="0"/>
              <a:t>, DTM</a:t>
            </a:r>
          </a:p>
          <a:p>
            <a:r>
              <a:rPr lang="en-US" dirty="0"/>
              <a:t>Program Quality Director</a:t>
            </a:r>
          </a:p>
        </p:txBody>
      </p:sp>
    </p:spTree>
    <p:extLst>
      <p:ext uri="{BB962C8B-B14F-4D97-AF65-F5344CB8AC3E}">
        <p14:creationId xmlns:p14="http://schemas.microsoft.com/office/powerpoint/2010/main" val="2786780877"/>
      </p:ext>
    </p:extLst>
  </p:cSld>
  <p:clrMapOvr>
    <a:masterClrMapping/>
  </p:clrMapOvr>
  <p:transition spd="slow">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TLI Timeframes</a:t>
            </a:r>
            <a:endParaRPr lang="en-US" dirty="0"/>
          </a:p>
        </p:txBody>
      </p:sp>
      <p:sp>
        <p:nvSpPr>
          <p:cNvPr id="3" name="Content Placeholder 2"/>
          <p:cNvSpPr>
            <a:spLocks noGrp="1"/>
          </p:cNvSpPr>
          <p:nvPr>
            <p:ph idx="1"/>
          </p:nvPr>
        </p:nvSpPr>
        <p:spPr/>
        <p:txBody>
          <a:bodyPr/>
          <a:lstStyle/>
          <a:p>
            <a:r>
              <a:rPr lang="en-US"/>
              <a:t>Summer TLI</a:t>
            </a:r>
          </a:p>
          <a:p>
            <a:pPr lvl="1"/>
            <a:r>
              <a:rPr lang="en-US"/>
              <a:t>June 1, 2018 – August 31, 2018</a:t>
            </a:r>
          </a:p>
          <a:p>
            <a:r>
              <a:rPr lang="en-US"/>
              <a:t>Winter TLI </a:t>
            </a:r>
          </a:p>
          <a:p>
            <a:pPr lvl="1"/>
            <a:r>
              <a:rPr lang="en-US"/>
              <a:t>December 1, 2018 – February 28, 2019</a:t>
            </a:r>
          </a:p>
          <a:p>
            <a:pPr lvl="1"/>
            <a:r>
              <a:rPr lang="en-US"/>
              <a:t>December 1, 2018 – District TLI at Monona Terrace; TLI Dean Andy Little, DTM</a:t>
            </a:r>
            <a:endParaRPr lang="en-US" dirty="0"/>
          </a:p>
        </p:txBody>
      </p:sp>
    </p:spTree>
    <p:extLst>
      <p:ext uri="{BB962C8B-B14F-4D97-AF65-F5344CB8AC3E}">
        <p14:creationId xmlns:p14="http://schemas.microsoft.com/office/powerpoint/2010/main" val="3070741531"/>
      </p:ext>
    </p:extLst>
  </p:cSld>
  <p:clrMapOvr>
    <a:masterClrMapping/>
  </p:clrMapOvr>
  <p:transition spd="slow">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General Agenda</a:t>
            </a:r>
            <a:endParaRPr lang="en-US" dirty="0"/>
          </a:p>
        </p:txBody>
      </p:sp>
      <p:sp>
        <p:nvSpPr>
          <p:cNvPr id="3" name="Content Placeholder 2"/>
          <p:cNvSpPr>
            <a:spLocks noGrp="1"/>
          </p:cNvSpPr>
          <p:nvPr>
            <p:ph idx="1"/>
          </p:nvPr>
        </p:nvSpPr>
        <p:spPr/>
        <p:txBody>
          <a:bodyPr/>
          <a:lstStyle/>
          <a:p>
            <a:r>
              <a:rPr lang="en-US"/>
              <a:t>Summer TLI</a:t>
            </a:r>
          </a:p>
          <a:p>
            <a:pPr lvl="1"/>
            <a:r>
              <a:rPr lang="en-US"/>
              <a:t>Officer roles, Distinguished Club program; getting the year off to a good start</a:t>
            </a:r>
          </a:p>
          <a:p>
            <a:r>
              <a:rPr lang="en-US"/>
              <a:t>Winter TLI</a:t>
            </a:r>
          </a:p>
          <a:p>
            <a:pPr lvl="1"/>
            <a:r>
              <a:rPr lang="en-US"/>
              <a:t>More general leadership topics; mid-year check in</a:t>
            </a:r>
          </a:p>
          <a:p>
            <a:endParaRPr lang="en-US"/>
          </a:p>
          <a:p>
            <a:endParaRPr lang="en-US"/>
          </a:p>
          <a:p>
            <a:endParaRPr lang="en-US" dirty="0"/>
          </a:p>
        </p:txBody>
      </p:sp>
      <p:pic>
        <p:nvPicPr>
          <p:cNvPr id="8194" name="Picture 2" descr="See the source image">
            <a:extLst>
              <a:ext uri="{FF2B5EF4-FFF2-40B4-BE49-F238E27FC236}">
                <a16:creationId xmlns:a16="http://schemas.microsoft.com/office/drawing/2014/main" id="{2DD9B7DE-7E7C-4652-9C20-1B72AED0511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72200" y="4552335"/>
            <a:ext cx="2802194" cy="1868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816024"/>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Who are we ? District 35 DEC</a:t>
            </a:r>
            <a:endParaRPr lang="en-US" dirty="0"/>
          </a:p>
        </p:txBody>
      </p:sp>
      <p:sp>
        <p:nvSpPr>
          <p:cNvPr id="4" name="Content Placeholder 3"/>
          <p:cNvSpPr>
            <a:spLocks noGrp="1"/>
          </p:cNvSpPr>
          <p:nvPr>
            <p:ph idx="1"/>
          </p:nvPr>
        </p:nvSpPr>
        <p:spPr/>
        <p:txBody>
          <a:bodyPr/>
          <a:lstStyle/>
          <a:p>
            <a:r>
              <a:rPr lang="en-US"/>
              <a:t>District Director – Ed Thelen</a:t>
            </a:r>
          </a:p>
          <a:p>
            <a:r>
              <a:rPr lang="en-US"/>
              <a:t>Program Quality Director – Rozaline Janci</a:t>
            </a:r>
          </a:p>
          <a:p>
            <a:r>
              <a:rPr lang="en-US"/>
              <a:t>Club Growth Director – Kris Pool</a:t>
            </a:r>
          </a:p>
          <a:p>
            <a:r>
              <a:rPr lang="en-US"/>
              <a:t>Immediate Past District Director – Keith Cumiskey</a:t>
            </a:r>
          </a:p>
          <a:p>
            <a:endParaRPr lang="en-US"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36369" y="4262816"/>
            <a:ext cx="1298448" cy="1876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rotWithShape="1">
          <a:blip r:embed="rId4"/>
          <a:srcRect r="78000" b="28947"/>
          <a:stretch/>
        </p:blipFill>
        <p:spPr>
          <a:xfrm>
            <a:off x="861011" y="4299066"/>
            <a:ext cx="1310519" cy="1876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4582" t="24444" r="58943" b="60000"/>
          <a:stretch/>
        </p:blipFill>
        <p:spPr>
          <a:xfrm>
            <a:off x="2840039" y="4316537"/>
            <a:ext cx="1447800" cy="1822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105400" y="4265263"/>
            <a:ext cx="1143000" cy="19043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55462967"/>
      </p:ext>
    </p:extLst>
  </p:cSld>
  <p:clrMapOvr>
    <a:masterClrMapping/>
  </p:clrMapOvr>
  <p:transition spd="slow">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Planning Process</a:t>
            </a:r>
            <a:endParaRPr lang="en-US" dirty="0"/>
          </a:p>
        </p:txBody>
      </p:sp>
      <p:sp>
        <p:nvSpPr>
          <p:cNvPr id="7" name="Content Placeholder 6"/>
          <p:cNvSpPr>
            <a:spLocks noGrp="1"/>
          </p:cNvSpPr>
          <p:nvPr>
            <p:ph idx="1"/>
          </p:nvPr>
        </p:nvSpPr>
        <p:spPr/>
        <p:txBody>
          <a:bodyPr/>
          <a:lstStyle/>
          <a:p>
            <a:r>
              <a:rPr lang="en-US"/>
              <a:t>Program Quality Director sets up agenda</a:t>
            </a:r>
          </a:p>
          <a:p>
            <a:r>
              <a:rPr lang="en-US"/>
              <a:t>Division Directors select dates and locations of training – post on calendar with help of Administration Manager</a:t>
            </a:r>
          </a:p>
          <a:p>
            <a:r>
              <a:rPr lang="en-US"/>
              <a:t>Division Directors work on selecting presenters for the various TLI sessions (Area Directors, seasoned Toastmasters)</a:t>
            </a:r>
          </a:p>
          <a:p>
            <a:r>
              <a:rPr lang="en-US"/>
              <a:t>Coordination of needed items done by team (PR, food/beverages, additional room setup)</a:t>
            </a:r>
            <a:endParaRPr lang="en-US" dirty="0"/>
          </a:p>
        </p:txBody>
      </p:sp>
    </p:spTree>
    <p:extLst>
      <p:ext uri="{BB962C8B-B14F-4D97-AF65-F5344CB8AC3E}">
        <p14:creationId xmlns:p14="http://schemas.microsoft.com/office/powerpoint/2010/main" val="2175847240"/>
      </p:ext>
    </p:extLst>
  </p:cSld>
  <p:clrMapOvr>
    <a:masterClrMapping/>
  </p:clrMapOvr>
  <p:transition spd="slow">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a:t>Reminders as Event Approaches</a:t>
            </a:r>
            <a:endParaRPr lang="en-US" dirty="0"/>
          </a:p>
        </p:txBody>
      </p:sp>
      <p:sp>
        <p:nvSpPr>
          <p:cNvPr id="10" name="Content Placeholder 9"/>
          <p:cNvSpPr>
            <a:spLocks noGrp="1"/>
          </p:cNvSpPr>
          <p:nvPr>
            <p:ph idx="1"/>
          </p:nvPr>
        </p:nvSpPr>
        <p:spPr/>
        <p:txBody>
          <a:bodyPr/>
          <a:lstStyle/>
          <a:p>
            <a:r>
              <a:rPr lang="en-US"/>
              <a:t>Reminders about date/location to members through various channels</a:t>
            </a:r>
          </a:p>
          <a:p>
            <a:r>
              <a:rPr lang="en-US"/>
              <a:t>Confirmation of logistics</a:t>
            </a:r>
          </a:p>
          <a:p>
            <a:r>
              <a:rPr lang="en-US"/>
              <a:t>Make this an event – </a:t>
            </a:r>
          </a:p>
          <a:p>
            <a:r>
              <a:rPr lang="en-US"/>
              <a:t>generate buzz</a:t>
            </a:r>
          </a:p>
          <a:p>
            <a:endParaRPr lang="en-US"/>
          </a:p>
          <a:p>
            <a:endParaRPr lang="en-US"/>
          </a:p>
          <a:p>
            <a:endParaRPr lang="en-US"/>
          </a:p>
          <a:p>
            <a:endParaRPr lang="en-US" dirty="0"/>
          </a:p>
        </p:txBody>
      </p:sp>
      <p:pic>
        <p:nvPicPr>
          <p:cNvPr id="9218" name="Picture 2" descr="See the source image">
            <a:extLst>
              <a:ext uri="{FF2B5EF4-FFF2-40B4-BE49-F238E27FC236}">
                <a16:creationId xmlns:a16="http://schemas.microsoft.com/office/drawing/2014/main" id="{9072502B-5554-4D96-9706-83A2EF9BD72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701532">
            <a:off x="5791308" y="3505309"/>
            <a:ext cx="25146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271620"/>
      </p:ext>
    </p:extLst>
  </p:cSld>
  <p:clrMapOvr>
    <a:masterClrMapping/>
  </p:clrMapOvr>
  <p:transition spd="slow">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Reaching Distinguished</a:t>
            </a:r>
            <a:endParaRPr lang="en-US" dirty="0"/>
          </a:p>
        </p:txBody>
      </p:sp>
      <p:sp>
        <p:nvSpPr>
          <p:cNvPr id="3" name="Text Placeholder 2"/>
          <p:cNvSpPr>
            <a:spLocks noGrp="1"/>
          </p:cNvSpPr>
          <p:nvPr>
            <p:ph type="body" sz="half" idx="2"/>
          </p:nvPr>
        </p:nvSpPr>
        <p:spPr/>
        <p:txBody>
          <a:bodyPr/>
          <a:lstStyle/>
          <a:p>
            <a:endParaRPr lang="en-US" dirty="0"/>
          </a:p>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781883295"/>
      </p:ext>
    </p:extLst>
  </p:cSld>
  <p:clrMapOvr>
    <a:masterClrMapping/>
  </p:clrMapOvr>
  <p:transition spd="slow">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Purpose of Recognition</a:t>
            </a:r>
            <a:endParaRPr lang="en-US" dirty="0"/>
          </a:p>
        </p:txBody>
      </p:sp>
      <p:sp>
        <p:nvSpPr>
          <p:cNvPr id="3" name="Content Placeholder 2"/>
          <p:cNvSpPr>
            <a:spLocks noGrp="1"/>
          </p:cNvSpPr>
          <p:nvPr>
            <p:ph idx="1"/>
          </p:nvPr>
        </p:nvSpPr>
        <p:spPr/>
        <p:txBody>
          <a:bodyPr/>
          <a:lstStyle/>
          <a:p>
            <a:r>
              <a:rPr lang="en-US"/>
              <a:t>Distinguished Club Program (DCP) recognizes clubs that provide the positive and supportive environment that leads to member success</a:t>
            </a:r>
          </a:p>
          <a:p>
            <a:r>
              <a:rPr lang="en-US"/>
              <a:t>“Distinguished” is a reflection of success of the Club Mission, not the goal in itself</a:t>
            </a:r>
          </a:p>
          <a:p>
            <a:r>
              <a:rPr lang="en-US"/>
              <a:t>The same is true for area, division, and districts</a:t>
            </a:r>
            <a:endParaRPr lang="en-US" dirty="0"/>
          </a:p>
        </p:txBody>
      </p:sp>
    </p:spTree>
    <p:extLst>
      <p:ext uri="{BB962C8B-B14F-4D97-AF65-F5344CB8AC3E}">
        <p14:creationId xmlns:p14="http://schemas.microsoft.com/office/powerpoint/2010/main" val="1113286124"/>
      </p:ext>
    </p:extLst>
  </p:cSld>
  <p:clrMapOvr>
    <a:masterClrMapping/>
  </p:clrMapOvr>
  <p:transition spd="slow">
    <p:wipe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Different programs at each level</a:t>
            </a:r>
            <a:endParaRPr lang="en-US" dirty="0"/>
          </a:p>
        </p:txBody>
      </p:sp>
      <p:sp>
        <p:nvSpPr>
          <p:cNvPr id="3" name="Content Placeholder 2"/>
          <p:cNvSpPr>
            <a:spLocks noGrp="1"/>
          </p:cNvSpPr>
          <p:nvPr>
            <p:ph idx="1"/>
          </p:nvPr>
        </p:nvSpPr>
        <p:spPr/>
        <p:txBody>
          <a:bodyPr/>
          <a:lstStyle/>
          <a:p>
            <a:r>
              <a:rPr lang="en-US"/>
              <a:t>Distinguished Club Program</a:t>
            </a:r>
          </a:p>
          <a:p>
            <a:r>
              <a:rPr lang="en-US"/>
              <a:t>Distinguished Area Program</a:t>
            </a:r>
          </a:p>
          <a:p>
            <a:r>
              <a:rPr lang="en-US"/>
              <a:t>Distinguished Division Program</a:t>
            </a:r>
          </a:p>
          <a:p>
            <a:r>
              <a:rPr lang="en-US"/>
              <a:t>Distinguished District Program</a:t>
            </a:r>
          </a:p>
          <a:p>
            <a:endParaRPr lang="en-US" dirty="0"/>
          </a:p>
        </p:txBody>
      </p:sp>
    </p:spTree>
    <p:extLst>
      <p:ext uri="{BB962C8B-B14F-4D97-AF65-F5344CB8AC3E}">
        <p14:creationId xmlns:p14="http://schemas.microsoft.com/office/powerpoint/2010/main" val="3154987636"/>
      </p:ext>
    </p:extLst>
  </p:cSld>
  <p:clrMapOvr>
    <a:masterClrMapping/>
  </p:clrMapOvr>
  <p:transition spd="slow">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2F9B74-C19F-4AD9-9A33-868E55CA5BF4}"/>
              </a:ext>
            </a:extLst>
          </p:cNvPr>
          <p:cNvSpPr>
            <a:spLocks noGrp="1"/>
          </p:cNvSpPr>
          <p:nvPr>
            <p:ph type="title"/>
          </p:nvPr>
        </p:nvSpPr>
        <p:spPr/>
        <p:txBody>
          <a:bodyPr/>
          <a:lstStyle/>
          <a:p>
            <a:r>
              <a:rPr lang="en-US" dirty="0"/>
              <a:t>Distinguished Club Program</a:t>
            </a: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3011" y="1828800"/>
            <a:ext cx="8857978"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ontent Placeholder 2"/>
          <p:cNvSpPr txBox="1">
            <a:spLocks/>
          </p:cNvSpPr>
          <p:nvPr/>
        </p:nvSpPr>
        <p:spPr>
          <a:xfrm>
            <a:off x="457200" y="1188720"/>
            <a:ext cx="8229600" cy="3581400"/>
          </a:xfrm>
          <a:prstGeom prst="rect">
            <a:avLst/>
          </a:prstGeom>
        </p:spPr>
        <p:txBody>
          <a:bodyPr/>
          <a:lstStyle>
            <a:lvl1pPr marL="342900" indent="-342900" algn="l" rtl="0" eaLnBrk="1" fontAlgn="base" hangingPunct="1">
              <a:spcBef>
                <a:spcPct val="20000"/>
              </a:spcBef>
              <a:spcAft>
                <a:spcPct val="0"/>
              </a:spcAft>
              <a:buClr>
                <a:schemeClr val="accent1"/>
              </a:buClr>
              <a:buFont typeface="Webdings" charset="0"/>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Font typeface="Wingdings" charset="0"/>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Clr>
                <a:srgbClr val="772432"/>
              </a:buClr>
              <a:buNone/>
              <a:tabLst>
                <a:tab pos="398463" algn="l"/>
              </a:tabLst>
            </a:pPr>
            <a:endParaRPr lang="en-US" dirty="0">
              <a:solidFill>
                <a:srgbClr val="000000"/>
              </a:solidFill>
            </a:endParaRPr>
          </a:p>
        </p:txBody>
      </p:sp>
    </p:spTree>
    <p:extLst>
      <p:ext uri="{BB962C8B-B14F-4D97-AF65-F5344CB8AC3E}">
        <p14:creationId xmlns:p14="http://schemas.microsoft.com/office/powerpoint/2010/main" val="1471657586"/>
      </p:ext>
    </p:extLst>
  </p:cSld>
  <p:clrMapOvr>
    <a:masterClrMapping/>
  </p:clrMapOvr>
  <p:transition spd="slow">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Qualifying Requirements</a:t>
            </a:r>
            <a:endParaRPr lang="en-US" dirty="0"/>
          </a:p>
        </p:txBody>
      </p:sp>
      <p:sp>
        <p:nvSpPr>
          <p:cNvPr id="6" name="Content Placeholder 5">
            <a:extLst>
              <a:ext uri="{FF2B5EF4-FFF2-40B4-BE49-F238E27FC236}">
                <a16:creationId xmlns:a16="http://schemas.microsoft.com/office/drawing/2014/main" id="{4AB20932-15B0-46B7-890D-931CDB0120C2}"/>
              </a:ext>
            </a:extLst>
          </p:cNvPr>
          <p:cNvSpPr>
            <a:spLocks noGrp="1"/>
          </p:cNvSpPr>
          <p:nvPr>
            <p:ph idx="1"/>
          </p:nvPr>
        </p:nvSpPr>
        <p:spPr/>
        <p:txBody>
          <a:bodyPr/>
          <a:lstStyle/>
          <a:p>
            <a:pPr>
              <a:buClr>
                <a:srgbClr val="C00000"/>
              </a:buClr>
            </a:pPr>
            <a:r>
              <a:rPr lang="en-US" dirty="0">
                <a:solidFill>
                  <a:srgbClr val="000000"/>
                </a:solidFill>
              </a:rPr>
              <a:t>Membership = 20 or </a:t>
            </a:r>
            <a:r>
              <a:rPr lang="en-US" u="sng" dirty="0">
                <a:solidFill>
                  <a:srgbClr val="000000"/>
                </a:solidFill>
              </a:rPr>
              <a:t>net</a:t>
            </a:r>
            <a:r>
              <a:rPr lang="en-US" dirty="0">
                <a:solidFill>
                  <a:srgbClr val="000000"/>
                </a:solidFill>
              </a:rPr>
              <a:t> growth of 5+ members as of June 30</a:t>
            </a:r>
          </a:p>
          <a:p>
            <a:pPr lvl="1">
              <a:buClr>
                <a:srgbClr val="C00000"/>
              </a:buClr>
            </a:pPr>
            <a:r>
              <a:rPr lang="en-US" dirty="0">
                <a:solidFill>
                  <a:srgbClr val="000000"/>
                </a:solidFill>
              </a:rPr>
              <a:t>Base membership = July 1 roster</a:t>
            </a:r>
          </a:p>
          <a:p>
            <a:pPr lvl="1">
              <a:buClr>
                <a:srgbClr val="C00000"/>
              </a:buClr>
            </a:pPr>
            <a:r>
              <a:rPr lang="en-US" dirty="0">
                <a:solidFill>
                  <a:srgbClr val="000000"/>
                </a:solidFill>
              </a:rPr>
              <a:t>Net growth = June 30 membership minus Base membership</a:t>
            </a:r>
          </a:p>
          <a:p>
            <a:pPr>
              <a:buClr>
                <a:srgbClr val="C00000"/>
              </a:buClr>
            </a:pPr>
            <a:r>
              <a:rPr lang="en-US" dirty="0">
                <a:solidFill>
                  <a:srgbClr val="000000"/>
                </a:solidFill>
              </a:rPr>
              <a:t>Transfer members do not count in the term that they transfer</a:t>
            </a:r>
          </a:p>
          <a:p>
            <a:endParaRPr lang="en-US" dirty="0"/>
          </a:p>
        </p:txBody>
      </p:sp>
      <p:sp>
        <p:nvSpPr>
          <p:cNvPr id="9" name="Content Placeholder 2"/>
          <p:cNvSpPr txBox="1">
            <a:spLocks/>
          </p:cNvSpPr>
          <p:nvPr/>
        </p:nvSpPr>
        <p:spPr>
          <a:xfrm>
            <a:off x="457200" y="1188720"/>
            <a:ext cx="8229600" cy="3581400"/>
          </a:xfrm>
          <a:prstGeom prst="rect">
            <a:avLst/>
          </a:prstGeom>
        </p:spPr>
        <p:txBody>
          <a:bodyPr/>
          <a:lstStyle>
            <a:lvl1pPr marL="342900" indent="-342900" algn="l" rtl="0" eaLnBrk="1" fontAlgn="base" hangingPunct="1">
              <a:spcBef>
                <a:spcPct val="20000"/>
              </a:spcBef>
              <a:spcAft>
                <a:spcPct val="0"/>
              </a:spcAft>
              <a:buClr>
                <a:schemeClr val="accent1"/>
              </a:buClr>
              <a:buFont typeface="Webdings" charset="0"/>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Font typeface="Wingdings" charset="0"/>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a:buClr>
                <a:srgbClr val="C00000"/>
              </a:buClr>
            </a:pPr>
            <a:endParaRPr lang="en-US" dirty="0">
              <a:solidFill>
                <a:srgbClr val="000000"/>
              </a:solidFill>
            </a:endParaRPr>
          </a:p>
        </p:txBody>
      </p:sp>
    </p:spTree>
    <p:extLst>
      <p:ext uri="{BB962C8B-B14F-4D97-AF65-F5344CB8AC3E}">
        <p14:creationId xmlns:p14="http://schemas.microsoft.com/office/powerpoint/2010/main" val="4097784161"/>
      </p:ext>
    </p:extLst>
  </p:cSld>
  <p:clrMapOvr>
    <a:masterClrMapping/>
  </p:clrMapOvr>
  <p:transition spd="slow">
    <p:wipe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Distinguished Club Goals</a:t>
            </a:r>
          </a:p>
        </p:txBody>
      </p:sp>
      <p:sp>
        <p:nvSpPr>
          <p:cNvPr id="3" name="Content Placeholder 2"/>
          <p:cNvSpPr>
            <a:spLocks noGrp="1"/>
          </p:cNvSpPr>
          <p:nvPr>
            <p:ph idx="1"/>
          </p:nvPr>
        </p:nvSpPr>
        <p:spPr/>
        <p:txBody>
          <a:bodyPr/>
          <a:lstStyle/>
          <a:p>
            <a:pPr lvl="1"/>
            <a:r>
              <a:rPr lang="en-US" dirty="0"/>
              <a:t>Two CCs</a:t>
            </a:r>
          </a:p>
          <a:p>
            <a:pPr lvl="1"/>
            <a:r>
              <a:rPr lang="en-US" sz="2000" dirty="0"/>
              <a:t>Two more CCs</a:t>
            </a:r>
          </a:p>
          <a:p>
            <a:pPr lvl="1"/>
            <a:r>
              <a:rPr lang="en-US" sz="2000" dirty="0"/>
              <a:t>One ACB, ACS, or ACG</a:t>
            </a:r>
          </a:p>
          <a:p>
            <a:pPr lvl="1"/>
            <a:r>
              <a:rPr lang="en-US" sz="2000" dirty="0"/>
              <a:t>One more ACB, ACS, or ACG</a:t>
            </a:r>
          </a:p>
          <a:p>
            <a:pPr lvl="1"/>
            <a:r>
              <a:rPr lang="en-US" sz="2000" dirty="0"/>
              <a:t>One CL, ALB, ALS, or DTM</a:t>
            </a:r>
          </a:p>
          <a:p>
            <a:pPr lvl="1"/>
            <a:r>
              <a:rPr lang="en-US" sz="2000" dirty="0"/>
              <a:t>One more CL, ALB, ALS, or DTM</a:t>
            </a:r>
          </a:p>
          <a:p>
            <a:endParaRPr lang="en-US" dirty="0"/>
          </a:p>
        </p:txBody>
      </p:sp>
      <p:sp>
        <p:nvSpPr>
          <p:cNvPr id="4" name="Content Placeholder 3"/>
          <p:cNvSpPr>
            <a:spLocks noGrp="1"/>
          </p:cNvSpPr>
          <p:nvPr>
            <p:ph sz="half" idx="4294967295"/>
          </p:nvPr>
        </p:nvSpPr>
        <p:spPr>
          <a:xfrm>
            <a:off x="5114494" y="1905645"/>
            <a:ext cx="4343400" cy="4144963"/>
          </a:xfrm>
        </p:spPr>
        <p:txBody>
          <a:bodyPr/>
          <a:lstStyle/>
          <a:p>
            <a:r>
              <a:rPr lang="en-US" sz="2000" dirty="0"/>
              <a:t>4 members - Level 1</a:t>
            </a:r>
          </a:p>
          <a:p>
            <a:r>
              <a:rPr lang="en-US" sz="2000" dirty="0"/>
              <a:t>2 members - Level 2</a:t>
            </a:r>
          </a:p>
          <a:p>
            <a:r>
              <a:rPr lang="en-US" sz="2000" dirty="0"/>
              <a:t>2 more members - Level 2</a:t>
            </a:r>
          </a:p>
          <a:p>
            <a:r>
              <a:rPr lang="en-US" sz="2000" dirty="0"/>
              <a:t>2 members - Level 3</a:t>
            </a:r>
          </a:p>
          <a:p>
            <a:r>
              <a:rPr lang="en-US" sz="2000" dirty="0"/>
              <a:t>1 members - Level 4</a:t>
            </a:r>
          </a:p>
          <a:p>
            <a:r>
              <a:rPr lang="en-US" sz="2000" dirty="0"/>
              <a:t>1 members - Level 5</a:t>
            </a:r>
          </a:p>
          <a:p>
            <a:endParaRPr lang="en-US" dirty="0"/>
          </a:p>
        </p:txBody>
      </p:sp>
      <p:sp>
        <p:nvSpPr>
          <p:cNvPr id="8" name="Content Placeholder 2"/>
          <p:cNvSpPr txBox="1">
            <a:spLocks/>
          </p:cNvSpPr>
          <p:nvPr/>
        </p:nvSpPr>
        <p:spPr>
          <a:xfrm>
            <a:off x="-342899" y="4915306"/>
            <a:ext cx="9029699" cy="1333094"/>
          </a:xfrm>
          <a:prstGeom prst="rect">
            <a:avLst/>
          </a:prstGeom>
        </p:spPr>
        <p:txBody>
          <a:bodyPr/>
          <a:lstStyle>
            <a:lvl1pPr marL="342900" indent="-342900" algn="l" rtl="0" eaLnBrk="1" fontAlgn="base" hangingPunct="1">
              <a:spcBef>
                <a:spcPct val="20000"/>
              </a:spcBef>
              <a:spcAft>
                <a:spcPct val="0"/>
              </a:spcAft>
              <a:buClr>
                <a:schemeClr val="accent1"/>
              </a:buClr>
              <a:buFont typeface="Webdings" charset="0"/>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Font typeface="Wingdings" charset="0"/>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lvl="1">
              <a:buClr>
                <a:srgbClr val="808080"/>
              </a:buClr>
            </a:pPr>
            <a:r>
              <a:rPr lang="en-US" sz="2000" dirty="0">
                <a:solidFill>
                  <a:srgbClr val="000000"/>
                </a:solidFill>
              </a:rPr>
              <a:t>Four new members</a:t>
            </a:r>
          </a:p>
          <a:p>
            <a:pPr lvl="1">
              <a:buClr>
                <a:srgbClr val="808080"/>
              </a:buClr>
            </a:pPr>
            <a:r>
              <a:rPr lang="en-US" sz="2000" dirty="0">
                <a:solidFill>
                  <a:srgbClr val="000000"/>
                </a:solidFill>
              </a:rPr>
              <a:t>Four more new members</a:t>
            </a:r>
          </a:p>
          <a:p>
            <a:pPr lvl="1">
              <a:buClr>
                <a:srgbClr val="808080"/>
              </a:buClr>
            </a:pPr>
            <a:r>
              <a:rPr lang="en-US" sz="2000" dirty="0">
                <a:solidFill>
                  <a:srgbClr val="000000"/>
                </a:solidFill>
              </a:rPr>
              <a:t>Minimum of four club officers trained during each of two training periods</a:t>
            </a:r>
          </a:p>
          <a:p>
            <a:pPr lvl="1">
              <a:buClr>
                <a:srgbClr val="808080"/>
              </a:buClr>
            </a:pPr>
            <a:r>
              <a:rPr lang="en-US" sz="2000" dirty="0">
                <a:solidFill>
                  <a:srgbClr val="000000"/>
                </a:solidFill>
              </a:rPr>
              <a:t>One membership dues-renewal report and one club officer list submitted on time</a:t>
            </a:r>
          </a:p>
        </p:txBody>
      </p:sp>
      <p:sp>
        <p:nvSpPr>
          <p:cNvPr id="6" name="Rounded Rectangle 5"/>
          <p:cNvSpPr/>
          <p:nvPr/>
        </p:nvSpPr>
        <p:spPr>
          <a:xfrm>
            <a:off x="419100" y="1448445"/>
            <a:ext cx="3429000" cy="457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Traditional Education Program</a:t>
            </a:r>
          </a:p>
        </p:txBody>
      </p:sp>
      <p:sp>
        <p:nvSpPr>
          <p:cNvPr id="9" name="Rounded Rectangle 8"/>
          <p:cNvSpPr/>
          <p:nvPr/>
        </p:nvSpPr>
        <p:spPr>
          <a:xfrm>
            <a:off x="5105400" y="1429976"/>
            <a:ext cx="3429000" cy="457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Pathways Education Program</a:t>
            </a:r>
          </a:p>
        </p:txBody>
      </p:sp>
      <p:sp>
        <p:nvSpPr>
          <p:cNvPr id="7" name="Rectangle 6"/>
          <p:cNvSpPr/>
          <p:nvPr/>
        </p:nvSpPr>
        <p:spPr>
          <a:xfrm>
            <a:off x="3923437" y="1405866"/>
            <a:ext cx="1010513" cy="584775"/>
          </a:xfrm>
          <a:prstGeom prst="rect">
            <a:avLst/>
          </a:prstGeom>
          <a:noFill/>
        </p:spPr>
        <p:txBody>
          <a:bodyPr wrap="square" lIns="91440" tIns="45720" rIns="91440" bIns="45720">
            <a:spAutoFit/>
          </a:bodyPr>
          <a:lstStyle/>
          <a:p>
            <a:pPr algn="ctr"/>
            <a:r>
              <a:rPr lang="en-US"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or</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2" name="Rounded Rectangle 1"/>
          <p:cNvSpPr/>
          <p:nvPr/>
        </p:nvSpPr>
        <p:spPr>
          <a:xfrm>
            <a:off x="3200400" y="4400716"/>
            <a:ext cx="3352800" cy="914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Goals from either Education Program are acceptable this year (and next)</a:t>
            </a:r>
          </a:p>
        </p:txBody>
      </p:sp>
      <p:sp>
        <p:nvSpPr>
          <p:cNvPr id="13" name="Left Brace 12"/>
          <p:cNvSpPr/>
          <p:nvPr/>
        </p:nvSpPr>
        <p:spPr>
          <a:xfrm rot="16200000">
            <a:off x="3925184" y="211814"/>
            <a:ext cx="381000" cy="793501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43179095"/>
      </p:ext>
    </p:extLst>
  </p:cSld>
  <p:clrMapOvr>
    <a:masterClrMapping/>
  </p:clrMapOvr>
  <p:transition spd="slow">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Distinguished Area Program</a:t>
            </a:r>
            <a:endParaRPr lang="en-US" dirty="0"/>
          </a:p>
        </p:txBody>
      </p:sp>
      <p:sp>
        <p:nvSpPr>
          <p:cNvPr id="4" name="Content Placeholder 3">
            <a:extLst>
              <a:ext uri="{FF2B5EF4-FFF2-40B4-BE49-F238E27FC236}">
                <a16:creationId xmlns:a16="http://schemas.microsoft.com/office/drawing/2014/main" id="{5E8BA6DF-9AE6-4D17-8191-69BD67253E9B}"/>
              </a:ext>
            </a:extLst>
          </p:cNvPr>
          <p:cNvSpPr>
            <a:spLocks noGrp="1"/>
          </p:cNvSpPr>
          <p:nvPr>
            <p:ph idx="1"/>
          </p:nvPr>
        </p:nvSpPr>
        <p:spPr/>
        <p:txBody>
          <a:bodyPr/>
          <a:lstStyle/>
          <a:p>
            <a:endParaRPr lang="en-US"/>
          </a:p>
        </p:txBody>
      </p:sp>
      <p:sp>
        <p:nvSpPr>
          <p:cNvPr id="6" name="Content Placeholder 2"/>
          <p:cNvSpPr txBox="1">
            <a:spLocks/>
          </p:cNvSpPr>
          <p:nvPr/>
        </p:nvSpPr>
        <p:spPr>
          <a:xfrm>
            <a:off x="457200" y="1188720"/>
            <a:ext cx="8229600" cy="3581400"/>
          </a:xfrm>
          <a:prstGeom prst="rect">
            <a:avLst/>
          </a:prstGeom>
        </p:spPr>
        <p:txBody>
          <a:bodyPr/>
          <a:lstStyle>
            <a:lvl1pPr marL="342900" indent="-342900" algn="l" rtl="0" eaLnBrk="1" fontAlgn="base" hangingPunct="1">
              <a:spcBef>
                <a:spcPct val="20000"/>
              </a:spcBef>
              <a:spcAft>
                <a:spcPct val="0"/>
              </a:spcAft>
              <a:buClr>
                <a:schemeClr val="accent1"/>
              </a:buClr>
              <a:buFont typeface="Webdings" charset="0"/>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Font typeface="Wingdings" charset="0"/>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398463" indent="-398463">
              <a:buClr>
                <a:srgbClr val="772432"/>
              </a:buClr>
            </a:pPr>
            <a:endParaRPr lang="en-US" dirty="0">
              <a:solidFill>
                <a:srgbClr val="000000"/>
              </a:solidFill>
            </a:endParaRP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399" y="1634184"/>
            <a:ext cx="8816443" cy="3242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779575"/>
      </p:ext>
    </p:extLst>
  </p:cSld>
  <p:clrMapOvr>
    <a:masterClrMapping/>
  </p:clrMapOvr>
  <p:transition spd="slow">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Qualifying Requirements - Area</a:t>
            </a:r>
            <a:endParaRPr lang="en-US" dirty="0"/>
          </a:p>
        </p:txBody>
      </p:sp>
      <p:sp>
        <p:nvSpPr>
          <p:cNvPr id="4" name="Content Placeholder 3">
            <a:extLst>
              <a:ext uri="{FF2B5EF4-FFF2-40B4-BE49-F238E27FC236}">
                <a16:creationId xmlns:a16="http://schemas.microsoft.com/office/drawing/2014/main" id="{F422FCEC-6BDD-4CD4-A411-51E631E2E266}"/>
              </a:ext>
            </a:extLst>
          </p:cNvPr>
          <p:cNvSpPr>
            <a:spLocks noGrp="1"/>
          </p:cNvSpPr>
          <p:nvPr>
            <p:ph idx="1"/>
          </p:nvPr>
        </p:nvSpPr>
        <p:spPr/>
        <p:txBody>
          <a:bodyPr/>
          <a:lstStyle/>
          <a:p>
            <a:pPr>
              <a:buClr>
                <a:srgbClr val="808080"/>
              </a:buClr>
            </a:pPr>
            <a:r>
              <a:rPr lang="en-US" dirty="0">
                <a:solidFill>
                  <a:srgbClr val="000000"/>
                </a:solidFill>
              </a:rPr>
              <a:t>No net club loss - paid clubs at year-end (June 30) &lt; base</a:t>
            </a:r>
          </a:p>
          <a:p>
            <a:pPr>
              <a:buClr>
                <a:srgbClr val="808080"/>
              </a:buClr>
            </a:pPr>
            <a:r>
              <a:rPr lang="en-US" dirty="0">
                <a:solidFill>
                  <a:srgbClr val="000000"/>
                </a:solidFill>
              </a:rPr>
              <a:t>Submit the Area Director’s Club Visit Report for 75% of club base</a:t>
            </a:r>
          </a:p>
          <a:p>
            <a:pPr lvl="1">
              <a:buClr>
                <a:srgbClr val="004165"/>
              </a:buClr>
            </a:pPr>
            <a:r>
              <a:rPr lang="en-US" dirty="0">
                <a:solidFill>
                  <a:srgbClr val="000000"/>
                </a:solidFill>
              </a:rPr>
              <a:t>First round visits by November 30</a:t>
            </a:r>
            <a:r>
              <a:rPr lang="en-US" baseline="30000" dirty="0">
                <a:solidFill>
                  <a:srgbClr val="000000"/>
                </a:solidFill>
              </a:rPr>
              <a:t> </a:t>
            </a:r>
            <a:endParaRPr lang="en-US" dirty="0">
              <a:solidFill>
                <a:srgbClr val="000000"/>
              </a:solidFill>
            </a:endParaRPr>
          </a:p>
          <a:p>
            <a:pPr lvl="1">
              <a:buClr>
                <a:srgbClr val="004165"/>
              </a:buClr>
            </a:pPr>
            <a:r>
              <a:rPr lang="en-US" dirty="0">
                <a:solidFill>
                  <a:srgbClr val="000000"/>
                </a:solidFill>
              </a:rPr>
              <a:t>Second round visits by May 31</a:t>
            </a:r>
            <a:endParaRPr lang="en-US" b="1" dirty="0">
              <a:solidFill>
                <a:srgbClr val="FF0000"/>
              </a:solidFill>
            </a:endParaRPr>
          </a:p>
          <a:p>
            <a:endParaRPr lang="en-US" dirty="0"/>
          </a:p>
        </p:txBody>
      </p:sp>
    </p:spTree>
    <p:extLst>
      <p:ext uri="{BB962C8B-B14F-4D97-AF65-F5344CB8AC3E}">
        <p14:creationId xmlns:p14="http://schemas.microsoft.com/office/powerpoint/2010/main" val="616735990"/>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Division Teams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4471858"/>
              </p:ext>
            </p:extLst>
          </p:nvPr>
        </p:nvGraphicFramePr>
        <p:xfrm>
          <a:off x="228599" y="1143000"/>
          <a:ext cx="8686801" cy="5560143"/>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608667">
                  <a:extLst>
                    <a:ext uri="{9D8B030D-6E8A-4147-A177-3AD203B41FA5}">
                      <a16:colId xmlns:a16="http://schemas.microsoft.com/office/drawing/2014/main" val="20001"/>
                    </a:ext>
                  </a:extLst>
                </a:gridCol>
                <a:gridCol w="2091267">
                  <a:extLst>
                    <a:ext uri="{9D8B030D-6E8A-4147-A177-3AD203B41FA5}">
                      <a16:colId xmlns:a16="http://schemas.microsoft.com/office/drawing/2014/main" val="20002"/>
                    </a:ext>
                  </a:extLst>
                </a:gridCol>
                <a:gridCol w="1801707">
                  <a:extLst>
                    <a:ext uri="{9D8B030D-6E8A-4147-A177-3AD203B41FA5}">
                      <a16:colId xmlns:a16="http://schemas.microsoft.com/office/drawing/2014/main" val="20003"/>
                    </a:ext>
                  </a:extLst>
                </a:gridCol>
                <a:gridCol w="1737360">
                  <a:extLst>
                    <a:ext uri="{9D8B030D-6E8A-4147-A177-3AD203B41FA5}">
                      <a16:colId xmlns:a16="http://schemas.microsoft.com/office/drawing/2014/main" val="20004"/>
                    </a:ext>
                  </a:extLst>
                </a:gridCol>
              </a:tblGrid>
              <a:tr h="840885">
                <a:tc>
                  <a:txBody>
                    <a:bodyPr/>
                    <a:lstStyle/>
                    <a:p>
                      <a:endParaRPr lang="en-US" sz="2400" dirty="0"/>
                    </a:p>
                  </a:txBody>
                  <a:tcPr anchor="ctr"/>
                </a:tc>
                <a:tc>
                  <a:txBody>
                    <a:bodyPr/>
                    <a:lstStyle/>
                    <a:p>
                      <a:pPr algn="ctr"/>
                      <a:r>
                        <a:rPr lang="en-US" sz="2400" dirty="0"/>
                        <a:t>Division A</a:t>
                      </a:r>
                    </a:p>
                  </a:txBody>
                  <a:tcPr anchor="ctr"/>
                </a:tc>
                <a:tc>
                  <a:txBody>
                    <a:bodyPr/>
                    <a:lstStyle/>
                    <a:p>
                      <a:pPr algn="ctr"/>
                      <a:r>
                        <a:rPr lang="en-US" sz="2400" dirty="0"/>
                        <a:t>Division</a:t>
                      </a:r>
                      <a:br>
                        <a:rPr lang="en-US" sz="2400" dirty="0"/>
                      </a:br>
                      <a:r>
                        <a:rPr lang="en-US" sz="2400" baseline="0" dirty="0"/>
                        <a:t>B</a:t>
                      </a:r>
                      <a:endParaRPr lang="en-US" sz="2400" dirty="0"/>
                    </a:p>
                  </a:txBody>
                  <a:tcPr anchor="ctr"/>
                </a:tc>
                <a:tc>
                  <a:txBody>
                    <a:bodyPr/>
                    <a:lstStyle/>
                    <a:p>
                      <a:pPr algn="ctr"/>
                      <a:r>
                        <a:rPr lang="en-US" sz="2400" dirty="0"/>
                        <a:t>Division</a:t>
                      </a:r>
                      <a:br>
                        <a:rPr lang="en-US" sz="2400" dirty="0"/>
                      </a:br>
                      <a:r>
                        <a:rPr lang="en-US" sz="2400" dirty="0"/>
                        <a:t>D</a:t>
                      </a:r>
                    </a:p>
                  </a:txBody>
                  <a:tcPr anchor="ctr"/>
                </a:tc>
                <a:tc>
                  <a:txBody>
                    <a:bodyPr/>
                    <a:lstStyle/>
                    <a:p>
                      <a:pPr algn="ctr"/>
                      <a:r>
                        <a:rPr lang="en-US" sz="2400" dirty="0"/>
                        <a:t>Division </a:t>
                      </a:r>
                      <a:br>
                        <a:rPr lang="en-US" sz="2400" dirty="0"/>
                      </a:br>
                      <a:r>
                        <a:rPr lang="en-US" sz="2400" dirty="0"/>
                        <a:t>F</a:t>
                      </a:r>
                    </a:p>
                  </a:txBody>
                  <a:tcPr anchor="ctr"/>
                </a:tc>
                <a:extLst>
                  <a:ext uri="{0D108BD9-81ED-4DB2-BD59-A6C34878D82A}">
                    <a16:rowId xmlns:a16="http://schemas.microsoft.com/office/drawing/2014/main" val="10000"/>
                  </a:ext>
                </a:extLst>
              </a:tr>
              <a:tr h="654022">
                <a:tc>
                  <a:txBody>
                    <a:bodyPr/>
                    <a:lstStyle/>
                    <a:p>
                      <a:r>
                        <a:rPr lang="en-US" u="sng" dirty="0"/>
                        <a:t>Division Director</a:t>
                      </a:r>
                    </a:p>
                  </a:txBody>
                  <a:tcPr anchor="ctr"/>
                </a:tc>
                <a:tc>
                  <a:txBody>
                    <a:bodyPr/>
                    <a:lstStyle/>
                    <a:p>
                      <a:r>
                        <a:rPr lang="en-US" u="sng" dirty="0"/>
                        <a:t>Carl Ervin</a:t>
                      </a:r>
                    </a:p>
                  </a:txBody>
                  <a:tcPr anchor="ctr"/>
                </a:tc>
                <a:tc>
                  <a:txBody>
                    <a:bodyPr/>
                    <a:lstStyle/>
                    <a:p>
                      <a:r>
                        <a:rPr lang="en-US" u="sng" dirty="0"/>
                        <a:t>Ronda </a:t>
                      </a:r>
                      <a:r>
                        <a:rPr lang="en-US" u="sng" dirty="0" err="1"/>
                        <a:t>Borowski</a:t>
                      </a:r>
                      <a:endParaRPr lang="en-US" u="sng" dirty="0"/>
                    </a:p>
                  </a:txBody>
                  <a:tcPr anchor="ctr"/>
                </a:tc>
                <a:tc>
                  <a:txBody>
                    <a:bodyPr/>
                    <a:lstStyle/>
                    <a:p>
                      <a:r>
                        <a:rPr lang="en-US" u="sng" dirty="0"/>
                        <a:t>Shae </a:t>
                      </a:r>
                      <a:r>
                        <a:rPr lang="en-US" u="sng" dirty="0" err="1"/>
                        <a:t>Schoenherr</a:t>
                      </a:r>
                      <a:endParaRPr lang="en-US" u="sng" dirty="0"/>
                    </a:p>
                  </a:txBody>
                  <a:tcPr anchor="ctr"/>
                </a:tc>
                <a:tc>
                  <a:txBody>
                    <a:bodyPr/>
                    <a:lstStyle/>
                    <a:p>
                      <a:r>
                        <a:rPr lang="en-US" u="sng" dirty="0"/>
                        <a:t>Jackie Scott</a:t>
                      </a:r>
                    </a:p>
                  </a:txBody>
                  <a:tcPr anchor="ctr"/>
                </a:tc>
                <a:extLst>
                  <a:ext uri="{0D108BD9-81ED-4DB2-BD59-A6C34878D82A}">
                    <a16:rowId xmlns:a16="http://schemas.microsoft.com/office/drawing/2014/main" val="10001"/>
                  </a:ext>
                </a:extLst>
              </a:tr>
              <a:tr h="1214612">
                <a:tc>
                  <a:txBody>
                    <a:bodyPr/>
                    <a:lstStyle/>
                    <a:p>
                      <a:r>
                        <a:rPr lang="en-US" dirty="0"/>
                        <a:t>Location</a:t>
                      </a:r>
                    </a:p>
                  </a:txBody>
                  <a:tcPr anchor="ctr"/>
                </a:tc>
                <a:tc>
                  <a:txBody>
                    <a:bodyPr/>
                    <a:lstStyle/>
                    <a:p>
                      <a:r>
                        <a:rPr lang="en-US" dirty="0"/>
                        <a:t>North</a:t>
                      </a:r>
                      <a:r>
                        <a:rPr lang="en-US" baseline="0" dirty="0"/>
                        <a:t> and West Metro Milwaukee</a:t>
                      </a:r>
                      <a:endParaRPr lang="en-US" dirty="0"/>
                    </a:p>
                  </a:txBody>
                  <a:tcPr anchor="ctr"/>
                </a:tc>
                <a:tc>
                  <a:txBody>
                    <a:bodyPr/>
                    <a:lstStyle/>
                    <a:p>
                      <a:r>
                        <a:rPr lang="en-US" dirty="0"/>
                        <a:t>Waukesha</a:t>
                      </a:r>
                      <a:r>
                        <a:rPr lang="en-US" baseline="0" dirty="0"/>
                        <a:t> County </a:t>
                      </a:r>
                      <a:endParaRPr lang="en-US" dirty="0"/>
                    </a:p>
                  </a:txBody>
                  <a:tcPr anchor="ctr"/>
                </a:tc>
                <a:tc>
                  <a:txBody>
                    <a:bodyPr/>
                    <a:lstStyle/>
                    <a:p>
                      <a:r>
                        <a:rPr lang="en-US" dirty="0"/>
                        <a:t>Downtown Milwaukee</a:t>
                      </a:r>
                    </a:p>
                  </a:txBody>
                  <a:tcPr anchor="ctr"/>
                </a:tc>
                <a:tc>
                  <a:txBody>
                    <a:bodyPr/>
                    <a:lstStyle/>
                    <a:p>
                      <a:r>
                        <a:rPr lang="en-US" dirty="0"/>
                        <a:t>South Metro Milwaukee, Racine, Kenosha</a:t>
                      </a:r>
                    </a:p>
                  </a:txBody>
                  <a:tcPr anchor="ctr"/>
                </a:tc>
                <a:extLst>
                  <a:ext uri="{0D108BD9-81ED-4DB2-BD59-A6C34878D82A}">
                    <a16:rowId xmlns:a16="http://schemas.microsoft.com/office/drawing/2014/main" val="10002"/>
                  </a:ext>
                </a:extLst>
              </a:tr>
              <a:tr h="631493">
                <a:tc>
                  <a:txBody>
                    <a:bodyPr/>
                    <a:lstStyle/>
                    <a:p>
                      <a:pPr algn="l" fontAlgn="b"/>
                      <a:r>
                        <a:rPr lang="en-US" sz="2000" b="0" i="0" u="none" strike="noStrike" dirty="0">
                          <a:solidFill>
                            <a:srgbClr val="000000"/>
                          </a:solidFill>
                          <a:effectLst/>
                          <a:latin typeface="Calibri" panose="020F0502020204030204" pitchFamily="34" charset="0"/>
                        </a:rPr>
                        <a:t>Area 1</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Dmitry</a:t>
                      </a:r>
                      <a:r>
                        <a:rPr lang="en-US" sz="2000" b="0" i="0" u="none" strike="noStrike" baseline="0" dirty="0">
                          <a:solidFill>
                            <a:srgbClr val="000000"/>
                          </a:solidFill>
                          <a:effectLst/>
                          <a:latin typeface="Calibri" panose="020F0502020204030204" pitchFamily="34" charset="0"/>
                        </a:rPr>
                        <a:t> </a:t>
                      </a:r>
                      <a:r>
                        <a:rPr lang="en-US" sz="2000" b="0" i="0" u="none" strike="noStrike" baseline="0" dirty="0" err="1">
                          <a:solidFill>
                            <a:srgbClr val="000000"/>
                          </a:solidFill>
                          <a:effectLst/>
                          <a:latin typeface="Calibri" panose="020F0502020204030204" pitchFamily="34" charset="0"/>
                        </a:rPr>
                        <a:t>Lapan</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Bill Finnegan</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Ron Wright</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David </a:t>
                      </a:r>
                      <a:r>
                        <a:rPr lang="en-US" sz="2000" b="0" i="0" u="none" strike="noStrike" dirty="0" err="1">
                          <a:solidFill>
                            <a:srgbClr val="000000"/>
                          </a:solidFill>
                          <a:effectLst/>
                          <a:latin typeface="Calibri" panose="020F0502020204030204" pitchFamily="34" charset="0"/>
                        </a:rPr>
                        <a:t>Gagliano</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871328">
                <a:tc>
                  <a:txBody>
                    <a:bodyPr/>
                    <a:lstStyle/>
                    <a:p>
                      <a:pPr algn="l" fontAlgn="b"/>
                      <a:r>
                        <a:rPr lang="en-US" sz="2000" b="0" i="0" u="none" strike="noStrike" dirty="0">
                          <a:solidFill>
                            <a:srgbClr val="000000"/>
                          </a:solidFill>
                          <a:effectLst/>
                          <a:latin typeface="Calibri" panose="020F0502020204030204" pitchFamily="34" charset="0"/>
                        </a:rPr>
                        <a:t>Area 2</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Craig Mosey</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Raj Kumar</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Shelly </a:t>
                      </a:r>
                      <a:r>
                        <a:rPr lang="en-US" sz="2000" b="0" i="0" u="none" strike="noStrike" dirty="0" err="1">
                          <a:solidFill>
                            <a:srgbClr val="000000"/>
                          </a:solidFill>
                          <a:effectLst/>
                          <a:latin typeface="Calibri" panose="020F0502020204030204" pitchFamily="34" charset="0"/>
                        </a:rPr>
                        <a:t>Runte</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Robert Wall</a:t>
                      </a:r>
                    </a:p>
                  </a:txBody>
                  <a:tcPr marL="9525" marR="9525" marT="9525" marB="0" anchor="ctr"/>
                </a:tc>
                <a:extLst>
                  <a:ext uri="{0D108BD9-81ED-4DB2-BD59-A6C34878D82A}">
                    <a16:rowId xmlns:a16="http://schemas.microsoft.com/office/drawing/2014/main" val="10004"/>
                  </a:ext>
                </a:extLst>
              </a:tr>
              <a:tr h="63149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Area 3</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Liz Pollock</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John Scott</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Amy Bowers</a:t>
                      </a: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Judy Bauer</a:t>
                      </a:r>
                    </a:p>
                  </a:txBody>
                  <a:tcPr marL="9525" marR="9525" marT="9525" marB="0" anchor="ctr"/>
                </a:tc>
                <a:extLst>
                  <a:ext uri="{0D108BD9-81ED-4DB2-BD59-A6C34878D82A}">
                    <a16:rowId xmlns:a16="http://schemas.microsoft.com/office/drawing/2014/main" val="10005"/>
                  </a:ext>
                </a:extLst>
              </a:tr>
              <a:tr h="716310">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Area 4</a:t>
                      </a:r>
                    </a:p>
                  </a:txBody>
                  <a:tcPr marL="9525" marR="9525" marT="9525" marB="0" anchor="ctr"/>
                </a:tc>
                <a:tc>
                  <a:txBody>
                    <a:bodyPr/>
                    <a:lstStyle/>
                    <a:p>
                      <a:endParaRPr lang="en-US" sz="3600" dirty="0"/>
                    </a:p>
                  </a:txBody>
                  <a:tcPr anchor="ctr"/>
                </a:tc>
                <a:tc>
                  <a:txBody>
                    <a:bodyPr/>
                    <a:lstStyle/>
                    <a:p>
                      <a:pPr algn="l" fontAlgn="b"/>
                      <a:r>
                        <a:rPr lang="en-US" sz="2000" b="0" i="0" u="none" strike="noStrike" dirty="0">
                          <a:solidFill>
                            <a:srgbClr val="000000"/>
                          </a:solidFill>
                          <a:effectLst/>
                          <a:latin typeface="Calibri" panose="020F0502020204030204" pitchFamily="34" charset="0"/>
                        </a:rPr>
                        <a:t>Annemarie Braun</a:t>
                      </a:r>
                    </a:p>
                  </a:txBody>
                  <a:tcPr marL="9525" marR="9525" marT="9525" marB="0" anchor="ctr"/>
                </a:tc>
                <a:tc>
                  <a:txBody>
                    <a:bodyPr/>
                    <a:lstStyle/>
                    <a:p>
                      <a:pPr algn="l" fontAlgn="b"/>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2000" b="0" i="0" u="none" strike="noStrike" dirty="0">
                          <a:solidFill>
                            <a:srgbClr val="000000"/>
                          </a:solidFill>
                          <a:effectLst/>
                          <a:latin typeface="Calibri" panose="020F0502020204030204" pitchFamily="34" charset="0"/>
                        </a:rPr>
                        <a:t>Jennifer </a:t>
                      </a:r>
                      <a:r>
                        <a:rPr lang="en-US" sz="2000" b="0" i="0" u="none" strike="noStrike" dirty="0" err="1">
                          <a:solidFill>
                            <a:srgbClr val="000000"/>
                          </a:solidFill>
                          <a:effectLst/>
                          <a:latin typeface="Calibri" panose="020F0502020204030204" pitchFamily="34" charset="0"/>
                        </a:rPr>
                        <a:t>Kibicho</a:t>
                      </a:r>
                      <a:endParaRPr lang="en-US" sz="2000" b="0"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28162494"/>
      </p:ext>
    </p:extLst>
  </p:cSld>
  <p:clrMapOvr>
    <a:masterClrMapping/>
  </p:clrMapOvr>
  <p:transition spd="slow">
    <p:wipe dir="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Club Base Definition</a:t>
            </a:r>
            <a:endParaRPr lang="en-US" dirty="0"/>
          </a:p>
        </p:txBody>
      </p:sp>
      <p:sp>
        <p:nvSpPr>
          <p:cNvPr id="3" name="Content Placeholder 2"/>
          <p:cNvSpPr>
            <a:spLocks noGrp="1"/>
          </p:cNvSpPr>
          <p:nvPr>
            <p:ph idx="1"/>
          </p:nvPr>
        </p:nvSpPr>
        <p:spPr/>
        <p:txBody>
          <a:bodyPr/>
          <a:lstStyle/>
          <a:p>
            <a:r>
              <a:rPr lang="en-US"/>
              <a:t>Club base = Paid clubs assigned to the area as of July 1</a:t>
            </a:r>
          </a:p>
          <a:p>
            <a:r>
              <a:rPr lang="en-US"/>
              <a:t>Clubs are considered to be paid when they have submitted a complete April dues-renewal report</a:t>
            </a:r>
          </a:p>
          <a:p>
            <a:pPr lvl="1"/>
            <a:r>
              <a:rPr lang="en-US"/>
              <a:t>These and new clubs chartered between April 1 and June 30 are counted in the club base</a:t>
            </a:r>
            <a:endParaRPr lang="en-US" dirty="0"/>
          </a:p>
        </p:txBody>
      </p:sp>
    </p:spTree>
    <p:extLst>
      <p:ext uri="{BB962C8B-B14F-4D97-AF65-F5344CB8AC3E}">
        <p14:creationId xmlns:p14="http://schemas.microsoft.com/office/powerpoint/2010/main" val="4127597797"/>
      </p:ext>
    </p:extLst>
  </p:cSld>
  <p:clrMapOvr>
    <a:masterClrMapping/>
  </p:clrMapOvr>
  <p:transition spd="slow">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Distinguished Division Program</a:t>
            </a:r>
            <a:endParaRPr lang="en-US" dirty="0"/>
          </a:p>
        </p:txBody>
      </p:sp>
      <p:sp>
        <p:nvSpPr>
          <p:cNvPr id="4" name="Content Placeholder 3">
            <a:extLst>
              <a:ext uri="{FF2B5EF4-FFF2-40B4-BE49-F238E27FC236}">
                <a16:creationId xmlns:a16="http://schemas.microsoft.com/office/drawing/2014/main" id="{B8E21F44-6640-440A-BA29-522B5BD9E19C}"/>
              </a:ext>
            </a:extLst>
          </p:cNvPr>
          <p:cNvSpPr>
            <a:spLocks noGrp="1"/>
          </p:cNvSpPr>
          <p:nvPr>
            <p:ph idx="1"/>
          </p:nvPr>
        </p:nvSpPr>
        <p:spPr/>
        <p:txBody>
          <a:bodyPr/>
          <a:lstStyle/>
          <a:p>
            <a:endParaRPr lang="en-US"/>
          </a:p>
        </p:txBody>
      </p:sp>
      <p:sp>
        <p:nvSpPr>
          <p:cNvPr id="6" name="Content Placeholder 2"/>
          <p:cNvSpPr txBox="1">
            <a:spLocks/>
          </p:cNvSpPr>
          <p:nvPr/>
        </p:nvSpPr>
        <p:spPr>
          <a:xfrm>
            <a:off x="398350" y="4609256"/>
            <a:ext cx="8229600" cy="685800"/>
          </a:xfrm>
          <a:prstGeom prst="rect">
            <a:avLst/>
          </a:prstGeom>
        </p:spPr>
        <p:txBody>
          <a:bodyPr/>
          <a:lstStyle>
            <a:lvl1pPr marL="342900" indent="-342900" algn="l" rtl="0" eaLnBrk="1" fontAlgn="base" hangingPunct="1">
              <a:spcBef>
                <a:spcPct val="20000"/>
              </a:spcBef>
              <a:spcAft>
                <a:spcPct val="0"/>
              </a:spcAft>
              <a:buClr>
                <a:schemeClr val="accent1"/>
              </a:buClr>
              <a:buFont typeface="Webdings" charset="0"/>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Font typeface="Wingdings" charset="0"/>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tx2"/>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a:buClr>
                <a:srgbClr val="808080"/>
              </a:buClr>
            </a:pPr>
            <a:r>
              <a:rPr lang="en-US" dirty="0">
                <a:solidFill>
                  <a:srgbClr val="000000"/>
                </a:solidFill>
              </a:rPr>
              <a:t>No net club loss - paid clubs at year-end (June 30) &lt; base</a:t>
            </a:r>
          </a:p>
        </p:txBody>
      </p:sp>
      <p:pic>
        <p:nvPicPr>
          <p:cNvPr id="8"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8599" y="1332656"/>
            <a:ext cx="8569103" cy="2858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710672"/>
      </p:ext>
    </p:extLst>
  </p:cSld>
  <p:clrMapOvr>
    <a:masterClrMapping/>
  </p:clrMapOvr>
  <p:transition spd="slow">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Division’s Club Base Definition</a:t>
            </a:r>
            <a:endParaRPr lang="en-US" dirty="0"/>
          </a:p>
        </p:txBody>
      </p:sp>
      <p:sp>
        <p:nvSpPr>
          <p:cNvPr id="3" name="Content Placeholder 2"/>
          <p:cNvSpPr>
            <a:spLocks noGrp="1"/>
          </p:cNvSpPr>
          <p:nvPr>
            <p:ph idx="1"/>
          </p:nvPr>
        </p:nvSpPr>
        <p:spPr/>
        <p:txBody>
          <a:bodyPr/>
          <a:lstStyle/>
          <a:p>
            <a:r>
              <a:rPr lang="en-US"/>
              <a:t>Club base = Paid clubs assigned to the division as of July 1</a:t>
            </a:r>
          </a:p>
          <a:p>
            <a:r>
              <a:rPr lang="en-US"/>
              <a:t>Clubs are considered to be paid when they have submitted a complete April dues-renewal report</a:t>
            </a:r>
          </a:p>
          <a:p>
            <a:pPr lvl="1"/>
            <a:r>
              <a:rPr lang="en-US"/>
              <a:t>These and new clubs chartered between April 1 and June 30 are counted in the club base</a:t>
            </a:r>
            <a:endParaRPr lang="en-US" dirty="0"/>
          </a:p>
        </p:txBody>
      </p:sp>
    </p:spTree>
    <p:extLst>
      <p:ext uri="{BB962C8B-B14F-4D97-AF65-F5344CB8AC3E}">
        <p14:creationId xmlns:p14="http://schemas.microsoft.com/office/powerpoint/2010/main" val="3229921178"/>
      </p:ext>
    </p:extLst>
  </p:cSld>
  <p:clrMapOvr>
    <a:masterClrMapping/>
  </p:clrMapOvr>
  <p:transition spd="slow">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D5F1F4-1EB1-4F77-AB87-FF035BD43AEA}"/>
              </a:ext>
            </a:extLst>
          </p:cNvPr>
          <p:cNvSpPr>
            <a:spLocks noGrp="1"/>
          </p:cNvSpPr>
          <p:nvPr>
            <p:ph type="title"/>
          </p:nvPr>
        </p:nvSpPr>
        <p:spPr>
          <a:xfrm>
            <a:off x="762000" y="609600"/>
            <a:ext cx="7696200" cy="1143000"/>
          </a:xfrm>
        </p:spPr>
        <p:txBody>
          <a:bodyPr/>
          <a:lstStyle/>
          <a:p>
            <a:r>
              <a:rPr lang="en-US" dirty="0"/>
              <a:t>District Recognition</a:t>
            </a:r>
            <a:br>
              <a:rPr lang="en-US" dirty="0"/>
            </a:br>
            <a:endParaRPr lang="en-US" dirty="0"/>
          </a:p>
        </p:txBody>
      </p:sp>
      <p:graphicFrame>
        <p:nvGraphicFramePr>
          <p:cNvPr id="5" name="Content Placeholder 4"/>
          <p:cNvGraphicFramePr>
            <a:graphicFrameLocks noGrp="1"/>
          </p:cNvGraphicFramePr>
          <p:nvPr>
            <p:ph idx="1"/>
            <p:extLst/>
          </p:nvPr>
        </p:nvGraphicFramePr>
        <p:xfrm>
          <a:off x="685800" y="1524000"/>
          <a:ext cx="8839200" cy="4267200"/>
        </p:xfrm>
        <a:graphic>
          <a:graphicData uri="http://schemas.openxmlformats.org/drawingml/2006/table">
            <a:tbl>
              <a:tblPr firstRow="1" bandRow="1">
                <a:tableStyleId>{5C22544A-7EE6-4342-B048-85BDC9FD1C3A}</a:tableStyleId>
              </a:tblPr>
              <a:tblGrid>
                <a:gridCol w="44196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401943">
                <a:tc>
                  <a:txBody>
                    <a:bodyPr/>
                    <a:lstStyle/>
                    <a:p>
                      <a:r>
                        <a:rPr lang="en-US" dirty="0"/>
                        <a:t>Achievement</a:t>
                      </a:r>
                    </a:p>
                  </a:txBody>
                  <a:tcPr/>
                </a:tc>
                <a:tc>
                  <a:txBody>
                    <a:bodyPr/>
                    <a:lstStyle/>
                    <a:p>
                      <a:r>
                        <a:rPr lang="en-US" dirty="0"/>
                        <a:t>Recognition</a:t>
                      </a:r>
                    </a:p>
                  </a:txBody>
                  <a:tcPr/>
                </a:tc>
                <a:extLst>
                  <a:ext uri="{0D108BD9-81ED-4DB2-BD59-A6C34878D82A}">
                    <a16:rowId xmlns:a16="http://schemas.microsoft.com/office/drawing/2014/main" val="10000"/>
                  </a:ext>
                </a:extLst>
              </a:tr>
              <a:tr h="1288419">
                <a:tc>
                  <a:txBody>
                    <a:bodyPr/>
                    <a:lstStyle/>
                    <a:p>
                      <a:r>
                        <a:rPr lang="en-US" dirty="0"/>
                        <a:t>Three</a:t>
                      </a:r>
                      <a:r>
                        <a:rPr lang="en-US" baseline="0" dirty="0"/>
                        <a:t> (3%) increase of membership payments base, three (3%) increase of club base and Distinguished clubs at least 40% of district’s club base</a:t>
                      </a:r>
                      <a:endParaRPr lang="en-US" dirty="0"/>
                    </a:p>
                  </a:txBody>
                  <a:tcPr/>
                </a:tc>
                <a:tc>
                  <a:txBody>
                    <a:bodyPr/>
                    <a:lstStyle/>
                    <a:p>
                      <a:r>
                        <a:rPr lang="en-US" b="1" dirty="0"/>
                        <a:t>Distinguished</a:t>
                      </a:r>
                      <a:r>
                        <a:rPr lang="en-US" b="1" baseline="0" dirty="0"/>
                        <a:t> District</a:t>
                      </a:r>
                      <a:endParaRPr lang="en-US" b="1" dirty="0"/>
                    </a:p>
                  </a:txBody>
                  <a:tcPr/>
                </a:tc>
                <a:extLst>
                  <a:ext uri="{0D108BD9-81ED-4DB2-BD59-A6C34878D82A}">
                    <a16:rowId xmlns:a16="http://schemas.microsoft.com/office/drawing/2014/main" val="10001"/>
                  </a:ext>
                </a:extLst>
              </a:tr>
              <a:tr h="128841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Five </a:t>
                      </a:r>
                      <a:r>
                        <a:rPr lang="en-US" baseline="0" dirty="0"/>
                        <a:t>(5%) increase of membership payments base, five (5%) increase of club base and Distinguished clubs at least 45% of district’s club base</a:t>
                      </a:r>
                      <a:endParaRPr lang="en-US" dirty="0"/>
                    </a:p>
                  </a:txBody>
                  <a:tcPr/>
                </a:tc>
                <a:tc>
                  <a:txBody>
                    <a:bodyPr/>
                    <a:lstStyle/>
                    <a:p>
                      <a:r>
                        <a:rPr lang="en-US" b="1" dirty="0"/>
                        <a:t>Select</a:t>
                      </a:r>
                      <a:r>
                        <a:rPr lang="en-US" b="1" baseline="0" dirty="0"/>
                        <a:t> Distinguished District</a:t>
                      </a:r>
                      <a:endParaRPr lang="en-US" b="1" dirty="0"/>
                    </a:p>
                  </a:txBody>
                  <a:tcPr/>
                </a:tc>
                <a:extLst>
                  <a:ext uri="{0D108BD9-81ED-4DB2-BD59-A6C34878D82A}">
                    <a16:rowId xmlns:a16="http://schemas.microsoft.com/office/drawing/2014/main" val="10002"/>
                  </a:ext>
                </a:extLst>
              </a:tr>
              <a:tr h="128841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Eight </a:t>
                      </a:r>
                      <a:r>
                        <a:rPr lang="en-US" baseline="0" dirty="0"/>
                        <a:t>(8%) increase of membership payments base, eight (8%) increase of club base and Distinguished clubs at least 50% of district’s club base</a:t>
                      </a:r>
                      <a:endParaRPr lang="en-US" dirty="0"/>
                    </a:p>
                  </a:txBody>
                  <a:tcPr/>
                </a:tc>
                <a:tc>
                  <a:txBody>
                    <a:bodyPr/>
                    <a:lstStyle/>
                    <a:p>
                      <a:r>
                        <a:rPr lang="en-US" b="1" dirty="0"/>
                        <a:t>President’s Distinguished District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00052454"/>
      </p:ext>
    </p:extLst>
  </p:cSld>
  <p:clrMapOvr>
    <a:masterClrMapping/>
  </p:clrMapOvr>
  <p:transition spd="slow">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Qualifying Requirements</a:t>
            </a:r>
            <a:endParaRPr lang="en-US" dirty="0"/>
          </a:p>
        </p:txBody>
      </p:sp>
      <p:sp>
        <p:nvSpPr>
          <p:cNvPr id="3" name="Content Placeholder 2"/>
          <p:cNvSpPr>
            <a:spLocks noGrp="1"/>
          </p:cNvSpPr>
          <p:nvPr>
            <p:ph idx="1"/>
          </p:nvPr>
        </p:nvSpPr>
        <p:spPr/>
        <p:txBody>
          <a:bodyPr/>
          <a:lstStyle/>
          <a:p>
            <a:r>
              <a:rPr lang="en-US"/>
              <a:t>Submit Area and Division Director training report to WHQ by September 30, showing 85% trained</a:t>
            </a:r>
          </a:p>
          <a:p>
            <a:r>
              <a:rPr lang="en-US"/>
              <a:t>Submit District Success Plan to WHQ by September 30</a:t>
            </a:r>
            <a:endParaRPr lang="en-US" dirty="0"/>
          </a:p>
        </p:txBody>
      </p:sp>
    </p:spTree>
    <p:extLst>
      <p:ext uri="{BB962C8B-B14F-4D97-AF65-F5344CB8AC3E}">
        <p14:creationId xmlns:p14="http://schemas.microsoft.com/office/powerpoint/2010/main" val="3259436505"/>
      </p:ext>
    </p:extLst>
  </p:cSld>
  <p:clrMapOvr>
    <a:masterClrMapping/>
  </p:clrMapOvr>
  <p:transition spd="slow">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2DD297D-3481-4903-98A0-E0129BE2A426}"/>
              </a:ext>
            </a:extLst>
          </p:cNvPr>
          <p:cNvSpPr txBox="1">
            <a:spLocks/>
          </p:cNvSpPr>
          <p:nvPr/>
        </p:nvSpPr>
        <p:spPr bwMode="auto">
          <a:xfrm>
            <a:off x="457200" y="2238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2pPr>
            <a:lvl3pPr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3pPr>
            <a:lvl4pPr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4pPr>
            <a:lvl5pPr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5pPr>
            <a:lvl6pPr marL="457200"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6pPr>
            <a:lvl7pPr marL="914400"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7pPr>
            <a:lvl8pPr marL="1371600"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8pPr>
            <a:lvl9pPr marL="1828800" algn="l" rtl="0" eaLnBrk="1" fontAlgn="base" hangingPunct="1">
              <a:spcBef>
                <a:spcPct val="0"/>
              </a:spcBef>
              <a:spcAft>
                <a:spcPct val="0"/>
              </a:spcAft>
              <a:defRPr sz="3600" b="1">
                <a:solidFill>
                  <a:schemeClr val="tx2"/>
                </a:solidFill>
                <a:latin typeface="Arial" charset="0"/>
                <a:ea typeface="ヒラギノ角ゴ Pro W3" charset="0"/>
                <a:cs typeface="ヒラギノ角ゴ Pro W3" charset="0"/>
              </a:defRPr>
            </a:lvl9pPr>
          </a:lstStyle>
          <a:p>
            <a:r>
              <a:rPr lang="en-US" kern="0" dirty="0">
                <a:solidFill>
                  <a:schemeClr val="tx1"/>
                </a:solidFill>
              </a:rPr>
              <a:t>District Dashboard as of 6-12-18</a:t>
            </a:r>
          </a:p>
        </p:txBody>
      </p:sp>
      <p:pic>
        <p:nvPicPr>
          <p:cNvPr id="11" name="Picture 10">
            <a:extLst>
              <a:ext uri="{FF2B5EF4-FFF2-40B4-BE49-F238E27FC236}">
                <a16:creationId xmlns:a16="http://schemas.microsoft.com/office/drawing/2014/main" id="{D9161459-E555-4B21-B1B8-70BDBF0101F6}"/>
              </a:ext>
            </a:extLst>
          </p:cNvPr>
          <p:cNvPicPr>
            <a:picLocks noChangeAspect="1"/>
          </p:cNvPicPr>
          <p:nvPr/>
        </p:nvPicPr>
        <p:blipFill>
          <a:blip r:embed="rId2"/>
          <a:stretch>
            <a:fillRect/>
          </a:stretch>
        </p:blipFill>
        <p:spPr>
          <a:xfrm>
            <a:off x="-457200" y="1600200"/>
            <a:ext cx="10209591" cy="3505200"/>
          </a:xfrm>
          <a:prstGeom prst="rect">
            <a:avLst/>
          </a:prstGeom>
        </p:spPr>
      </p:pic>
    </p:spTree>
    <p:extLst>
      <p:ext uri="{BB962C8B-B14F-4D97-AF65-F5344CB8AC3E}">
        <p14:creationId xmlns:p14="http://schemas.microsoft.com/office/powerpoint/2010/main" val="976330748"/>
      </p:ext>
    </p:extLst>
  </p:cSld>
  <p:clrMapOvr>
    <a:masterClrMapping/>
  </p:clrMapOvr>
  <p:transition spd="slow">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CA81D240-8F06-4B5B-A8F1-655B889E7F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91" y="2057400"/>
            <a:ext cx="8352817"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661865"/>
      </p:ext>
    </p:extLst>
  </p:cSld>
  <p:clrMapOvr>
    <a:masterClrMapping/>
  </p:clrMapOvr>
  <p:transition spd="slow">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399" y="685800"/>
            <a:ext cx="8964707" cy="5181600"/>
          </a:xfrm>
          <a:prstGeom prst="rect">
            <a:avLst/>
          </a:prstGeom>
        </p:spPr>
      </p:pic>
    </p:spTree>
    <p:extLst>
      <p:ext uri="{BB962C8B-B14F-4D97-AF65-F5344CB8AC3E}">
        <p14:creationId xmlns:p14="http://schemas.microsoft.com/office/powerpoint/2010/main" val="3126732168"/>
      </p:ext>
    </p:extLst>
  </p:cSld>
  <p:clrMapOvr>
    <a:masterClrMapping/>
  </p:clrMapOvr>
  <p:transition spd="slow">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808038"/>
            <a:ext cx="8229600" cy="1143000"/>
          </a:xfrm>
        </p:spPr>
        <p:txBody>
          <a:bodyPr/>
          <a:lstStyle/>
          <a:p>
            <a:r>
              <a:rPr lang="en-US" sz="3400" dirty="0"/>
              <a:t>DEC/District Council Meetings 2018-19</a:t>
            </a:r>
          </a:p>
        </p:txBody>
      </p:sp>
      <p:sp>
        <p:nvSpPr>
          <p:cNvPr id="7" name="Content Placeholder 6"/>
          <p:cNvSpPr>
            <a:spLocks noGrp="1"/>
          </p:cNvSpPr>
          <p:nvPr>
            <p:ph idx="1"/>
          </p:nvPr>
        </p:nvSpPr>
        <p:spPr>
          <a:xfrm>
            <a:off x="457200" y="2133600"/>
            <a:ext cx="8382000" cy="4191000"/>
          </a:xfrm>
        </p:spPr>
        <p:txBody>
          <a:bodyPr/>
          <a:lstStyle/>
          <a:p>
            <a:r>
              <a:rPr lang="en-US" dirty="0"/>
              <a:t>Saturday, July 21, 2018 – Division F</a:t>
            </a:r>
          </a:p>
          <a:p>
            <a:r>
              <a:rPr lang="en-US" dirty="0"/>
              <a:t>Saturday, August 11, 2018 – Northern</a:t>
            </a:r>
          </a:p>
          <a:p>
            <a:r>
              <a:rPr lang="en-US" dirty="0"/>
              <a:t>Saturday, September 15, 2018^ – Virtual </a:t>
            </a:r>
          </a:p>
          <a:p>
            <a:r>
              <a:rPr lang="en-US" dirty="0"/>
              <a:t>Saturday, October 20, 2018 – Central</a:t>
            </a:r>
          </a:p>
          <a:p>
            <a:r>
              <a:rPr lang="en-US" dirty="0"/>
              <a:t>Saturday, November 10, 2018 – Division B</a:t>
            </a:r>
          </a:p>
          <a:p>
            <a:r>
              <a:rPr lang="en-US" dirty="0"/>
              <a:t>Saturday, December 15, 2018 – Virtual</a:t>
            </a:r>
          </a:p>
          <a:p>
            <a:pPr marL="0" indent="0">
              <a:buNone/>
            </a:pPr>
            <a:endParaRPr lang="en-US" dirty="0"/>
          </a:p>
          <a:p>
            <a:pPr marL="0" indent="0">
              <a:buNone/>
            </a:pPr>
            <a:r>
              <a:rPr lang="en-US" dirty="0"/>
              <a:t>Key: ^ = District Council</a:t>
            </a:r>
          </a:p>
        </p:txBody>
      </p:sp>
    </p:spTree>
    <p:extLst>
      <p:ext uri="{BB962C8B-B14F-4D97-AF65-F5344CB8AC3E}">
        <p14:creationId xmlns:p14="http://schemas.microsoft.com/office/powerpoint/2010/main" val="2876491186"/>
      </p:ext>
    </p:extLst>
  </p:cSld>
  <p:clrMapOvr>
    <a:masterClrMapping/>
  </p:clrMapOvr>
  <p:transition spd="slow">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808038"/>
            <a:ext cx="8229600" cy="1143000"/>
          </a:xfrm>
        </p:spPr>
        <p:txBody>
          <a:bodyPr/>
          <a:lstStyle/>
          <a:p>
            <a:r>
              <a:rPr lang="en-US" sz="3400" dirty="0"/>
              <a:t>DEC/District Council Meetings 2018-19</a:t>
            </a:r>
          </a:p>
        </p:txBody>
      </p:sp>
      <p:sp>
        <p:nvSpPr>
          <p:cNvPr id="7" name="Content Placeholder 6"/>
          <p:cNvSpPr>
            <a:spLocks noGrp="1"/>
          </p:cNvSpPr>
          <p:nvPr>
            <p:ph idx="1"/>
          </p:nvPr>
        </p:nvSpPr>
        <p:spPr>
          <a:xfrm>
            <a:off x="304800" y="1752600"/>
            <a:ext cx="8534400" cy="4572000"/>
          </a:xfrm>
        </p:spPr>
        <p:txBody>
          <a:bodyPr/>
          <a:lstStyle/>
          <a:p>
            <a:r>
              <a:rPr lang="en-US" dirty="0"/>
              <a:t>Saturday, January 19, 2019* – Division A</a:t>
            </a:r>
          </a:p>
          <a:p>
            <a:r>
              <a:rPr lang="en-US" dirty="0"/>
              <a:t>Saturday, February 16, 2019 – Virtual</a:t>
            </a:r>
          </a:p>
          <a:p>
            <a:r>
              <a:rPr lang="en-US" dirty="0"/>
              <a:t>Saturday, March 16, 2019 – Eastern</a:t>
            </a:r>
          </a:p>
          <a:p>
            <a:r>
              <a:rPr lang="en-US" dirty="0"/>
              <a:t>Saturday, April 13, 2019 – Division D</a:t>
            </a:r>
          </a:p>
          <a:p>
            <a:r>
              <a:rPr lang="en-US" dirty="0"/>
              <a:t>Saturday, May 11, 2019^ – Radisson GB</a:t>
            </a:r>
          </a:p>
          <a:p>
            <a:r>
              <a:rPr lang="en-US" dirty="0"/>
              <a:t>Saturday, June 15, 2019* – TBD</a:t>
            </a:r>
          </a:p>
          <a:p>
            <a:pPr marL="0" indent="0">
              <a:buNone/>
            </a:pPr>
            <a:endParaRPr lang="en-US" dirty="0"/>
          </a:p>
          <a:p>
            <a:pPr marL="0" indent="0">
              <a:buNone/>
            </a:pPr>
            <a:r>
              <a:rPr lang="en-US" dirty="0"/>
              <a:t>Key: ^ = District Council * = subject to change (January-date &amp; June-2019-20 AD/DD Train)</a:t>
            </a:r>
          </a:p>
        </p:txBody>
      </p:sp>
    </p:spTree>
    <p:extLst>
      <p:ext uri="{BB962C8B-B14F-4D97-AF65-F5344CB8AC3E}">
        <p14:creationId xmlns:p14="http://schemas.microsoft.com/office/powerpoint/2010/main" val="3339297739"/>
      </p:ext>
    </p:extLst>
  </p:cSld>
  <p:clrMapOvr>
    <a:masterClrMapping/>
  </p:clrMapOvr>
  <p:transition spd="slow">
    <p:wipe dir="r"/>
  </p:transition>
</p:sld>
</file>

<file path=ppt/theme/theme1.xml><?xml version="1.0" encoding="utf-8"?>
<a:theme xmlns:a="http://schemas.openxmlformats.org/drawingml/2006/main" name="Powerpoint Template">
  <a:themeElements>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Template>
  <TotalTime>460</TotalTime>
  <Words>4750</Words>
  <Application>Microsoft Office PowerPoint</Application>
  <PresentationFormat>On-screen Show (4:3)</PresentationFormat>
  <Paragraphs>620</Paragraphs>
  <Slides>99</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99</vt:i4>
      </vt:variant>
    </vt:vector>
  </HeadingPairs>
  <TitlesOfParts>
    <vt:vector size="107" baseType="lpstr">
      <vt:lpstr>Arial</vt:lpstr>
      <vt:lpstr>Arial Black</vt:lpstr>
      <vt:lpstr>Calibri</vt:lpstr>
      <vt:lpstr>Myriad Pro</vt:lpstr>
      <vt:lpstr>Webdings</vt:lpstr>
      <vt:lpstr>Wingdings</vt:lpstr>
      <vt:lpstr>ヒラギノ角ゴ Pro W3</vt:lpstr>
      <vt:lpstr>Powerpoint Template</vt:lpstr>
      <vt:lpstr>Area and Division Director Makeup Training Session</vt:lpstr>
      <vt:lpstr>PowerPoint Presentation</vt:lpstr>
      <vt:lpstr>PowerPoint Presentation</vt:lpstr>
      <vt:lpstr>Agenda </vt:lpstr>
      <vt:lpstr>PowerPoint Presentation</vt:lpstr>
      <vt:lpstr>Develop Successful Teams Vision &amp; Teams</vt:lpstr>
      <vt:lpstr>Session Agenda</vt:lpstr>
      <vt:lpstr>Who are we ? District 35 DEC</vt:lpstr>
      <vt:lpstr>The Division Teams</vt:lpstr>
      <vt:lpstr>The Division Teams</vt:lpstr>
      <vt:lpstr>District Support Team</vt:lpstr>
      <vt:lpstr>Area Team</vt:lpstr>
      <vt:lpstr>Division Team</vt:lpstr>
      <vt:lpstr>Team Support</vt:lpstr>
      <vt:lpstr>Expectations…  As a member of the DEC …</vt:lpstr>
      <vt:lpstr>As a Leader …</vt:lpstr>
      <vt:lpstr>Your Team Agreement</vt:lpstr>
      <vt:lpstr>Five Principles of Motivation</vt:lpstr>
      <vt:lpstr>Conflict</vt:lpstr>
      <vt:lpstr>Team Conflict Resolution</vt:lpstr>
      <vt:lpstr>Program Quality</vt:lpstr>
      <vt:lpstr>Training Programs</vt:lpstr>
      <vt:lpstr>Speech Contests</vt:lpstr>
      <vt:lpstr>District Spring Convention</vt:lpstr>
      <vt:lpstr>District Spring Convention</vt:lpstr>
      <vt:lpstr>Education Goals</vt:lpstr>
      <vt:lpstr>District Executive Committee</vt:lpstr>
      <vt:lpstr>Club Growth</vt:lpstr>
      <vt:lpstr>It’s all about the HUGS</vt:lpstr>
      <vt:lpstr>District Mission</vt:lpstr>
      <vt:lpstr>Responsibilities</vt:lpstr>
      <vt:lpstr>Club Growth – Club Extension</vt:lpstr>
      <vt:lpstr>Club Growth – Sponsors &amp; Mentors</vt:lpstr>
      <vt:lpstr>Club Retention – Club Coaches</vt:lpstr>
      <vt:lpstr>Membership Growth &amp; Retention</vt:lpstr>
      <vt:lpstr>Make Membership a Priority</vt:lpstr>
      <vt:lpstr>Make Membership a Priority (continued)</vt:lpstr>
      <vt:lpstr>Make Membership a Priority (continued)</vt:lpstr>
      <vt:lpstr>Membership Retention</vt:lpstr>
      <vt:lpstr>PowerPoint Presentation</vt:lpstr>
      <vt:lpstr>Club Visits &amp; Reports</vt:lpstr>
      <vt:lpstr>Club Visits</vt:lpstr>
      <vt:lpstr>It’s About the Members!</vt:lpstr>
      <vt:lpstr>Clubs Support Members</vt:lpstr>
      <vt:lpstr>Districts Support Clubs</vt:lpstr>
      <vt:lpstr>PowerPoint Presentation</vt:lpstr>
      <vt:lpstr>Information Flow</vt:lpstr>
      <vt:lpstr>Why visit your assigned clubs?</vt:lpstr>
      <vt:lpstr>PowerPoint Presentation</vt:lpstr>
      <vt:lpstr>PowerPoint Presentation</vt:lpstr>
      <vt:lpstr>As Area Director</vt:lpstr>
      <vt:lpstr>Tips</vt:lpstr>
      <vt:lpstr>Toastmasters International</vt:lpstr>
      <vt:lpstr>Toastmasters International</vt:lpstr>
      <vt:lpstr>Toastmasters International</vt:lpstr>
      <vt:lpstr>Toastmasters International</vt:lpstr>
      <vt:lpstr>Toastmasters International</vt:lpstr>
      <vt:lpstr>Toastmasters International</vt:lpstr>
      <vt:lpstr>Toastmasters International</vt:lpstr>
      <vt:lpstr>Toastmasters International</vt:lpstr>
      <vt:lpstr>District 35 Website</vt:lpstr>
      <vt:lpstr>Tools for Area &amp; Division Success</vt:lpstr>
      <vt:lpstr>PowerPoint Presentation</vt:lpstr>
      <vt:lpstr>Area Director Guidance</vt:lpstr>
      <vt:lpstr>Area Director Guidance (continued)</vt:lpstr>
      <vt:lpstr>Manage Your Time Effectively</vt:lpstr>
      <vt:lpstr>Learn How to Track Performance</vt:lpstr>
      <vt:lpstr>PowerPoint Presentation</vt:lpstr>
      <vt:lpstr>PowerPoint Presentation</vt:lpstr>
      <vt:lpstr>PowerPoint Presentation</vt:lpstr>
      <vt:lpstr>PowerPoint Presentation</vt:lpstr>
      <vt:lpstr>Don’t Forget Your Friends</vt:lpstr>
      <vt:lpstr>PowerPoint Presentation</vt:lpstr>
      <vt:lpstr>PowerPoint Presentation</vt:lpstr>
      <vt:lpstr>PowerPoint Presentation</vt:lpstr>
      <vt:lpstr>PowerPoint Presentation</vt:lpstr>
      <vt:lpstr>Toastmasters Leadership Institute (TLI)</vt:lpstr>
      <vt:lpstr>TLI Timeframes</vt:lpstr>
      <vt:lpstr>General Agenda</vt:lpstr>
      <vt:lpstr>Planning Process</vt:lpstr>
      <vt:lpstr>Reminders as Event Approaches</vt:lpstr>
      <vt:lpstr>Reaching Distinguished</vt:lpstr>
      <vt:lpstr>Purpose of Recognition</vt:lpstr>
      <vt:lpstr>Different programs at each level</vt:lpstr>
      <vt:lpstr>Distinguished Club Program</vt:lpstr>
      <vt:lpstr>Qualifying Requirements</vt:lpstr>
      <vt:lpstr>Distinguished Club Goals</vt:lpstr>
      <vt:lpstr>Distinguished Area Program</vt:lpstr>
      <vt:lpstr>Qualifying Requirements - Area</vt:lpstr>
      <vt:lpstr>Area’s Club Base Definition</vt:lpstr>
      <vt:lpstr>Distinguished Division Program</vt:lpstr>
      <vt:lpstr>Division’s Club Base Definition</vt:lpstr>
      <vt:lpstr>District Recognition </vt:lpstr>
      <vt:lpstr>Qualifying Requirements</vt:lpstr>
      <vt:lpstr>PowerPoint Presentation</vt:lpstr>
      <vt:lpstr>PowerPoint Presentation</vt:lpstr>
      <vt:lpstr>PowerPoint Presentation</vt:lpstr>
      <vt:lpstr>DEC/District Council Meetings 2018-19</vt:lpstr>
      <vt:lpstr>DEC/District Council Meetings 2018-19</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Thelen</dc:creator>
  <cp:lastModifiedBy>Troy Pool</cp:lastModifiedBy>
  <cp:revision>27</cp:revision>
  <cp:lastPrinted>2016-07-25T16:39:03Z</cp:lastPrinted>
  <dcterms:created xsi:type="dcterms:W3CDTF">2018-07-18T03:06:01Z</dcterms:created>
  <dcterms:modified xsi:type="dcterms:W3CDTF">2018-07-30T02:38:37Z</dcterms:modified>
</cp:coreProperties>
</file>