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3" r:id="rId2"/>
  </p:sldMasterIdLst>
  <p:notesMasterIdLst>
    <p:notesMasterId r:id="rId30"/>
  </p:notesMasterIdLst>
  <p:sldIdLst>
    <p:sldId id="304" r:id="rId3"/>
    <p:sldId id="305" r:id="rId4"/>
    <p:sldId id="290" r:id="rId5"/>
    <p:sldId id="299" r:id="rId6"/>
    <p:sldId id="300" r:id="rId7"/>
    <p:sldId id="301" r:id="rId8"/>
    <p:sldId id="293" r:id="rId9"/>
    <p:sldId id="303" r:id="rId10"/>
    <p:sldId id="296" r:id="rId11"/>
    <p:sldId id="294" r:id="rId12"/>
    <p:sldId id="297" r:id="rId13"/>
    <p:sldId id="295" r:id="rId14"/>
    <p:sldId id="298" r:id="rId15"/>
    <p:sldId id="306" r:id="rId16"/>
    <p:sldId id="307" r:id="rId17"/>
    <p:sldId id="308" r:id="rId18"/>
    <p:sldId id="309" r:id="rId19"/>
    <p:sldId id="311" r:id="rId20"/>
    <p:sldId id="321" r:id="rId21"/>
    <p:sldId id="312" r:id="rId22"/>
    <p:sldId id="314" r:id="rId23"/>
    <p:sldId id="313" r:id="rId24"/>
    <p:sldId id="318" r:id="rId25"/>
    <p:sldId id="315" r:id="rId26"/>
    <p:sldId id="316" r:id="rId27"/>
    <p:sldId id="317" r:id="rId28"/>
    <p:sldId id="320" r:id="rId29"/>
  </p:sldIdLst>
  <p:sldSz cx="9144000" cy="6858000" type="screen4x3"/>
  <p:notesSz cx="69850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9" tIns="46480" rIns="92959" bIns="46480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550" y="0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9" tIns="46480" rIns="92959" bIns="46480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9758"/>
            <a:ext cx="5588000" cy="4177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9" tIns="46480" rIns="92959" bIns="464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7904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9" tIns="46480" rIns="92959" bIns="46480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550" y="8817904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9" tIns="46480" rIns="92959" bIns="46480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fld id="{8482FFF9-E10E-4612-99AF-8ADBD10EDA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3654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525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5F430-4EE8-4EE9-91EF-0E7E7F637211}" type="slidenum">
              <a:rPr lang="en-US"/>
              <a:pPr/>
              <a:t>10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45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51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5F430-4EE8-4EE9-91EF-0E7E7F637211}" type="slidenum">
              <a:rPr lang="en-US"/>
              <a:pPr/>
              <a:t>12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993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24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223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333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4926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4707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7684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448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337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3134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643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883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51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769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352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21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5F430-4EE8-4EE9-91EF-0E7E7F637211}" type="slidenum">
              <a:rPr lang="en-US"/>
              <a:pPr/>
              <a:t>3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25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256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868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337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5F430-4EE8-4EE9-91EF-0E7E7F637211}" type="slidenum">
              <a:rPr lang="en-US"/>
              <a:pPr/>
              <a:t>7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26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08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2FFF9-E10E-4612-99AF-8ADBD10EDA8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144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ebdings" pitchFamily="18" charset="2"/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CAFB731-C04B-415B-92CC-018AD22C3D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D76DD2-0C92-4FBD-B2A3-0FA5B4B334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30175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6638"/>
            <a:ext cx="2057400" cy="4906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6638"/>
            <a:ext cx="6019800" cy="4906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D612B9E-0F9C-4B47-805E-EDDFA3F450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60810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E166C79-C484-4273-BA9D-338C043648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057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7DAA047-7D6D-47AC-A266-FF600A0DA4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622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7D092BF-F041-48A2-8668-2A1635D28A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85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59558A-E87D-48A0-9993-4514C6EAC0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819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F658E30-BEEE-4A8D-A28A-CFC893BB4C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615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4CDBA4-C5A2-48B7-B8D8-80B3121C8B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29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CCBBE09-6467-4258-8FC1-7F1CCEB0A1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750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F47153-362A-4F0F-BFAB-B03AB423A5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39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A3CD832-BE87-4A4B-8035-16FEDE55FF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526811"/>
      </p:ext>
    </p:extLst>
  </p:cSld>
  <p:clrMapOvr>
    <a:masterClrMapping/>
  </p:clrMapOvr>
  <p:transition>
    <p:cut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D594985-1C08-45CA-B2B5-C1CDF2F0A3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229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A6D62E7-A716-41CE-BB49-24557CEDF7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53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EDD288-6674-4BD6-B5D7-D9B3ACA000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82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65C2F0A-DB6A-41A7-9FAE-677DE1E93C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622305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40386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0386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EAB361-2916-4887-B6E3-1C959E6EF3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79910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906E0F-F297-4584-91E3-BD13C953C7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2370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9172DF-6C90-4E25-9C9E-F822774FD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188665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C0D4A18-AEFE-4704-B730-DCDEDDE571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14666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48B804-4FA0-407C-9B2C-487F05B19F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407669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47DC030-A9F0-4552-A950-58CF7C8B8A9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69551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036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62200"/>
            <a:ext cx="8229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9400" y="60960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349D2A6-ADEA-4FA6-B4E3-679CEB55AB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cut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ebdings" pitchFamily="18" charset="2"/>
        <a:buChar char="4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0198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0D4E3A37-1971-43A4-8BBE-EB34F1E3570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1676400"/>
          </a:xfrm>
        </p:spPr>
        <p:txBody>
          <a:bodyPr/>
          <a:lstStyle/>
          <a:p>
            <a:pPr algn="ctr"/>
            <a:r>
              <a:rPr lang="en-US" sz="4400" dirty="0" smtClean="0"/>
              <a:t>Honoring Area Directors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1981200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District 35</a:t>
            </a:r>
          </a:p>
          <a:p>
            <a:pPr algn="ctr">
              <a:buNone/>
            </a:pPr>
            <a:r>
              <a:rPr lang="en-US" dirty="0" smtClean="0"/>
              <a:t>2015-2016</a:t>
            </a:r>
          </a:p>
          <a:p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Early Membership Payment </a:t>
            </a:r>
            <a:r>
              <a:rPr lang="en-US" dirty="0" smtClean="0"/>
              <a:t>Incentive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/>
              <a:t>District 35</a:t>
            </a:r>
          </a:p>
          <a:p>
            <a:r>
              <a:rPr lang="en-US" sz="2800" dirty="0" smtClean="0"/>
              <a:t>Spring 2016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210849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563562"/>
          </a:xfrm>
        </p:spPr>
        <p:txBody>
          <a:bodyPr/>
          <a:lstStyle/>
          <a:p>
            <a:pPr algn="ctr"/>
            <a:r>
              <a:rPr lang="en-US" sz="2800" dirty="0" smtClean="0"/>
              <a:t>Raffle winners ($ 20) for early dues payment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581400"/>
          </a:xfrm>
        </p:spPr>
        <p:txBody>
          <a:bodyPr/>
          <a:lstStyle/>
          <a:p>
            <a:r>
              <a:rPr lang="en-US" sz="2400" dirty="0"/>
              <a:t>3M Menomonie Toastmasters </a:t>
            </a:r>
          </a:p>
          <a:p>
            <a:r>
              <a:rPr lang="en-US" sz="2400" dirty="0"/>
              <a:t>Direct Supply Champion Chatters Club </a:t>
            </a:r>
          </a:p>
          <a:p>
            <a:r>
              <a:rPr lang="en-US" sz="2400" dirty="0"/>
              <a:t>Kenosha Toastmasters</a:t>
            </a:r>
          </a:p>
          <a:p>
            <a:r>
              <a:rPr lang="en-US" sz="2400" dirty="0"/>
              <a:t>Marshfield Area Toastmasters</a:t>
            </a:r>
          </a:p>
          <a:p>
            <a:r>
              <a:rPr lang="en-US" sz="2400" dirty="0" err="1"/>
              <a:t>Northshore</a:t>
            </a:r>
            <a:r>
              <a:rPr lang="en-US" sz="2400" dirty="0"/>
              <a:t> Badgers</a:t>
            </a:r>
          </a:p>
          <a:p>
            <a:r>
              <a:rPr lang="en-US" sz="2400" dirty="0"/>
              <a:t>Talkers and Shakers</a:t>
            </a:r>
          </a:p>
          <a:p>
            <a:r>
              <a:rPr lang="en-US" sz="2400" dirty="0"/>
              <a:t>Walworth County Toastmasters Club</a:t>
            </a:r>
          </a:p>
          <a:p>
            <a:r>
              <a:rPr lang="en-US" sz="2400" dirty="0"/>
              <a:t>Waukesha Toastmasters</a:t>
            </a:r>
          </a:p>
          <a:p>
            <a:r>
              <a:rPr lang="en-US" sz="2400" dirty="0" err="1"/>
              <a:t>Wingra</a:t>
            </a:r>
            <a:r>
              <a:rPr lang="en-US" sz="2400" dirty="0"/>
              <a:t> Turning Point Toastmasters</a:t>
            </a:r>
          </a:p>
          <a:p>
            <a:r>
              <a:rPr lang="en-US" sz="2400" dirty="0"/>
              <a:t>Wisconsin Club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31523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Membership Retention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/>
              <a:t>District 35</a:t>
            </a:r>
          </a:p>
          <a:p>
            <a:r>
              <a:rPr lang="en-US" sz="2800" dirty="0" smtClean="0"/>
              <a:t>Spring 2016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7841728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Highest membership retention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200" dirty="0" smtClean="0"/>
              <a:t>Area S1 </a:t>
            </a:r>
            <a:br>
              <a:rPr lang="en-US" sz="3200" dirty="0" smtClean="0"/>
            </a:br>
            <a:r>
              <a:rPr lang="en-US" sz="3200" dirty="0" smtClean="0"/>
              <a:t>Albert Thomas</a:t>
            </a:r>
            <a:br>
              <a:rPr lang="en-US" sz="3200" dirty="0" smtClean="0"/>
            </a:br>
            <a:r>
              <a:rPr lang="en-US" sz="3200" dirty="0" smtClean="0"/>
              <a:t>Area Director</a:t>
            </a:r>
            <a:br>
              <a:rPr lang="en-US" sz="3200" dirty="0" smtClean="0"/>
            </a:br>
            <a:r>
              <a:rPr lang="en-US" sz="3200" dirty="0" smtClean="0"/>
              <a:t>89.3%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3200" dirty="0"/>
              <a:t>Western </a:t>
            </a:r>
            <a:r>
              <a:rPr lang="en-US" sz="3200" dirty="0" smtClean="0"/>
              <a:t>Division</a:t>
            </a:r>
            <a:br>
              <a:rPr lang="en-US" sz="3200" dirty="0" smtClean="0"/>
            </a:br>
            <a:r>
              <a:rPr lang="en-US" sz="3200" dirty="0" smtClean="0"/>
              <a:t>Heidi Schreiner</a:t>
            </a:r>
            <a:br>
              <a:rPr lang="en-US" sz="3200" dirty="0" smtClean="0"/>
            </a:br>
            <a:r>
              <a:rPr lang="en-US" sz="3200" dirty="0" smtClean="0"/>
              <a:t>Division </a:t>
            </a:r>
            <a:r>
              <a:rPr lang="en-US" sz="3200" dirty="0"/>
              <a:t>Director 77.1%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2991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Recognition Awards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/>
              <a:t>District 35</a:t>
            </a:r>
          </a:p>
          <a:p>
            <a:r>
              <a:rPr lang="en-US" sz="2800" dirty="0" smtClean="0"/>
              <a:t>2015-2016</a:t>
            </a:r>
            <a:endParaRPr lang="en-US" sz="28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Websites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886200"/>
          </a:xfrm>
        </p:spPr>
        <p:txBody>
          <a:bodyPr/>
          <a:lstStyle/>
          <a:p>
            <a:r>
              <a:rPr lang="en-US" dirty="0" smtClean="0"/>
              <a:t>3rd Place</a:t>
            </a:r>
          </a:p>
          <a:p>
            <a:pPr lvl="1"/>
            <a:r>
              <a:rPr lang="en-US" dirty="0" smtClean="0"/>
              <a:t>Madison Achievers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Place</a:t>
            </a:r>
          </a:p>
          <a:p>
            <a:pPr lvl="1"/>
            <a:r>
              <a:rPr lang="en-US" dirty="0" smtClean="0"/>
              <a:t>Eastside Madison Toastmasters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1st Place will be announced at the Hall of Fame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Newsletters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Place</a:t>
            </a:r>
          </a:p>
          <a:p>
            <a:pPr lvl="1"/>
            <a:r>
              <a:rPr lang="en-US" dirty="0" smtClean="0"/>
              <a:t>Landmark Toastmasters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Place</a:t>
            </a:r>
          </a:p>
          <a:p>
            <a:pPr lvl="1"/>
            <a:r>
              <a:rPr lang="en-US" dirty="0" smtClean="0"/>
              <a:t>Royal Toastmasters</a:t>
            </a:r>
          </a:p>
          <a:p>
            <a:pPr lvl="1"/>
            <a:endParaRPr lang="en-US" dirty="0" smtClean="0"/>
          </a:p>
          <a:p>
            <a:pPr marL="742950" lvl="2" indent="-342900">
              <a:buClr>
                <a:schemeClr val="accent1"/>
              </a:buClr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1st Place will be announced at the Hall of Fame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Social Media 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Place</a:t>
            </a:r>
          </a:p>
          <a:p>
            <a:pPr lvl="1"/>
            <a:r>
              <a:rPr lang="en-US" dirty="0" smtClean="0"/>
              <a:t>Brookfield Toastmasters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Place </a:t>
            </a:r>
          </a:p>
          <a:p>
            <a:pPr lvl="1"/>
            <a:r>
              <a:rPr lang="en-US" dirty="0" smtClean="0"/>
              <a:t>Waukesha Toastmasters</a:t>
            </a:r>
          </a:p>
          <a:p>
            <a:pPr lvl="1"/>
            <a:endParaRPr lang="en-US" dirty="0" smtClean="0"/>
          </a:p>
          <a:p>
            <a:pPr lvl="1">
              <a:buNone/>
            </a:pPr>
            <a:r>
              <a:rPr lang="en-US" sz="2600" b="1" dirty="0" smtClean="0">
                <a:solidFill>
                  <a:srgbClr val="FF0000"/>
                </a:solidFill>
              </a:rPr>
              <a:t>1st Place will be announced at the Hall of Fame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Seven Officers Trained - Winter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52600" y="2362200"/>
            <a:ext cx="5943600" cy="3581400"/>
          </a:xfrm>
        </p:spPr>
        <p:txBody>
          <a:bodyPr/>
          <a:lstStyle/>
          <a:p>
            <a:r>
              <a:rPr lang="en-US" sz="2400" dirty="0" smtClean="0"/>
              <a:t>Fond du Lac Toastmasters Club 498</a:t>
            </a:r>
          </a:p>
          <a:p>
            <a:r>
              <a:rPr lang="en-US" sz="2400" dirty="0" smtClean="0"/>
              <a:t>New Appleton Toastmasters Club</a:t>
            </a:r>
          </a:p>
          <a:p>
            <a:r>
              <a:rPr lang="en-US" sz="2400" dirty="0" smtClean="0"/>
              <a:t>Fox Speak Toastmasters Club</a:t>
            </a:r>
          </a:p>
          <a:p>
            <a:r>
              <a:rPr lang="en-US" sz="2400" dirty="0" smtClean="0"/>
              <a:t>Southwest Toastmasters</a:t>
            </a:r>
          </a:p>
          <a:p>
            <a:r>
              <a:rPr lang="en-US" sz="2400" dirty="0" err="1" smtClean="0"/>
              <a:t>Tosa</a:t>
            </a:r>
            <a:r>
              <a:rPr lang="en-US" sz="2400" dirty="0" smtClean="0"/>
              <a:t>/Medical Club</a:t>
            </a:r>
          </a:p>
          <a:p>
            <a:r>
              <a:rPr lang="en-US" sz="2400" dirty="0" smtClean="0"/>
              <a:t>Rumble Don’t Mumble Toastmasters</a:t>
            </a:r>
          </a:p>
          <a:p>
            <a:r>
              <a:rPr lang="en-US" sz="2400" dirty="0" smtClean="0"/>
              <a:t>Talkers &amp; Shakers</a:t>
            </a:r>
          </a:p>
          <a:p>
            <a:r>
              <a:rPr lang="en-US" sz="2400" dirty="0" smtClean="0"/>
              <a:t>Eau Claire Toastmasters Club</a:t>
            </a:r>
          </a:p>
          <a:p>
            <a:endParaRPr lang="en-US" sz="2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Celebrating Club Coaches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Craig Meyer – </a:t>
            </a:r>
            <a:r>
              <a:rPr lang="en-US" dirty="0" err="1" smtClean="0"/>
              <a:t>Marq</a:t>
            </a:r>
            <a:r>
              <a:rPr lang="en-US" dirty="0" smtClean="0"/>
              <a:t> Our Words</a:t>
            </a:r>
          </a:p>
          <a:p>
            <a:pPr lvl="1"/>
            <a:r>
              <a:rPr lang="en-US" dirty="0" smtClean="0"/>
              <a:t>Membership 9 &gt; 20</a:t>
            </a:r>
          </a:p>
          <a:p>
            <a:pPr lvl="1"/>
            <a:r>
              <a:rPr lang="en-US" dirty="0" smtClean="0"/>
              <a:t>Select Distinguished</a:t>
            </a:r>
          </a:p>
        </p:txBody>
      </p:sp>
    </p:spTree>
    <p:extLst>
      <p:ext uri="{BB962C8B-B14F-4D97-AF65-F5344CB8AC3E}">
        <p14:creationId xmlns:p14="http://schemas.microsoft.com/office/powerpoint/2010/main" val="397196369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2015-2016 Area Directors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191000" cy="5105400"/>
          </a:xfrm>
        </p:spPr>
        <p:txBody>
          <a:bodyPr/>
          <a:lstStyle/>
          <a:p>
            <a:r>
              <a:rPr lang="en-US" sz="2300" dirty="0" smtClean="0"/>
              <a:t>C1 – Jennifer </a:t>
            </a:r>
            <a:r>
              <a:rPr lang="en-US" sz="2300" dirty="0" err="1" smtClean="0"/>
              <a:t>Leny</a:t>
            </a:r>
            <a:endParaRPr lang="en-US" sz="2300" dirty="0" smtClean="0"/>
          </a:p>
          <a:p>
            <a:r>
              <a:rPr lang="en-US" sz="2300" dirty="0" smtClean="0"/>
              <a:t>C2 – Laura Croft</a:t>
            </a:r>
          </a:p>
          <a:p>
            <a:r>
              <a:rPr lang="en-US" sz="2300" dirty="0" smtClean="0"/>
              <a:t>C3/C4 – </a:t>
            </a:r>
            <a:r>
              <a:rPr lang="en-US" sz="2300" dirty="0" err="1" smtClean="0"/>
              <a:t>Aundrea</a:t>
            </a:r>
            <a:r>
              <a:rPr lang="en-US" sz="2300" dirty="0" smtClean="0"/>
              <a:t> Price</a:t>
            </a:r>
          </a:p>
          <a:p>
            <a:r>
              <a:rPr lang="en-US" sz="2300" dirty="0" smtClean="0"/>
              <a:t>C5 – David </a:t>
            </a:r>
            <a:r>
              <a:rPr lang="en-US" sz="2300" dirty="0" err="1" smtClean="0"/>
              <a:t>Dopkins</a:t>
            </a:r>
            <a:endParaRPr lang="en-US" sz="2300" dirty="0" smtClean="0"/>
          </a:p>
          <a:p>
            <a:r>
              <a:rPr lang="en-US" sz="2300" dirty="0" smtClean="0"/>
              <a:t>E1 – Bruce Bitter</a:t>
            </a:r>
          </a:p>
          <a:p>
            <a:r>
              <a:rPr lang="en-US" sz="2300" dirty="0" smtClean="0"/>
              <a:t>E2 – Leah </a:t>
            </a:r>
            <a:r>
              <a:rPr lang="en-US" sz="2300" dirty="0" err="1" smtClean="0"/>
              <a:t>Strutz</a:t>
            </a:r>
            <a:endParaRPr lang="en-US" sz="2300" dirty="0" smtClean="0"/>
          </a:p>
          <a:p>
            <a:r>
              <a:rPr lang="en-US" sz="2300" dirty="0" smtClean="0"/>
              <a:t>E3 – Maria </a:t>
            </a:r>
            <a:r>
              <a:rPr lang="en-US" sz="2300" dirty="0" err="1" smtClean="0"/>
              <a:t>Armbrust</a:t>
            </a:r>
            <a:endParaRPr lang="en-US" sz="2300" dirty="0" smtClean="0"/>
          </a:p>
          <a:p>
            <a:r>
              <a:rPr lang="en-US" sz="2300" dirty="0" smtClean="0"/>
              <a:t>M1 – Yvonne </a:t>
            </a:r>
            <a:r>
              <a:rPr lang="en-US" sz="2300" dirty="0" err="1" smtClean="0"/>
              <a:t>Lumsden</a:t>
            </a:r>
            <a:r>
              <a:rPr lang="en-US" sz="2300" dirty="0" smtClean="0"/>
              <a:t>-Dill</a:t>
            </a:r>
          </a:p>
          <a:p>
            <a:r>
              <a:rPr lang="en-US" sz="2300" dirty="0" smtClean="0"/>
              <a:t>M2 – Jay </a:t>
            </a:r>
            <a:r>
              <a:rPr lang="en-US" sz="2300" dirty="0" err="1" smtClean="0"/>
              <a:t>Kieckhafer</a:t>
            </a:r>
            <a:endParaRPr lang="en-US" sz="2300" dirty="0" smtClean="0"/>
          </a:p>
          <a:p>
            <a:r>
              <a:rPr lang="en-US" sz="2300" dirty="0" smtClean="0"/>
              <a:t>M3 – Kevin Krebs</a:t>
            </a:r>
          </a:p>
          <a:p>
            <a:r>
              <a:rPr lang="en-US" sz="2300" dirty="0" smtClean="0"/>
              <a:t>M4 – </a:t>
            </a:r>
            <a:r>
              <a:rPr lang="en-US" sz="2300" dirty="0" err="1" smtClean="0"/>
              <a:t>Jaki</a:t>
            </a:r>
            <a:r>
              <a:rPr lang="en-US" sz="2300" dirty="0" smtClean="0"/>
              <a:t> Van </a:t>
            </a:r>
            <a:r>
              <a:rPr lang="en-US" sz="2300" dirty="0" err="1" smtClean="0"/>
              <a:t>Valin</a:t>
            </a:r>
            <a:endParaRPr lang="en-US" sz="2300" dirty="0" smtClean="0"/>
          </a:p>
          <a:p>
            <a:r>
              <a:rPr lang="en-US" sz="2300" dirty="0" smtClean="0"/>
              <a:t>M5 – Scott </a:t>
            </a:r>
            <a:r>
              <a:rPr lang="en-US" sz="2300" dirty="0" err="1" smtClean="0"/>
              <a:t>Kazin</a:t>
            </a:r>
            <a:endParaRPr lang="en-US" sz="2300" dirty="0" smtClean="0"/>
          </a:p>
          <a:p>
            <a:endParaRPr lang="en-US" sz="2300" dirty="0" smtClean="0"/>
          </a:p>
          <a:p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67200" cy="4953000"/>
          </a:xfrm>
        </p:spPr>
        <p:txBody>
          <a:bodyPr/>
          <a:lstStyle/>
          <a:p>
            <a:r>
              <a:rPr lang="en-US" sz="2300" dirty="0" smtClean="0"/>
              <a:t>N1 – Lois </a:t>
            </a:r>
            <a:r>
              <a:rPr lang="en-US" sz="2300" dirty="0" err="1" smtClean="0"/>
              <a:t>TeStrake</a:t>
            </a:r>
            <a:endParaRPr lang="en-US" sz="2300" dirty="0" smtClean="0"/>
          </a:p>
          <a:p>
            <a:r>
              <a:rPr lang="en-US" sz="2300" dirty="0" smtClean="0"/>
              <a:t>N2 – </a:t>
            </a:r>
            <a:r>
              <a:rPr lang="en-US" sz="2300" dirty="0" err="1" smtClean="0"/>
              <a:t>Ranee</a:t>
            </a:r>
            <a:r>
              <a:rPr lang="en-US" sz="2300" dirty="0" smtClean="0"/>
              <a:t> Graf</a:t>
            </a:r>
          </a:p>
          <a:p>
            <a:r>
              <a:rPr lang="en-US" sz="2300" dirty="0" smtClean="0"/>
              <a:t>N3 – Patti Wills</a:t>
            </a:r>
          </a:p>
          <a:p>
            <a:r>
              <a:rPr lang="en-US" sz="2300" dirty="0" smtClean="0"/>
              <a:t>S1 – Albert Thomas</a:t>
            </a:r>
          </a:p>
          <a:p>
            <a:r>
              <a:rPr lang="en-US" sz="2300" dirty="0" smtClean="0"/>
              <a:t>S2 – Fred </a:t>
            </a:r>
            <a:r>
              <a:rPr lang="en-US" sz="2300" dirty="0" err="1" smtClean="0"/>
              <a:t>Debelack</a:t>
            </a:r>
            <a:endParaRPr lang="en-US" sz="2300" dirty="0" smtClean="0"/>
          </a:p>
          <a:p>
            <a:r>
              <a:rPr lang="en-US" sz="2300" dirty="0" smtClean="0"/>
              <a:t>S3 – Cindy Algiers</a:t>
            </a:r>
          </a:p>
          <a:p>
            <a:r>
              <a:rPr lang="en-US" sz="2300" dirty="0" smtClean="0"/>
              <a:t>S4 – Theresa Flynn</a:t>
            </a:r>
          </a:p>
          <a:p>
            <a:r>
              <a:rPr lang="en-US" sz="2300" dirty="0" smtClean="0"/>
              <a:t>S5 – James </a:t>
            </a:r>
            <a:r>
              <a:rPr lang="en-US" sz="2300" dirty="0" err="1" smtClean="0"/>
              <a:t>Karon</a:t>
            </a:r>
            <a:endParaRPr lang="en-US" sz="2300" dirty="0" smtClean="0"/>
          </a:p>
          <a:p>
            <a:r>
              <a:rPr lang="en-US" sz="2300" dirty="0" smtClean="0"/>
              <a:t>W1 – Robert Lambert</a:t>
            </a:r>
          </a:p>
          <a:p>
            <a:r>
              <a:rPr lang="en-US" sz="2300" dirty="0" smtClean="0"/>
              <a:t>W2 – Larry Van </a:t>
            </a:r>
            <a:r>
              <a:rPr lang="en-US" sz="2300" dirty="0" err="1" smtClean="0"/>
              <a:t>Dyn</a:t>
            </a:r>
            <a:r>
              <a:rPr lang="en-US" sz="2300" dirty="0" smtClean="0"/>
              <a:t> </a:t>
            </a:r>
            <a:r>
              <a:rPr lang="en-US" sz="2300" dirty="0" err="1" smtClean="0"/>
              <a:t>Hoven</a:t>
            </a:r>
            <a:endParaRPr lang="en-US" sz="2300" dirty="0" smtClean="0"/>
          </a:p>
          <a:p>
            <a:r>
              <a:rPr lang="en-US" sz="2300" dirty="0"/>
              <a:t>W3 – </a:t>
            </a:r>
            <a:r>
              <a:rPr lang="en-US" sz="2300" dirty="0" smtClean="0"/>
              <a:t>Brenda Michels</a:t>
            </a:r>
          </a:p>
          <a:p>
            <a:endParaRPr lang="en-US" sz="2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Competent Communicator Awards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sz="2800" dirty="0" smtClean="0"/>
              <a:t>Recognizing those Toastmasters who earned 118 Competent Communicator awards from July 1, 2015 through this Convention.</a:t>
            </a:r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Please stand and be recognized!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Advanced Communicator Awards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9144000" cy="4419600"/>
          </a:xfrm>
        </p:spPr>
        <p:txBody>
          <a:bodyPr/>
          <a:lstStyle/>
          <a:p>
            <a:pPr indent="0">
              <a:buNone/>
            </a:pPr>
            <a:r>
              <a:rPr lang="en-US" sz="2800" dirty="0" smtClean="0"/>
              <a:t>Recognizing those Toastmasters who earned 49 Advanced Communicator awards from July 1, 2015 through this Convention:</a:t>
            </a:r>
          </a:p>
          <a:p>
            <a:pPr marL="342900" lvl="1" indent="0">
              <a:buClr>
                <a:schemeClr val="accent1"/>
              </a:buClr>
              <a:buFont typeface="Webdings" pitchFamily="18" charset="2"/>
              <a:buChar char="4"/>
            </a:pPr>
            <a:r>
              <a:rPr lang="en-US" sz="2400" dirty="0" smtClean="0"/>
              <a:t>35 Advanced Communicator Bronze</a:t>
            </a:r>
          </a:p>
          <a:p>
            <a:pPr marL="342900" lvl="1" indent="0">
              <a:buClr>
                <a:schemeClr val="accent1"/>
              </a:buClr>
              <a:buFont typeface="Webdings" pitchFamily="18" charset="2"/>
              <a:buChar char="4"/>
            </a:pPr>
            <a:r>
              <a:rPr lang="en-US" sz="2400" dirty="0"/>
              <a:t>9</a:t>
            </a:r>
            <a:r>
              <a:rPr lang="en-US" sz="2400" dirty="0" smtClean="0"/>
              <a:t> Advanced Communicator Silver</a:t>
            </a:r>
          </a:p>
          <a:p>
            <a:pPr marL="342900" lvl="1" indent="0">
              <a:buClr>
                <a:schemeClr val="accent1"/>
              </a:buClr>
              <a:buFont typeface="Webdings" pitchFamily="18" charset="2"/>
              <a:buChar char="4"/>
            </a:pPr>
            <a:r>
              <a:rPr lang="en-US" sz="2400" dirty="0" smtClean="0"/>
              <a:t>5 Advanced Communicator Gold</a:t>
            </a:r>
            <a:endParaRPr lang="en-US" sz="2800" dirty="0" smtClean="0"/>
          </a:p>
          <a:p>
            <a:endParaRPr lang="en-US" sz="1500" dirty="0" smtClean="0"/>
          </a:p>
          <a:p>
            <a:endParaRPr lang="en-US" sz="1600" dirty="0" smtClean="0"/>
          </a:p>
          <a:p>
            <a:pPr marL="0" indent="0">
              <a:buNone/>
            </a:pPr>
            <a:r>
              <a:rPr lang="en-US" dirty="0" smtClean="0"/>
              <a:t>	Please stand and be recognized!</a:t>
            </a:r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Leadership Awards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610600" cy="4495800"/>
          </a:xfrm>
        </p:spPr>
        <p:txBody>
          <a:bodyPr/>
          <a:lstStyle/>
          <a:p>
            <a:pPr indent="0">
              <a:buNone/>
            </a:pPr>
            <a:r>
              <a:rPr lang="en-US" sz="2800" dirty="0" smtClean="0"/>
              <a:t>Recognizing those Toastmasters who earned </a:t>
            </a:r>
            <a:r>
              <a:rPr lang="en-US" sz="2800" dirty="0" smtClean="0"/>
              <a:t>156 </a:t>
            </a:r>
            <a:r>
              <a:rPr lang="en-US" sz="2800" dirty="0" smtClean="0"/>
              <a:t>Competent and Advanced Leadership awards from July 1, 2015 through this convention: </a:t>
            </a:r>
          </a:p>
          <a:p>
            <a:pPr indent="0"/>
            <a:r>
              <a:rPr lang="en-US" sz="2800" dirty="0" smtClean="0"/>
              <a:t>94 Competent Leader</a:t>
            </a:r>
          </a:p>
          <a:p>
            <a:pPr indent="0"/>
            <a:r>
              <a:rPr lang="en-US" sz="2800" dirty="0" smtClean="0"/>
              <a:t>33 </a:t>
            </a:r>
            <a:r>
              <a:rPr lang="en-US" sz="2800" dirty="0" smtClean="0"/>
              <a:t>Advanced Leader Bronze</a:t>
            </a:r>
          </a:p>
          <a:p>
            <a:pPr indent="0"/>
            <a:r>
              <a:rPr lang="en-US" sz="2800" dirty="0" smtClean="0"/>
              <a:t>14 Advanced Leader Silver</a:t>
            </a:r>
          </a:p>
          <a:p>
            <a:pPr indent="0"/>
            <a:r>
              <a:rPr lang="en-US" sz="2800" dirty="0" smtClean="0"/>
              <a:t>15 High Performance Leadership projects</a:t>
            </a:r>
          </a:p>
          <a:p>
            <a:pPr indent="0">
              <a:buNone/>
            </a:pPr>
            <a:endParaRPr lang="en-US" sz="1500" dirty="0" smtClean="0"/>
          </a:p>
          <a:p>
            <a:pPr indent="0">
              <a:buNone/>
            </a:pPr>
            <a:r>
              <a:rPr lang="en-US" dirty="0" smtClean="0"/>
              <a:t>Please stand and be recognized!</a:t>
            </a:r>
          </a:p>
          <a:p>
            <a:pPr indent="0"/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Triple Crown Achievers</a:t>
            </a:r>
            <a:br>
              <a:rPr lang="en-US" dirty="0" smtClean="0"/>
            </a:br>
            <a:r>
              <a:rPr lang="en-US" sz="2800" dirty="0" smtClean="0"/>
              <a:t>since 11/5/2015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Julia Boss</a:t>
            </a:r>
          </a:p>
          <a:p>
            <a:r>
              <a:rPr lang="en-US" sz="2400" dirty="0" smtClean="0">
                <a:solidFill>
                  <a:srgbClr val="000000"/>
                </a:solidFill>
              </a:rPr>
              <a:t>Keith Cumiskey</a:t>
            </a:r>
          </a:p>
          <a:p>
            <a:r>
              <a:rPr lang="en-US" sz="2400" dirty="0" smtClean="0">
                <a:solidFill>
                  <a:srgbClr val="000000"/>
                </a:solidFill>
              </a:rPr>
              <a:t>Stephanie </a:t>
            </a:r>
            <a:r>
              <a:rPr lang="en-US" sz="2400" dirty="0" err="1" smtClean="0">
                <a:solidFill>
                  <a:srgbClr val="000000"/>
                </a:solidFill>
              </a:rPr>
              <a:t>Dolejsi</a:t>
            </a:r>
            <a:endParaRPr lang="en-US" sz="2400" dirty="0" smtClean="0">
              <a:solidFill>
                <a:srgbClr val="000000"/>
              </a:solidFill>
            </a:endParaRPr>
          </a:p>
          <a:p>
            <a:r>
              <a:rPr lang="en-US" sz="2400" dirty="0" smtClean="0">
                <a:solidFill>
                  <a:srgbClr val="000000"/>
                </a:solidFill>
              </a:rPr>
              <a:t>Theresa </a:t>
            </a:r>
            <a:r>
              <a:rPr lang="en-US" sz="2400" dirty="0" smtClean="0">
                <a:solidFill>
                  <a:srgbClr val="000000"/>
                </a:solidFill>
              </a:rPr>
              <a:t>Flynn</a:t>
            </a:r>
          </a:p>
          <a:p>
            <a:r>
              <a:rPr lang="en-US" sz="2400" dirty="0" smtClean="0">
                <a:solidFill>
                  <a:srgbClr val="000000"/>
                </a:solidFill>
              </a:rPr>
              <a:t>Jim Homan</a:t>
            </a:r>
            <a:endParaRPr lang="en-US" sz="2400" dirty="0" smtClean="0">
              <a:solidFill>
                <a:srgbClr val="000000"/>
              </a:solidFill>
            </a:endParaRPr>
          </a:p>
          <a:p>
            <a:r>
              <a:rPr lang="en-US" sz="2400" dirty="0" smtClean="0">
                <a:solidFill>
                  <a:srgbClr val="000000"/>
                </a:solidFill>
              </a:rPr>
              <a:t>Jim Hughes</a:t>
            </a:r>
          </a:p>
          <a:p>
            <a:r>
              <a:rPr lang="en-US" sz="2400" dirty="0" smtClean="0">
                <a:solidFill>
                  <a:srgbClr val="000000"/>
                </a:solidFill>
              </a:rPr>
              <a:t>Susan </a:t>
            </a:r>
            <a:r>
              <a:rPr lang="en-US" sz="2400" dirty="0" err="1" smtClean="0">
                <a:solidFill>
                  <a:srgbClr val="000000"/>
                </a:solidFill>
              </a:rPr>
              <a:t>Kohut</a:t>
            </a:r>
            <a:endParaRPr lang="en-US" sz="2400" dirty="0" smtClean="0">
              <a:solidFill>
                <a:srgbClr val="000000"/>
              </a:solidFill>
            </a:endParaRPr>
          </a:p>
          <a:p>
            <a:r>
              <a:rPr lang="en-US" sz="2400" dirty="0" smtClean="0">
                <a:solidFill>
                  <a:srgbClr val="000000"/>
                </a:solidFill>
              </a:rPr>
              <a:t>Cindy </a:t>
            </a:r>
            <a:r>
              <a:rPr lang="en-US" sz="2400" dirty="0" err="1" smtClean="0">
                <a:solidFill>
                  <a:srgbClr val="000000"/>
                </a:solidFill>
              </a:rPr>
              <a:t>Laatsch</a:t>
            </a:r>
            <a:endParaRPr lang="en-US" sz="2400" dirty="0" smtClean="0">
              <a:solidFill>
                <a:srgbClr val="000000"/>
              </a:solidFill>
            </a:endParaRPr>
          </a:p>
          <a:p>
            <a:r>
              <a:rPr lang="en-US" sz="2400" dirty="0" smtClean="0">
                <a:solidFill>
                  <a:srgbClr val="000000"/>
                </a:solidFill>
              </a:rPr>
              <a:t>Chad Lawson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00000"/>
                </a:solidFill>
              </a:rPr>
              <a:t>Nancy McCulley</a:t>
            </a:r>
          </a:p>
          <a:p>
            <a:r>
              <a:rPr lang="en-US" sz="2400" dirty="0" smtClean="0">
                <a:solidFill>
                  <a:srgbClr val="000000"/>
                </a:solidFill>
              </a:rPr>
              <a:t>Kathleen Rader</a:t>
            </a:r>
          </a:p>
          <a:p>
            <a:r>
              <a:rPr lang="en-US" sz="2400" dirty="0" smtClean="0">
                <a:solidFill>
                  <a:srgbClr val="000000"/>
                </a:solidFill>
              </a:rPr>
              <a:t>Jolene Rogers</a:t>
            </a:r>
          </a:p>
          <a:p>
            <a:r>
              <a:rPr lang="en-US" sz="2400" dirty="0" err="1" smtClean="0">
                <a:solidFill>
                  <a:srgbClr val="000000"/>
                </a:solidFill>
              </a:rPr>
              <a:t>Rozaline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Janci</a:t>
            </a:r>
            <a:endParaRPr lang="en-US" sz="2400" dirty="0" smtClean="0">
              <a:solidFill>
                <a:srgbClr val="000000"/>
              </a:solidFill>
            </a:endParaRPr>
          </a:p>
          <a:p>
            <a:r>
              <a:rPr lang="en-US" sz="2400" dirty="0" smtClean="0">
                <a:solidFill>
                  <a:srgbClr val="000000"/>
                </a:solidFill>
              </a:rPr>
              <a:t>Linda </a:t>
            </a:r>
            <a:r>
              <a:rPr lang="en-US" sz="2400" dirty="0" err="1" smtClean="0">
                <a:solidFill>
                  <a:srgbClr val="000000"/>
                </a:solidFill>
              </a:rPr>
              <a:t>Samens</a:t>
            </a:r>
            <a:endParaRPr lang="en-US" sz="2400" dirty="0" smtClean="0">
              <a:solidFill>
                <a:srgbClr val="000000"/>
              </a:solidFill>
            </a:endParaRPr>
          </a:p>
          <a:p>
            <a:r>
              <a:rPr lang="en-US" sz="2400" dirty="0" smtClean="0">
                <a:solidFill>
                  <a:srgbClr val="000000"/>
                </a:solidFill>
              </a:rPr>
              <a:t>Kathy Lynn Shine</a:t>
            </a:r>
          </a:p>
          <a:p>
            <a:r>
              <a:rPr lang="en-US" sz="2400" dirty="0" smtClean="0">
                <a:solidFill>
                  <a:srgbClr val="000000"/>
                </a:solidFill>
              </a:rPr>
              <a:t>Emily Walton</a:t>
            </a:r>
          </a:p>
          <a:p>
            <a:r>
              <a:rPr lang="en-US" sz="2400" dirty="0" smtClean="0">
                <a:solidFill>
                  <a:srgbClr val="000000"/>
                </a:solidFill>
              </a:rPr>
              <a:t>Michael </a:t>
            </a:r>
            <a:r>
              <a:rPr lang="en-US" sz="2400" dirty="0" err="1" smtClean="0">
                <a:solidFill>
                  <a:srgbClr val="000000"/>
                </a:solidFill>
              </a:rPr>
              <a:t>Zelm</a:t>
            </a:r>
            <a:endParaRPr lang="en-US" sz="2400" dirty="0" smtClean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Distinguished Toastmasters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We invite all current DTMs 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to come to the front 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to create a receiving line 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to welcome our new DTMs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Distinguished Toastmasters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Jason Anderson, DTM (earned 5/2/2015)</a:t>
            </a:r>
          </a:p>
          <a:p>
            <a:r>
              <a:rPr lang="en-US" dirty="0" smtClean="0"/>
              <a:t>Irvin Snider, DTM (earned 5/22/15)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Distinguished Toastmasters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Earned since the Fall 2015 Conference</a:t>
            </a:r>
          </a:p>
          <a:p>
            <a:r>
              <a:rPr lang="en-US" dirty="0" smtClean="0"/>
              <a:t>Susan J. Kohut, DTM</a:t>
            </a:r>
          </a:p>
          <a:p>
            <a:r>
              <a:rPr lang="en-US" dirty="0" smtClean="0"/>
              <a:t>Cindy Jane </a:t>
            </a:r>
            <a:r>
              <a:rPr lang="en-US" dirty="0" err="1" smtClean="0"/>
              <a:t>Laatsch</a:t>
            </a:r>
            <a:r>
              <a:rPr lang="en-US" dirty="0" smtClean="0"/>
              <a:t>, DTM</a:t>
            </a:r>
          </a:p>
          <a:p>
            <a:r>
              <a:rPr lang="en-US" dirty="0" smtClean="0"/>
              <a:t>Chad Dwight Lawson, DTM </a:t>
            </a:r>
          </a:p>
          <a:p>
            <a:r>
              <a:rPr lang="en-US" dirty="0" smtClean="0"/>
              <a:t>Kathleen S. Rader, DTM</a:t>
            </a:r>
          </a:p>
          <a:p>
            <a:r>
              <a:rPr lang="en-US" dirty="0" smtClean="0"/>
              <a:t>Gregory M. Bednar, DTM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419600" y="1219200"/>
            <a:ext cx="4267200" cy="1524000"/>
          </a:xfrm>
        </p:spPr>
        <p:txBody>
          <a:bodyPr/>
          <a:lstStyle/>
          <a:p>
            <a:r>
              <a:rPr lang="en-US" sz="2000" dirty="0" smtClean="0"/>
              <a:t>Mark your calendar for the Fall Conference Nov. 4-5, at The Abbey Resort, Fontana, WI</a:t>
            </a:r>
            <a:endParaRPr lang="en-US" sz="20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2488" y="2971800"/>
            <a:ext cx="5811512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1" y="685801"/>
            <a:ext cx="4038600" cy="22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648200"/>
            <a:ext cx="314325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2971800"/>
            <a:ext cx="27051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Club Ambassador Program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/>
              <a:t>District 35</a:t>
            </a:r>
          </a:p>
          <a:p>
            <a:r>
              <a:rPr lang="en-US" sz="2800" dirty="0" smtClean="0"/>
              <a:t>Spring 2016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213959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Ambassador </a:t>
            </a:r>
            <a:r>
              <a:rPr lang="en-US" dirty="0" smtClean="0"/>
              <a:t>Recipients (1)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Janette Becker</a:t>
            </a:r>
          </a:p>
          <a:p>
            <a:r>
              <a:rPr lang="en-US" dirty="0"/>
              <a:t>Greg Bednar</a:t>
            </a:r>
          </a:p>
          <a:p>
            <a:r>
              <a:rPr lang="en-US" dirty="0"/>
              <a:t>Anita Berigan</a:t>
            </a:r>
          </a:p>
          <a:p>
            <a:r>
              <a:rPr lang="en-US" dirty="0"/>
              <a:t>Timothy </a:t>
            </a:r>
            <a:r>
              <a:rPr lang="en-US" dirty="0" err="1"/>
              <a:t>Bojko</a:t>
            </a:r>
            <a:endParaRPr lang="en-US" dirty="0"/>
          </a:p>
          <a:p>
            <a:r>
              <a:rPr lang="en-US" dirty="0"/>
              <a:t>Amy Bowers</a:t>
            </a:r>
          </a:p>
          <a:p>
            <a:r>
              <a:rPr lang="en-US" dirty="0"/>
              <a:t>Jamie Cho</a:t>
            </a:r>
          </a:p>
          <a:p>
            <a:r>
              <a:rPr lang="en-US" dirty="0"/>
              <a:t>Pauline </a:t>
            </a:r>
            <a:r>
              <a:rPr lang="en-US" dirty="0" smtClean="0"/>
              <a:t>Dobson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Lee Gettelfinger</a:t>
            </a:r>
          </a:p>
          <a:p>
            <a:r>
              <a:rPr lang="en-US" dirty="0"/>
              <a:t>Nelly Gillman</a:t>
            </a:r>
          </a:p>
          <a:p>
            <a:r>
              <a:rPr lang="en-US" dirty="0" smtClean="0"/>
              <a:t>Kathy </a:t>
            </a:r>
            <a:r>
              <a:rPr lang="en-US" dirty="0"/>
              <a:t>Glaser-Brown</a:t>
            </a:r>
          </a:p>
          <a:p>
            <a:r>
              <a:rPr lang="en-US" dirty="0"/>
              <a:t>Doug </a:t>
            </a:r>
            <a:r>
              <a:rPr lang="en-US" dirty="0" smtClean="0"/>
              <a:t>Henderson</a:t>
            </a:r>
          </a:p>
          <a:p>
            <a:r>
              <a:rPr lang="en-US" dirty="0" err="1"/>
              <a:t>Telissa</a:t>
            </a:r>
            <a:r>
              <a:rPr lang="en-US" dirty="0"/>
              <a:t> </a:t>
            </a:r>
            <a:r>
              <a:rPr lang="en-US" dirty="0" err="1"/>
              <a:t>Hopgood</a:t>
            </a:r>
            <a:endParaRPr lang="en-US" dirty="0"/>
          </a:p>
          <a:p>
            <a:r>
              <a:rPr lang="en-US" dirty="0" smtClean="0"/>
              <a:t>Teresa </a:t>
            </a:r>
            <a:r>
              <a:rPr lang="en-US" dirty="0"/>
              <a:t>Hutton</a:t>
            </a:r>
          </a:p>
          <a:p>
            <a:r>
              <a:rPr lang="en-US" dirty="0"/>
              <a:t>Rozaline Janci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60175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Ambassador </a:t>
            </a:r>
            <a:r>
              <a:rPr lang="en-US" dirty="0" smtClean="0"/>
              <a:t>Recipients (2)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Sue Kohut</a:t>
            </a:r>
          </a:p>
          <a:p>
            <a:r>
              <a:rPr lang="en-US" dirty="0"/>
              <a:t>Brad Laatsch</a:t>
            </a:r>
          </a:p>
          <a:p>
            <a:r>
              <a:rPr lang="en-US" dirty="0" smtClean="0"/>
              <a:t>Chad </a:t>
            </a:r>
            <a:r>
              <a:rPr lang="en-US" dirty="0"/>
              <a:t>Lawson</a:t>
            </a:r>
          </a:p>
          <a:p>
            <a:r>
              <a:rPr lang="en-US" dirty="0"/>
              <a:t>Matt </a:t>
            </a:r>
            <a:r>
              <a:rPr lang="en-US" dirty="0" smtClean="0"/>
              <a:t>Metivier</a:t>
            </a:r>
          </a:p>
          <a:p>
            <a:r>
              <a:rPr lang="en-US" dirty="0" smtClean="0"/>
              <a:t>Christine </a:t>
            </a:r>
            <a:r>
              <a:rPr lang="en-US" dirty="0"/>
              <a:t>Piela</a:t>
            </a:r>
          </a:p>
          <a:p>
            <a:r>
              <a:rPr lang="en-US" dirty="0"/>
              <a:t>Kris Pool</a:t>
            </a:r>
          </a:p>
          <a:p>
            <a:r>
              <a:rPr lang="en-US" dirty="0"/>
              <a:t>Gopi </a:t>
            </a:r>
            <a:r>
              <a:rPr lang="en-US" dirty="0" smtClean="0"/>
              <a:t>Reddy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581400"/>
          </a:xfrm>
        </p:spPr>
        <p:txBody>
          <a:bodyPr/>
          <a:lstStyle/>
          <a:p>
            <a:r>
              <a:rPr lang="en-US" dirty="0"/>
              <a:t>David Reed</a:t>
            </a:r>
          </a:p>
          <a:p>
            <a:r>
              <a:rPr lang="en-US" dirty="0"/>
              <a:t>Martin Rettler</a:t>
            </a:r>
          </a:p>
          <a:p>
            <a:r>
              <a:rPr lang="en-US" dirty="0"/>
              <a:t>Shelly </a:t>
            </a:r>
            <a:r>
              <a:rPr lang="en-US" dirty="0" err="1"/>
              <a:t>Runte</a:t>
            </a:r>
            <a:endParaRPr lang="en-US" dirty="0"/>
          </a:p>
          <a:p>
            <a:r>
              <a:rPr lang="en-US" dirty="0"/>
              <a:t>Linda </a:t>
            </a:r>
            <a:r>
              <a:rPr lang="en-US" dirty="0" err="1"/>
              <a:t>Samens</a:t>
            </a:r>
            <a:endParaRPr lang="en-US" dirty="0"/>
          </a:p>
          <a:p>
            <a:r>
              <a:rPr lang="en-US" dirty="0" smtClean="0"/>
              <a:t>Horst </a:t>
            </a:r>
            <a:r>
              <a:rPr lang="en-US" dirty="0"/>
              <a:t>Schmidt</a:t>
            </a:r>
          </a:p>
          <a:p>
            <a:r>
              <a:rPr lang="en-US" dirty="0" err="1"/>
              <a:t>Shamaine</a:t>
            </a:r>
            <a:r>
              <a:rPr lang="en-US" dirty="0"/>
              <a:t> </a:t>
            </a:r>
            <a:r>
              <a:rPr lang="en-US" dirty="0" err="1"/>
              <a:t>Schoenherr</a:t>
            </a:r>
            <a:endParaRPr lang="en-US" dirty="0"/>
          </a:p>
          <a:p>
            <a:r>
              <a:rPr lang="en-US" dirty="0"/>
              <a:t>John Scott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77484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Ambassador Recipients </a:t>
            </a:r>
            <a:r>
              <a:rPr lang="en-US" dirty="0" smtClean="0"/>
              <a:t>(3)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4114800" cy="3581400"/>
          </a:xfrm>
        </p:spPr>
        <p:txBody>
          <a:bodyPr/>
          <a:lstStyle/>
          <a:p>
            <a:r>
              <a:rPr lang="en-US" dirty="0"/>
              <a:t>Dave Simono</a:t>
            </a:r>
          </a:p>
          <a:p>
            <a:r>
              <a:rPr lang="en-US" dirty="0"/>
              <a:t>Ed Thelen</a:t>
            </a:r>
          </a:p>
          <a:p>
            <a:r>
              <a:rPr lang="en-US" dirty="0"/>
              <a:t>Sue Van </a:t>
            </a:r>
            <a:r>
              <a:rPr lang="en-US" dirty="0" err="1"/>
              <a:t>Oudenhoven</a:t>
            </a:r>
            <a:endParaRPr lang="en-US" dirty="0"/>
          </a:p>
          <a:p>
            <a:r>
              <a:rPr lang="en-US" dirty="0"/>
              <a:t>Kathy Vielhuber</a:t>
            </a:r>
          </a:p>
          <a:p>
            <a:r>
              <a:rPr lang="en-US" dirty="0" smtClean="0"/>
              <a:t>Michael </a:t>
            </a:r>
            <a:r>
              <a:rPr lang="en-US" dirty="0" err="1"/>
              <a:t>Wodarczyk</a:t>
            </a:r>
            <a:endParaRPr lang="en-US" dirty="0"/>
          </a:p>
          <a:p>
            <a:r>
              <a:rPr lang="en-US" dirty="0"/>
              <a:t>Matt Wuteska</a:t>
            </a:r>
          </a:p>
          <a:p>
            <a:r>
              <a:rPr lang="en-US" dirty="0"/>
              <a:t>Jennifer </a:t>
            </a:r>
            <a:r>
              <a:rPr lang="en-US" dirty="0" smtClean="0"/>
              <a:t>Zhang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32655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Capture the Banner Program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/>
              <a:t>District 35</a:t>
            </a:r>
          </a:p>
          <a:p>
            <a:r>
              <a:rPr lang="en-US" sz="2800" dirty="0" smtClean="0"/>
              <a:t>2015-2016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8601088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1143000"/>
          </a:xfrm>
        </p:spPr>
        <p:txBody>
          <a:bodyPr/>
          <a:lstStyle/>
          <a:p>
            <a:r>
              <a:rPr lang="en-US" dirty="0" smtClean="0"/>
              <a:t>Capture the Banner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329965" y="6063398"/>
            <a:ext cx="3596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 Club-to-club visits in 4 months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 r="20157"/>
          <a:stretch/>
        </p:blipFill>
        <p:spPr>
          <a:xfrm>
            <a:off x="127234" y="1765706"/>
            <a:ext cx="1635222" cy="13286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782" y="1882504"/>
            <a:ext cx="1030369" cy="9746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5" t="7267" r="7531" b="3844"/>
          <a:stretch/>
        </p:blipFill>
        <p:spPr>
          <a:xfrm>
            <a:off x="4729347" y="4351030"/>
            <a:ext cx="1898607" cy="17629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2" t="15125" r="242" b="7563"/>
          <a:stretch/>
        </p:blipFill>
        <p:spPr>
          <a:xfrm>
            <a:off x="97339" y="3212489"/>
            <a:ext cx="2443093" cy="14407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974" y="3022340"/>
            <a:ext cx="2289651" cy="17172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1" t="8406" r="9982" b="9543"/>
          <a:stretch/>
        </p:blipFill>
        <p:spPr>
          <a:xfrm>
            <a:off x="4946996" y="3234285"/>
            <a:ext cx="1804012" cy="10474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3" b="10251"/>
          <a:stretch/>
        </p:blipFill>
        <p:spPr>
          <a:xfrm>
            <a:off x="2329965" y="4784294"/>
            <a:ext cx="2375478" cy="12791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040" y="1745639"/>
            <a:ext cx="2095158" cy="11785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9" y="4721770"/>
            <a:ext cx="2035059" cy="152629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43"/>
          <a:stretch/>
        </p:blipFill>
        <p:spPr>
          <a:xfrm>
            <a:off x="7371296" y="1590402"/>
            <a:ext cx="1639393" cy="13337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9" t="11547" r="9449" b="2983"/>
          <a:stretch/>
        </p:blipFill>
        <p:spPr>
          <a:xfrm>
            <a:off x="5195320" y="1902075"/>
            <a:ext cx="1692052" cy="132191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591" y="4524499"/>
            <a:ext cx="2398259" cy="179869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325" y="3048232"/>
            <a:ext cx="2324911" cy="130776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113" y="877222"/>
            <a:ext cx="1455551" cy="109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5808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74431"/>
            <a:ext cx="7162800" cy="566738"/>
          </a:xfrm>
        </p:spPr>
        <p:txBody>
          <a:bodyPr/>
          <a:lstStyle/>
          <a:p>
            <a:pPr algn="ctr"/>
            <a:r>
              <a:rPr lang="en-US" sz="2800" dirty="0" smtClean="0"/>
              <a:t>Rockwell Automation A-B Toastmasters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6800" y="5638800"/>
            <a:ext cx="6858000" cy="804862"/>
          </a:xfrm>
        </p:spPr>
        <p:txBody>
          <a:bodyPr/>
          <a:lstStyle/>
          <a:p>
            <a:pPr algn="ctr"/>
            <a:r>
              <a:rPr lang="en-US" sz="1800" dirty="0" smtClean="0"/>
              <a:t>Visited 5 clubs, most creative and furthest distance travelled</a:t>
            </a:r>
            <a:endParaRPr lang="en-US" sz="1800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438" y="859631"/>
            <a:ext cx="3086100" cy="4114800"/>
          </a:xfrm>
        </p:spPr>
      </p:pic>
    </p:spTree>
    <p:extLst>
      <p:ext uri="{BB962C8B-B14F-4D97-AF65-F5344CB8AC3E}">
        <p14:creationId xmlns:p14="http://schemas.microsoft.com/office/powerpoint/2010/main" val="222244668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oastmasters">
  <a:themeElements>
    <a:clrScheme name="Basic 14">
      <a:dk1>
        <a:srgbClr val="000000"/>
      </a:dk1>
      <a:lt1>
        <a:srgbClr val="FFFFFF"/>
      </a:lt1>
      <a:dk2>
        <a:srgbClr val="004165"/>
      </a:dk2>
      <a:lt2>
        <a:srgbClr val="808080"/>
      </a:lt2>
      <a:accent1>
        <a:srgbClr val="772432"/>
      </a:accent1>
      <a:accent2>
        <a:srgbClr val="004165"/>
      </a:accent2>
      <a:accent3>
        <a:srgbClr val="FFFFFF"/>
      </a:accent3>
      <a:accent4>
        <a:srgbClr val="000000"/>
      </a:accent4>
      <a:accent5>
        <a:srgbClr val="BDACAD"/>
      </a:accent5>
      <a:accent6>
        <a:srgbClr val="003A5B"/>
      </a:accent6>
      <a:hlink>
        <a:srgbClr val="CD202C"/>
      </a:hlink>
      <a:folHlink>
        <a:srgbClr val="CD202C"/>
      </a:folHlink>
    </a:clrScheme>
    <a:fontScheme name="Basic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si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ic 13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A9B2B1"/>
        </a:hlink>
        <a:folHlink>
          <a:srgbClr val="F2DF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14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CD202C"/>
        </a:hlink>
        <a:folHlink>
          <a:srgbClr val="CD202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ic 15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A9B2B1"/>
        </a:hlink>
        <a:folHlink>
          <a:srgbClr val="CD202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pacer">
  <a:themeElements>
    <a:clrScheme name="Spacer 13">
      <a:dk1>
        <a:srgbClr val="000000"/>
      </a:dk1>
      <a:lt1>
        <a:srgbClr val="FFFFFF"/>
      </a:lt1>
      <a:dk2>
        <a:srgbClr val="004165"/>
      </a:dk2>
      <a:lt2>
        <a:srgbClr val="808080"/>
      </a:lt2>
      <a:accent1>
        <a:srgbClr val="772432"/>
      </a:accent1>
      <a:accent2>
        <a:srgbClr val="004165"/>
      </a:accent2>
      <a:accent3>
        <a:srgbClr val="FFFFFF"/>
      </a:accent3>
      <a:accent4>
        <a:srgbClr val="000000"/>
      </a:accent4>
      <a:accent5>
        <a:srgbClr val="BDACAD"/>
      </a:accent5>
      <a:accent6>
        <a:srgbClr val="003A5B"/>
      </a:accent6>
      <a:hlink>
        <a:srgbClr val="CD202C"/>
      </a:hlink>
      <a:folHlink>
        <a:srgbClr val="CD202C"/>
      </a:folHlink>
    </a:clrScheme>
    <a:fontScheme name="Spac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pac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cer 13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CD202C"/>
        </a:hlink>
        <a:folHlink>
          <a:srgbClr val="CD202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cer 14">
        <a:dk1>
          <a:srgbClr val="000000"/>
        </a:dk1>
        <a:lt1>
          <a:srgbClr val="FFFFFF"/>
        </a:lt1>
        <a:dk2>
          <a:srgbClr val="004165"/>
        </a:dk2>
        <a:lt2>
          <a:srgbClr val="808080"/>
        </a:lt2>
        <a:accent1>
          <a:srgbClr val="772432"/>
        </a:accent1>
        <a:accent2>
          <a:srgbClr val="004165"/>
        </a:accent2>
        <a:accent3>
          <a:srgbClr val="FFFFFF"/>
        </a:accent3>
        <a:accent4>
          <a:srgbClr val="000000"/>
        </a:accent4>
        <a:accent5>
          <a:srgbClr val="BDACAD"/>
        </a:accent5>
        <a:accent6>
          <a:srgbClr val="003A5B"/>
        </a:accent6>
        <a:hlink>
          <a:srgbClr val="A9B2B1"/>
        </a:hlink>
        <a:folHlink>
          <a:srgbClr val="CD202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Toastmasters</Template>
  <TotalTime>1122</TotalTime>
  <Words>667</Words>
  <Application>Microsoft Office PowerPoint</Application>
  <PresentationFormat>On-screen Show (4:3)</PresentationFormat>
  <Paragraphs>218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Tahoma</vt:lpstr>
      <vt:lpstr>Webdings</vt:lpstr>
      <vt:lpstr>Wingdings</vt:lpstr>
      <vt:lpstr>ヒラギノ角ゴ Pro W3</vt:lpstr>
      <vt:lpstr>Toastmasters</vt:lpstr>
      <vt:lpstr>Spacer</vt:lpstr>
      <vt:lpstr>Honoring Area Directors</vt:lpstr>
      <vt:lpstr>2015-2016 Area Directors</vt:lpstr>
      <vt:lpstr>Club Ambassador Program</vt:lpstr>
      <vt:lpstr>Club Ambassador Recipients (1) </vt:lpstr>
      <vt:lpstr>Club Ambassador Recipients (2) </vt:lpstr>
      <vt:lpstr>Club Ambassador Recipients (3) </vt:lpstr>
      <vt:lpstr>Capture the Banner Program</vt:lpstr>
      <vt:lpstr>Capture the Banner</vt:lpstr>
      <vt:lpstr>Rockwell Automation A-B Toastmasters</vt:lpstr>
      <vt:lpstr>Early Membership Payment Incentive</vt:lpstr>
      <vt:lpstr>Raffle winners ($ 20) for early dues payment</vt:lpstr>
      <vt:lpstr>Membership Retention</vt:lpstr>
      <vt:lpstr>Highest membership retention</vt:lpstr>
      <vt:lpstr>Recognition Awards</vt:lpstr>
      <vt:lpstr>Best Websites</vt:lpstr>
      <vt:lpstr>Best Newsletters</vt:lpstr>
      <vt:lpstr>Best Social Media Sites</vt:lpstr>
      <vt:lpstr>Seven Officers Trained - Winter</vt:lpstr>
      <vt:lpstr>Celebrating Club Coaches</vt:lpstr>
      <vt:lpstr>Competent Communicator Awards</vt:lpstr>
      <vt:lpstr> Advanced Communicator Awards </vt:lpstr>
      <vt:lpstr>Leadership Awards</vt:lpstr>
      <vt:lpstr>Triple Crown Achievers since 11/5/2015</vt:lpstr>
      <vt:lpstr>Distinguished Toastmasters</vt:lpstr>
      <vt:lpstr>Distinguished Toastmasters</vt:lpstr>
      <vt:lpstr>Distinguished Toastmasters</vt:lpstr>
      <vt:lpstr>Mark your calendar for the Fall Conference Nov. 4-5, at The Abbey Resort, Fontana, WI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</dc:creator>
  <cp:lastModifiedBy>Keith H. Cumiskey</cp:lastModifiedBy>
  <cp:revision>148</cp:revision>
  <cp:lastPrinted>2011-04-29T15:34:32Z</cp:lastPrinted>
  <dcterms:created xsi:type="dcterms:W3CDTF">2009-01-23T22:58:43Z</dcterms:created>
  <dcterms:modified xsi:type="dcterms:W3CDTF">2016-05-04T11:37:21Z</dcterms:modified>
</cp:coreProperties>
</file>