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74" r:id="rId2"/>
  </p:sldMasterIdLst>
  <p:notesMasterIdLst>
    <p:notesMasterId r:id="rId9"/>
  </p:notesMasterIdLst>
  <p:sldIdLst>
    <p:sldId id="332" r:id="rId3"/>
    <p:sldId id="331" r:id="rId4"/>
    <p:sldId id="333" r:id="rId5"/>
    <p:sldId id="311" r:id="rId6"/>
    <p:sldId id="334" r:id="rId7"/>
    <p:sldId id="33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8009" autoAdjust="0"/>
  </p:normalViewPr>
  <p:slideViewPr>
    <p:cSldViewPr>
      <p:cViewPr varScale="1">
        <p:scale>
          <a:sx n="56" d="100"/>
          <a:sy n="56" d="100"/>
        </p:scale>
        <p:origin x="76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6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FA0C8-7167-445E-A7A7-DFC81B9DABB4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E6AE-4CB8-4D64-98ED-AA3D7AC846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69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1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75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50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8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E6AE-4CB8-4D64-98ED-AA3D7AC8463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8E06D-7DBA-45CE-BD94-69A5EF08A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61673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CD892-8E72-4EB4-9BF6-6CF868A86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884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6638"/>
            <a:ext cx="2057400" cy="4906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6638"/>
            <a:ext cx="6019800" cy="4906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C015B-74A3-4683-BF8C-36F2FE57D3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00810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E9F2B-471A-4265-8DD1-3A7E876BD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5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814FA-0263-4451-B40E-F3B217D84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05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07426-AAB3-45DD-A697-FE164F5157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29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65DD5-B3EA-464D-A689-6A84BEA991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95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0A98-2E00-4C6C-8453-C604A160D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471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BD95D-E1C9-44D0-9F31-52811142B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61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982A3-BD5E-4813-B7D6-AE9DDC3FE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90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F5A1-443C-4758-9D51-AC0BDA52F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8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69A2F-0F2F-4EF5-9EC0-574539B3A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91756"/>
      </p:ext>
    </p:extLst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3CE3-C149-4182-91E7-88EF51870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38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02949-3A98-460A-AD2B-5083A0E57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78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B10B1-9FCD-4867-B5E3-2BC10B374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3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B1178-9E9E-4F45-949F-A761041F0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60224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789B-6B5A-430D-96A0-CA50179D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7166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3A38D-9374-4C73-A392-C4B72BA69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07446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C909D-492E-4211-A86B-CBC821FB4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84416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FD224-2484-46E2-B515-C88E5FD39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498100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1DB42-C8D8-4096-BA2C-66F0069FE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08535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179D0-3487-4EE4-B155-7267FA1609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1544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36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62200"/>
            <a:ext cx="8229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096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C15001C-C0FD-479B-8473-A5F438803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>
    <p:cut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ebdings" pitchFamily="18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0198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08B6481A-5919-4BCC-84FF-A4558CAD6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762000"/>
            <a:ext cx="8229600" cy="1143000"/>
          </a:xfrm>
        </p:spPr>
        <p:txBody>
          <a:bodyPr/>
          <a:lstStyle/>
          <a:p>
            <a:r>
              <a:rPr lang="en-US" dirty="0" smtClean="0"/>
              <a:t>Early Membership Payment Incentive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3581400"/>
          </a:xfrm>
        </p:spPr>
        <p:txBody>
          <a:bodyPr/>
          <a:lstStyle/>
          <a:p>
            <a:pPr>
              <a:buNone/>
            </a:pPr>
            <a:r>
              <a:rPr lang="en-US" u="sng" dirty="0" smtClean="0"/>
              <a:t>Situation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Historically, members and clubs pay dues at the last minute, or late, resulting in several phone calls and emails to follow up</a:t>
            </a:r>
          </a:p>
          <a:p>
            <a:pPr>
              <a:buNone/>
            </a:pPr>
            <a:r>
              <a:rPr lang="en-US" u="sng" dirty="0" smtClean="0"/>
              <a:t>Solution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Offer club incentive to submit dues early</a:t>
            </a:r>
          </a:p>
          <a:p>
            <a:pPr>
              <a:buNone/>
            </a:pPr>
            <a:r>
              <a:rPr lang="en-US" u="sng" dirty="0" smtClean="0"/>
              <a:t>Incentive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$ 20 Toastmaster gift card raffle</a:t>
            </a:r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Membership Payment Incentive Winners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10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Brookfield Toastmasters</a:t>
            </a:r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The Bulk Electric Speakers (BES)</a:t>
            </a:r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Chippewa Valley Club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Delivering Toastmasters Excellence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Eau Claire Toastmasters Club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Southwest Area Toastmasters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Southwest Toastmasters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Stevens Point Toastmasters Club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Team SP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b="1" dirty="0" err="1" smtClean="0"/>
              <a:t>Uptowner</a:t>
            </a:r>
            <a:r>
              <a:rPr lang="en-US" sz="2000" b="1" dirty="0" smtClean="0"/>
              <a:t> Toastmasters Club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Area and Division Directors with the highest 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200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de-DE" sz="3000" b="1" dirty="0" smtClean="0"/>
              <a:t>Area C1 – Jennifer Leny – 80.4%</a:t>
            </a:r>
            <a:endParaRPr lang="de-DE" sz="3000" dirty="0" smtClean="0"/>
          </a:p>
          <a:p>
            <a:pPr>
              <a:buFont typeface="Wingdings" pitchFamily="2" charset="2"/>
              <a:buChar char="Ø"/>
            </a:pPr>
            <a:r>
              <a:rPr lang="de-DE" sz="3000" b="1" dirty="0" smtClean="0"/>
              <a:t>Western Division – Heidi Schreiner 75.0%</a:t>
            </a:r>
            <a:endParaRPr lang="de-DE" sz="3000" dirty="0" smtClean="0"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 anchor="t"/>
          <a:lstStyle/>
          <a:p>
            <a:r>
              <a:rPr lang="en-US" dirty="0" smtClean="0"/>
              <a:t>Club Ambassadors</a:t>
            </a:r>
            <a:br>
              <a:rPr lang="en-US" dirty="0" smtClean="0"/>
            </a:br>
            <a:r>
              <a:rPr lang="en-US" sz="2000" dirty="0" smtClean="0"/>
              <a:t>2015 - 2016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8229600" cy="3200400"/>
          </a:xfrm>
        </p:spPr>
        <p:txBody>
          <a:bodyPr/>
          <a:lstStyle/>
          <a:p>
            <a:pPr defTabSz="519113">
              <a:buFont typeface="Wingdings" pitchFamily="2" charset="2"/>
              <a:buChar char="Ø"/>
            </a:pPr>
            <a:endParaRPr lang="en-US" sz="2000" dirty="0" smtClean="0"/>
          </a:p>
          <a:p>
            <a:pPr defTabSz="519113"/>
            <a:endParaRPr lang="en-US" sz="2000" dirty="0" smtClean="0"/>
          </a:p>
          <a:p>
            <a:pPr defTabSz="519113"/>
            <a:endParaRPr lang="en-US" sz="2000" dirty="0" smtClean="0"/>
          </a:p>
          <a:p>
            <a:pPr defTabSz="519113"/>
            <a:endParaRPr lang="en-US" sz="2000" dirty="0" smtClean="0"/>
          </a:p>
        </p:txBody>
      </p:sp>
      <p:pic>
        <p:nvPicPr>
          <p:cNvPr id="2050" name="Picture 2" descr="C:\Users\Craig\AppData\Local\Microsoft\Windows\Temporary Internet Files\Content.Outlook\NH1B8321\195759 TOASTMASTE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676399"/>
            <a:ext cx="2667000" cy="178583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3400" y="2107650"/>
            <a:ext cx="286168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Therese Miller</a:t>
            </a:r>
          </a:p>
          <a:p>
            <a:r>
              <a:rPr lang="en-US" sz="2800" dirty="0"/>
              <a:t>Juliet </a:t>
            </a:r>
            <a:r>
              <a:rPr lang="en-US" sz="2800" dirty="0" smtClean="0"/>
              <a:t>Kosarzycki</a:t>
            </a:r>
          </a:p>
          <a:p>
            <a:r>
              <a:rPr lang="en-US" sz="2800" dirty="0" smtClean="0"/>
              <a:t>Kristine Pool</a:t>
            </a:r>
          </a:p>
          <a:p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375728"/>
            <a:ext cx="1699895" cy="1607820"/>
          </a:xfrm>
          <a:prstGeom prst="rect">
            <a:avLst/>
          </a:prstGeom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Capture the Banner program</a:t>
            </a:r>
            <a:endParaRPr lang="en-US" sz="20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40803" y="1905000"/>
            <a:ext cx="8229600" cy="3581400"/>
          </a:xfrm>
        </p:spPr>
        <p:txBody>
          <a:bodyPr/>
          <a:lstStyle/>
          <a:p>
            <a:pPr defTabSz="519113"/>
            <a:r>
              <a:rPr lang="en-US" sz="2000" dirty="0" smtClean="0"/>
              <a:t>A program to enhance the Toastmaster membership </a:t>
            </a:r>
            <a:br>
              <a:rPr lang="en-US" sz="2000" dirty="0" smtClean="0"/>
            </a:br>
            <a:r>
              <a:rPr lang="en-US" sz="2000" dirty="0" smtClean="0"/>
              <a:t>experience</a:t>
            </a:r>
          </a:p>
          <a:p>
            <a:pPr defTabSz="519113"/>
            <a:r>
              <a:rPr lang="en-US" sz="2000" dirty="0" smtClean="0"/>
              <a:t>Increase membership interaction (within and outside of</a:t>
            </a:r>
            <a:br>
              <a:rPr lang="en-US" sz="2000" dirty="0" smtClean="0"/>
            </a:br>
            <a:r>
              <a:rPr lang="en-US" sz="2000" dirty="0" smtClean="0"/>
              <a:t>clubs</a:t>
            </a:r>
          </a:p>
          <a:p>
            <a:pPr defTabSz="519113"/>
            <a:r>
              <a:rPr lang="en-US" sz="2000" dirty="0" smtClean="0"/>
              <a:t>Develop relationships between clubs</a:t>
            </a:r>
          </a:p>
          <a:p>
            <a:pPr defTabSz="519113"/>
            <a:r>
              <a:rPr lang="en-US" sz="2000" dirty="0" smtClean="0"/>
              <a:t>Recognition and increase conference and convention participation</a:t>
            </a:r>
          </a:p>
          <a:p>
            <a:pPr defTabSz="519113"/>
            <a:r>
              <a:rPr lang="en-US" sz="2000" dirty="0" smtClean="0"/>
              <a:t>Have fun !</a:t>
            </a:r>
          </a:p>
          <a:p>
            <a:pPr defTabSz="519113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11149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375728"/>
            <a:ext cx="1699895" cy="1607820"/>
          </a:xfrm>
          <a:prstGeom prst="rect">
            <a:avLst/>
          </a:prstGeom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Capture the Banner program</a:t>
            </a:r>
            <a:endParaRPr lang="en-US" sz="20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28978" y="2133600"/>
            <a:ext cx="8229600" cy="3581400"/>
          </a:xfrm>
        </p:spPr>
        <p:txBody>
          <a:bodyPr/>
          <a:lstStyle/>
          <a:p>
            <a:pPr defTabSz="519113"/>
            <a:r>
              <a:rPr lang="en-US" sz="2000" dirty="0" smtClean="0"/>
              <a:t>Modeled after the children's game</a:t>
            </a:r>
          </a:p>
          <a:p>
            <a:pPr defTabSz="519113"/>
            <a:r>
              <a:rPr lang="en-US" sz="2000" dirty="0" smtClean="0"/>
              <a:t>Take five members of your club and visit another club</a:t>
            </a:r>
            <a:br>
              <a:rPr lang="en-US" sz="2000" dirty="0" smtClean="0"/>
            </a:br>
            <a:r>
              <a:rPr lang="en-US" sz="2000" dirty="0" smtClean="0"/>
              <a:t>and ‘capture the banner’ (not physically, please)</a:t>
            </a:r>
          </a:p>
          <a:p>
            <a:pPr defTabSz="519113"/>
            <a:r>
              <a:rPr lang="en-US" sz="2000" dirty="0" smtClean="0"/>
              <a:t>Extra points awarded for recapturing your banner, attending clubs with 12 or fewer members, farthest travelled and most creative ‘raid’</a:t>
            </a:r>
          </a:p>
          <a:p>
            <a:pPr defTabSz="519113"/>
            <a:r>
              <a:rPr lang="en-US" sz="2000" dirty="0" smtClean="0"/>
              <a:t>Winning club receives a Capture the Banner trophy and $ 50 gift certificate presented at Spring Convention</a:t>
            </a:r>
          </a:p>
          <a:p>
            <a:pPr defTabSz="519113"/>
            <a:r>
              <a:rPr lang="en-US" sz="2000" dirty="0" smtClean="0"/>
              <a:t>November </a:t>
            </a:r>
            <a:r>
              <a:rPr lang="en-US" sz="2000" dirty="0"/>
              <a:t>8, 2015 through April 30, 2016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689498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Basic 14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Basic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s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F2DF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5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pacer">
  <a:themeElements>
    <a:clrScheme name="Spacer 13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Spa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c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5752</TotalTime>
  <Words>110</Words>
  <Application>Microsoft Office PowerPoint</Application>
  <PresentationFormat>On-screen Show (4:3)</PresentationFormat>
  <Paragraphs>42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Webdings</vt:lpstr>
      <vt:lpstr>Wingdings</vt:lpstr>
      <vt:lpstr>ヒラギノ角ゴ Pro W3</vt:lpstr>
      <vt:lpstr>Basic</vt:lpstr>
      <vt:lpstr>Spacer</vt:lpstr>
      <vt:lpstr>Early Membership Payment Incentive</vt:lpstr>
      <vt:lpstr>Early Membership Payment Incentive Winners</vt:lpstr>
      <vt:lpstr>Area and Division Directors with the highest retention</vt:lpstr>
      <vt:lpstr>Club Ambassadors 2015 - 2016</vt:lpstr>
      <vt:lpstr>Capture the Banner program</vt:lpstr>
      <vt:lpstr>Capture the Banner program</vt:lpstr>
    </vt:vector>
  </TitlesOfParts>
  <Company>Toastmasters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Diana Helms</dc:creator>
  <cp:lastModifiedBy>Keith H. Cumiskey</cp:lastModifiedBy>
  <cp:revision>369</cp:revision>
  <dcterms:created xsi:type="dcterms:W3CDTF">2011-08-11T18:02:08Z</dcterms:created>
  <dcterms:modified xsi:type="dcterms:W3CDTF">2015-11-06T13:16:22Z</dcterms:modified>
</cp:coreProperties>
</file>