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59" r:id="rId5"/>
    <p:sldId id="258" r:id="rId6"/>
    <p:sldId id="260" r:id="rId7"/>
    <p:sldId id="262" r:id="rId8"/>
    <p:sldId id="277" r:id="rId9"/>
    <p:sldId id="263" r:id="rId10"/>
    <p:sldId id="265" r:id="rId11"/>
    <p:sldId id="266" r:id="rId12"/>
    <p:sldId id="267" r:id="rId13"/>
    <p:sldId id="264" r:id="rId14"/>
    <p:sldId id="268" r:id="rId15"/>
    <p:sldId id="278" r:id="rId16"/>
    <p:sldId id="276" r:id="rId17"/>
    <p:sldId id="269" r:id="rId18"/>
    <p:sldId id="270" r:id="rId19"/>
    <p:sldId id="273" r:id="rId20"/>
    <p:sldId id="272" r:id="rId21"/>
    <p:sldId id="274"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C6515-46B3-44E9-828D-479C2FD1AE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D31529-3E96-49A6-9358-AE06C2BE80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9B54A6-68C4-4D48-9614-50ADCC8C735B}"/>
              </a:ext>
            </a:extLst>
          </p:cNvPr>
          <p:cNvSpPr>
            <a:spLocks noGrp="1"/>
          </p:cNvSpPr>
          <p:nvPr>
            <p:ph type="dt" sz="half" idx="10"/>
          </p:nvPr>
        </p:nvSpPr>
        <p:spPr/>
        <p:txBody>
          <a:bodyPr/>
          <a:lstStyle/>
          <a:p>
            <a:fld id="{CC33D80C-BA7B-438E-AB10-AF6B1A1D88B4}" type="datetimeFigureOut">
              <a:rPr lang="en-US" smtClean="0"/>
              <a:t>6/29/2019</a:t>
            </a:fld>
            <a:endParaRPr lang="en-US"/>
          </a:p>
        </p:txBody>
      </p:sp>
      <p:sp>
        <p:nvSpPr>
          <p:cNvPr id="5" name="Footer Placeholder 4">
            <a:extLst>
              <a:ext uri="{FF2B5EF4-FFF2-40B4-BE49-F238E27FC236}">
                <a16:creationId xmlns:a16="http://schemas.microsoft.com/office/drawing/2014/main" id="{42314C69-0579-452C-911E-4A8EBC39BE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821732-1585-4E1B-9832-CE28343CBFA8}"/>
              </a:ext>
            </a:extLst>
          </p:cNvPr>
          <p:cNvSpPr>
            <a:spLocks noGrp="1"/>
          </p:cNvSpPr>
          <p:nvPr>
            <p:ph type="sldNum" sz="quarter" idx="12"/>
          </p:nvPr>
        </p:nvSpPr>
        <p:spPr/>
        <p:txBody>
          <a:bodyPr/>
          <a:lstStyle/>
          <a:p>
            <a:fld id="{E0529DB8-E33B-48C6-9E99-1FF61D80291F}" type="slidenum">
              <a:rPr lang="en-US" smtClean="0"/>
              <a:t>‹#›</a:t>
            </a:fld>
            <a:endParaRPr lang="en-US"/>
          </a:p>
        </p:txBody>
      </p:sp>
    </p:spTree>
    <p:extLst>
      <p:ext uri="{BB962C8B-B14F-4D97-AF65-F5344CB8AC3E}">
        <p14:creationId xmlns:p14="http://schemas.microsoft.com/office/powerpoint/2010/main" val="2533568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588C7-56BE-45E6-A6A3-7FF1D1FD82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B9B61B-2D2D-4CE2-B3ED-A34D66263EF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C1E7F4-9874-4409-8700-ABE38A2438DE}"/>
              </a:ext>
            </a:extLst>
          </p:cNvPr>
          <p:cNvSpPr>
            <a:spLocks noGrp="1"/>
          </p:cNvSpPr>
          <p:nvPr>
            <p:ph type="dt" sz="half" idx="10"/>
          </p:nvPr>
        </p:nvSpPr>
        <p:spPr/>
        <p:txBody>
          <a:bodyPr/>
          <a:lstStyle/>
          <a:p>
            <a:fld id="{CC33D80C-BA7B-438E-AB10-AF6B1A1D88B4}" type="datetimeFigureOut">
              <a:rPr lang="en-US" smtClean="0"/>
              <a:t>6/29/2019</a:t>
            </a:fld>
            <a:endParaRPr lang="en-US"/>
          </a:p>
        </p:txBody>
      </p:sp>
      <p:sp>
        <p:nvSpPr>
          <p:cNvPr id="5" name="Footer Placeholder 4">
            <a:extLst>
              <a:ext uri="{FF2B5EF4-FFF2-40B4-BE49-F238E27FC236}">
                <a16:creationId xmlns:a16="http://schemas.microsoft.com/office/drawing/2014/main" id="{FC2629B6-217A-4B28-A9B0-9180FE7830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E6D0FC-6868-4C79-984D-EF9DB37E2BAA}"/>
              </a:ext>
            </a:extLst>
          </p:cNvPr>
          <p:cNvSpPr>
            <a:spLocks noGrp="1"/>
          </p:cNvSpPr>
          <p:nvPr>
            <p:ph type="sldNum" sz="quarter" idx="12"/>
          </p:nvPr>
        </p:nvSpPr>
        <p:spPr/>
        <p:txBody>
          <a:bodyPr/>
          <a:lstStyle/>
          <a:p>
            <a:fld id="{E0529DB8-E33B-48C6-9E99-1FF61D80291F}" type="slidenum">
              <a:rPr lang="en-US" smtClean="0"/>
              <a:t>‹#›</a:t>
            </a:fld>
            <a:endParaRPr lang="en-US"/>
          </a:p>
        </p:txBody>
      </p:sp>
    </p:spTree>
    <p:extLst>
      <p:ext uri="{BB962C8B-B14F-4D97-AF65-F5344CB8AC3E}">
        <p14:creationId xmlns:p14="http://schemas.microsoft.com/office/powerpoint/2010/main" val="3717512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1216B0-10FA-475B-9261-89A9A8BB55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D702DC-29F3-4520-B692-0D22AF1D234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B1E43A-143D-4514-B8ED-8852FCBA5CEC}"/>
              </a:ext>
            </a:extLst>
          </p:cNvPr>
          <p:cNvSpPr>
            <a:spLocks noGrp="1"/>
          </p:cNvSpPr>
          <p:nvPr>
            <p:ph type="dt" sz="half" idx="10"/>
          </p:nvPr>
        </p:nvSpPr>
        <p:spPr/>
        <p:txBody>
          <a:bodyPr/>
          <a:lstStyle/>
          <a:p>
            <a:fld id="{CC33D80C-BA7B-438E-AB10-AF6B1A1D88B4}" type="datetimeFigureOut">
              <a:rPr lang="en-US" smtClean="0"/>
              <a:t>6/29/2019</a:t>
            </a:fld>
            <a:endParaRPr lang="en-US"/>
          </a:p>
        </p:txBody>
      </p:sp>
      <p:sp>
        <p:nvSpPr>
          <p:cNvPr id="5" name="Footer Placeholder 4">
            <a:extLst>
              <a:ext uri="{FF2B5EF4-FFF2-40B4-BE49-F238E27FC236}">
                <a16:creationId xmlns:a16="http://schemas.microsoft.com/office/drawing/2014/main" id="{AE699288-19E2-4453-92C2-D0F3CA86BF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BC6C01-66AF-41DA-A610-26F10F34E08A}"/>
              </a:ext>
            </a:extLst>
          </p:cNvPr>
          <p:cNvSpPr>
            <a:spLocks noGrp="1"/>
          </p:cNvSpPr>
          <p:nvPr>
            <p:ph type="sldNum" sz="quarter" idx="12"/>
          </p:nvPr>
        </p:nvSpPr>
        <p:spPr/>
        <p:txBody>
          <a:bodyPr/>
          <a:lstStyle/>
          <a:p>
            <a:fld id="{E0529DB8-E33B-48C6-9E99-1FF61D80291F}" type="slidenum">
              <a:rPr lang="en-US" smtClean="0"/>
              <a:t>‹#›</a:t>
            </a:fld>
            <a:endParaRPr lang="en-US"/>
          </a:p>
        </p:txBody>
      </p:sp>
    </p:spTree>
    <p:extLst>
      <p:ext uri="{BB962C8B-B14F-4D97-AF65-F5344CB8AC3E}">
        <p14:creationId xmlns:p14="http://schemas.microsoft.com/office/powerpoint/2010/main" val="2271987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8D4A-960F-4664-ADA2-E96977B970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772320-270A-40A8-BB37-7671F4A9D93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8F6585-38AD-4AC2-85C8-F55ABEB0BC75}"/>
              </a:ext>
            </a:extLst>
          </p:cNvPr>
          <p:cNvSpPr>
            <a:spLocks noGrp="1"/>
          </p:cNvSpPr>
          <p:nvPr>
            <p:ph type="dt" sz="half" idx="10"/>
          </p:nvPr>
        </p:nvSpPr>
        <p:spPr/>
        <p:txBody>
          <a:bodyPr/>
          <a:lstStyle/>
          <a:p>
            <a:fld id="{CC33D80C-BA7B-438E-AB10-AF6B1A1D88B4}" type="datetimeFigureOut">
              <a:rPr lang="en-US" smtClean="0"/>
              <a:t>6/29/2019</a:t>
            </a:fld>
            <a:endParaRPr lang="en-US"/>
          </a:p>
        </p:txBody>
      </p:sp>
      <p:sp>
        <p:nvSpPr>
          <p:cNvPr id="5" name="Footer Placeholder 4">
            <a:extLst>
              <a:ext uri="{FF2B5EF4-FFF2-40B4-BE49-F238E27FC236}">
                <a16:creationId xmlns:a16="http://schemas.microsoft.com/office/drawing/2014/main" id="{84EEB9F6-3F95-43BD-BB2A-D3307D8501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BF8393-B200-4D87-AED8-708BBFA7B237}"/>
              </a:ext>
            </a:extLst>
          </p:cNvPr>
          <p:cNvSpPr>
            <a:spLocks noGrp="1"/>
          </p:cNvSpPr>
          <p:nvPr>
            <p:ph type="sldNum" sz="quarter" idx="12"/>
          </p:nvPr>
        </p:nvSpPr>
        <p:spPr/>
        <p:txBody>
          <a:bodyPr/>
          <a:lstStyle/>
          <a:p>
            <a:fld id="{E0529DB8-E33B-48C6-9E99-1FF61D80291F}" type="slidenum">
              <a:rPr lang="en-US" smtClean="0"/>
              <a:t>‹#›</a:t>
            </a:fld>
            <a:endParaRPr lang="en-US"/>
          </a:p>
        </p:txBody>
      </p:sp>
    </p:spTree>
    <p:extLst>
      <p:ext uri="{BB962C8B-B14F-4D97-AF65-F5344CB8AC3E}">
        <p14:creationId xmlns:p14="http://schemas.microsoft.com/office/powerpoint/2010/main" val="1836903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20761-6BA0-40F6-891A-34959AB5BB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D4C78F-341F-4CF7-8A3F-0CBEC1A431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53AE3BF-8272-4673-9F81-E7C6BFEF6D8B}"/>
              </a:ext>
            </a:extLst>
          </p:cNvPr>
          <p:cNvSpPr>
            <a:spLocks noGrp="1"/>
          </p:cNvSpPr>
          <p:nvPr>
            <p:ph type="dt" sz="half" idx="10"/>
          </p:nvPr>
        </p:nvSpPr>
        <p:spPr/>
        <p:txBody>
          <a:bodyPr/>
          <a:lstStyle/>
          <a:p>
            <a:fld id="{CC33D80C-BA7B-438E-AB10-AF6B1A1D88B4}" type="datetimeFigureOut">
              <a:rPr lang="en-US" smtClean="0"/>
              <a:t>6/29/2019</a:t>
            </a:fld>
            <a:endParaRPr lang="en-US"/>
          </a:p>
        </p:txBody>
      </p:sp>
      <p:sp>
        <p:nvSpPr>
          <p:cNvPr id="5" name="Footer Placeholder 4">
            <a:extLst>
              <a:ext uri="{FF2B5EF4-FFF2-40B4-BE49-F238E27FC236}">
                <a16:creationId xmlns:a16="http://schemas.microsoft.com/office/drawing/2014/main" id="{EA811406-DBCF-43EF-B825-BD38B30A87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F56F46-1952-41CB-83A0-39F661C248A4}"/>
              </a:ext>
            </a:extLst>
          </p:cNvPr>
          <p:cNvSpPr>
            <a:spLocks noGrp="1"/>
          </p:cNvSpPr>
          <p:nvPr>
            <p:ph type="sldNum" sz="quarter" idx="12"/>
          </p:nvPr>
        </p:nvSpPr>
        <p:spPr/>
        <p:txBody>
          <a:bodyPr/>
          <a:lstStyle/>
          <a:p>
            <a:fld id="{E0529DB8-E33B-48C6-9E99-1FF61D80291F}" type="slidenum">
              <a:rPr lang="en-US" smtClean="0"/>
              <a:t>‹#›</a:t>
            </a:fld>
            <a:endParaRPr lang="en-US"/>
          </a:p>
        </p:txBody>
      </p:sp>
    </p:spTree>
    <p:extLst>
      <p:ext uri="{BB962C8B-B14F-4D97-AF65-F5344CB8AC3E}">
        <p14:creationId xmlns:p14="http://schemas.microsoft.com/office/powerpoint/2010/main" val="3655738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AD223-85E2-4042-947F-C52731142A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A0A4C6-5EF8-4008-9723-EE17EBC182E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0C5C71-5325-4884-9DDE-0B32D3D1E4F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A95864A-BFB6-4284-926A-BFBBCBECFECF}"/>
              </a:ext>
            </a:extLst>
          </p:cNvPr>
          <p:cNvSpPr>
            <a:spLocks noGrp="1"/>
          </p:cNvSpPr>
          <p:nvPr>
            <p:ph type="dt" sz="half" idx="10"/>
          </p:nvPr>
        </p:nvSpPr>
        <p:spPr/>
        <p:txBody>
          <a:bodyPr/>
          <a:lstStyle/>
          <a:p>
            <a:fld id="{CC33D80C-BA7B-438E-AB10-AF6B1A1D88B4}" type="datetimeFigureOut">
              <a:rPr lang="en-US" smtClean="0"/>
              <a:t>6/29/2019</a:t>
            </a:fld>
            <a:endParaRPr lang="en-US"/>
          </a:p>
        </p:txBody>
      </p:sp>
      <p:sp>
        <p:nvSpPr>
          <p:cNvPr id="6" name="Footer Placeholder 5">
            <a:extLst>
              <a:ext uri="{FF2B5EF4-FFF2-40B4-BE49-F238E27FC236}">
                <a16:creationId xmlns:a16="http://schemas.microsoft.com/office/drawing/2014/main" id="{F3DCF262-5C69-4F5D-9B80-F63B23C4C6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A5C2E6-EEF0-42A5-B3F1-D13D091E183F}"/>
              </a:ext>
            </a:extLst>
          </p:cNvPr>
          <p:cNvSpPr>
            <a:spLocks noGrp="1"/>
          </p:cNvSpPr>
          <p:nvPr>
            <p:ph type="sldNum" sz="quarter" idx="12"/>
          </p:nvPr>
        </p:nvSpPr>
        <p:spPr/>
        <p:txBody>
          <a:bodyPr/>
          <a:lstStyle/>
          <a:p>
            <a:fld id="{E0529DB8-E33B-48C6-9E99-1FF61D80291F}" type="slidenum">
              <a:rPr lang="en-US" smtClean="0"/>
              <a:t>‹#›</a:t>
            </a:fld>
            <a:endParaRPr lang="en-US"/>
          </a:p>
        </p:txBody>
      </p:sp>
    </p:spTree>
    <p:extLst>
      <p:ext uri="{BB962C8B-B14F-4D97-AF65-F5344CB8AC3E}">
        <p14:creationId xmlns:p14="http://schemas.microsoft.com/office/powerpoint/2010/main" val="2007620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0E308-2C8B-40EA-82E9-553DEEB892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F9D36F-9C7A-453B-96E4-A1905CA8B0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E8D9342-11B3-4758-8E6B-6B44CE80C2E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90FF976-B121-4007-B195-96F9EDAE36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0FDF5E-E01D-4A0B-B2BD-2C4053B526C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1A8CFF-43AC-485E-8BC4-6E55BAE8844E}"/>
              </a:ext>
            </a:extLst>
          </p:cNvPr>
          <p:cNvSpPr>
            <a:spLocks noGrp="1"/>
          </p:cNvSpPr>
          <p:nvPr>
            <p:ph type="dt" sz="half" idx="10"/>
          </p:nvPr>
        </p:nvSpPr>
        <p:spPr/>
        <p:txBody>
          <a:bodyPr/>
          <a:lstStyle/>
          <a:p>
            <a:fld id="{CC33D80C-BA7B-438E-AB10-AF6B1A1D88B4}" type="datetimeFigureOut">
              <a:rPr lang="en-US" smtClean="0"/>
              <a:t>6/29/2019</a:t>
            </a:fld>
            <a:endParaRPr lang="en-US"/>
          </a:p>
        </p:txBody>
      </p:sp>
      <p:sp>
        <p:nvSpPr>
          <p:cNvPr id="8" name="Footer Placeholder 7">
            <a:extLst>
              <a:ext uri="{FF2B5EF4-FFF2-40B4-BE49-F238E27FC236}">
                <a16:creationId xmlns:a16="http://schemas.microsoft.com/office/drawing/2014/main" id="{A054729A-6358-41DA-BDA2-0CD7932081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98B10C-A3C9-4ADB-A262-62D5B41B88BF}"/>
              </a:ext>
            </a:extLst>
          </p:cNvPr>
          <p:cNvSpPr>
            <a:spLocks noGrp="1"/>
          </p:cNvSpPr>
          <p:nvPr>
            <p:ph type="sldNum" sz="quarter" idx="12"/>
          </p:nvPr>
        </p:nvSpPr>
        <p:spPr/>
        <p:txBody>
          <a:bodyPr/>
          <a:lstStyle/>
          <a:p>
            <a:fld id="{E0529DB8-E33B-48C6-9E99-1FF61D80291F}" type="slidenum">
              <a:rPr lang="en-US" smtClean="0"/>
              <a:t>‹#›</a:t>
            </a:fld>
            <a:endParaRPr lang="en-US"/>
          </a:p>
        </p:txBody>
      </p:sp>
    </p:spTree>
    <p:extLst>
      <p:ext uri="{BB962C8B-B14F-4D97-AF65-F5344CB8AC3E}">
        <p14:creationId xmlns:p14="http://schemas.microsoft.com/office/powerpoint/2010/main" val="3296258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943A4-E40A-4454-9015-1B04221A14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773C76-EEA8-4495-8082-4C1CA9C5DD1E}"/>
              </a:ext>
            </a:extLst>
          </p:cNvPr>
          <p:cNvSpPr>
            <a:spLocks noGrp="1"/>
          </p:cNvSpPr>
          <p:nvPr>
            <p:ph type="dt" sz="half" idx="10"/>
          </p:nvPr>
        </p:nvSpPr>
        <p:spPr/>
        <p:txBody>
          <a:bodyPr/>
          <a:lstStyle/>
          <a:p>
            <a:fld id="{CC33D80C-BA7B-438E-AB10-AF6B1A1D88B4}" type="datetimeFigureOut">
              <a:rPr lang="en-US" smtClean="0"/>
              <a:t>6/29/2019</a:t>
            </a:fld>
            <a:endParaRPr lang="en-US"/>
          </a:p>
        </p:txBody>
      </p:sp>
      <p:sp>
        <p:nvSpPr>
          <p:cNvPr id="4" name="Footer Placeholder 3">
            <a:extLst>
              <a:ext uri="{FF2B5EF4-FFF2-40B4-BE49-F238E27FC236}">
                <a16:creationId xmlns:a16="http://schemas.microsoft.com/office/drawing/2014/main" id="{1B54CE00-9181-4771-B75B-3E09613DDE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1EE072-BDBF-436B-8316-7C6E11BD2DCC}"/>
              </a:ext>
            </a:extLst>
          </p:cNvPr>
          <p:cNvSpPr>
            <a:spLocks noGrp="1"/>
          </p:cNvSpPr>
          <p:nvPr>
            <p:ph type="sldNum" sz="quarter" idx="12"/>
          </p:nvPr>
        </p:nvSpPr>
        <p:spPr/>
        <p:txBody>
          <a:bodyPr/>
          <a:lstStyle/>
          <a:p>
            <a:fld id="{E0529DB8-E33B-48C6-9E99-1FF61D80291F}" type="slidenum">
              <a:rPr lang="en-US" smtClean="0"/>
              <a:t>‹#›</a:t>
            </a:fld>
            <a:endParaRPr lang="en-US"/>
          </a:p>
        </p:txBody>
      </p:sp>
    </p:spTree>
    <p:extLst>
      <p:ext uri="{BB962C8B-B14F-4D97-AF65-F5344CB8AC3E}">
        <p14:creationId xmlns:p14="http://schemas.microsoft.com/office/powerpoint/2010/main" val="2482554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82C10A-026C-4D5D-9A19-33A6CEAFA0CE}"/>
              </a:ext>
            </a:extLst>
          </p:cNvPr>
          <p:cNvSpPr>
            <a:spLocks noGrp="1"/>
          </p:cNvSpPr>
          <p:nvPr>
            <p:ph type="dt" sz="half" idx="10"/>
          </p:nvPr>
        </p:nvSpPr>
        <p:spPr/>
        <p:txBody>
          <a:bodyPr/>
          <a:lstStyle/>
          <a:p>
            <a:fld id="{CC33D80C-BA7B-438E-AB10-AF6B1A1D88B4}" type="datetimeFigureOut">
              <a:rPr lang="en-US" smtClean="0"/>
              <a:t>6/29/2019</a:t>
            </a:fld>
            <a:endParaRPr lang="en-US"/>
          </a:p>
        </p:txBody>
      </p:sp>
      <p:sp>
        <p:nvSpPr>
          <p:cNvPr id="3" name="Footer Placeholder 2">
            <a:extLst>
              <a:ext uri="{FF2B5EF4-FFF2-40B4-BE49-F238E27FC236}">
                <a16:creationId xmlns:a16="http://schemas.microsoft.com/office/drawing/2014/main" id="{F8C12416-BDBB-40F0-BCA5-1E504AD710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395D58-B5E1-4EFB-8AB4-2E392080F1CD}"/>
              </a:ext>
            </a:extLst>
          </p:cNvPr>
          <p:cNvSpPr>
            <a:spLocks noGrp="1"/>
          </p:cNvSpPr>
          <p:nvPr>
            <p:ph type="sldNum" sz="quarter" idx="12"/>
          </p:nvPr>
        </p:nvSpPr>
        <p:spPr/>
        <p:txBody>
          <a:bodyPr/>
          <a:lstStyle/>
          <a:p>
            <a:fld id="{E0529DB8-E33B-48C6-9E99-1FF61D80291F}" type="slidenum">
              <a:rPr lang="en-US" smtClean="0"/>
              <a:t>‹#›</a:t>
            </a:fld>
            <a:endParaRPr lang="en-US"/>
          </a:p>
        </p:txBody>
      </p:sp>
    </p:spTree>
    <p:extLst>
      <p:ext uri="{BB962C8B-B14F-4D97-AF65-F5344CB8AC3E}">
        <p14:creationId xmlns:p14="http://schemas.microsoft.com/office/powerpoint/2010/main" val="3372817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0508D-254F-4D28-9D04-314BBDB049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88B744-7918-4B5E-B31D-498789E81F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55D03B-BE70-4264-B859-7E41453049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241DFB7-948A-47AA-8270-DF2FC6CE9BEE}"/>
              </a:ext>
            </a:extLst>
          </p:cNvPr>
          <p:cNvSpPr>
            <a:spLocks noGrp="1"/>
          </p:cNvSpPr>
          <p:nvPr>
            <p:ph type="dt" sz="half" idx="10"/>
          </p:nvPr>
        </p:nvSpPr>
        <p:spPr/>
        <p:txBody>
          <a:bodyPr/>
          <a:lstStyle/>
          <a:p>
            <a:fld id="{CC33D80C-BA7B-438E-AB10-AF6B1A1D88B4}" type="datetimeFigureOut">
              <a:rPr lang="en-US" smtClean="0"/>
              <a:t>6/29/2019</a:t>
            </a:fld>
            <a:endParaRPr lang="en-US"/>
          </a:p>
        </p:txBody>
      </p:sp>
      <p:sp>
        <p:nvSpPr>
          <p:cNvPr id="6" name="Footer Placeholder 5">
            <a:extLst>
              <a:ext uri="{FF2B5EF4-FFF2-40B4-BE49-F238E27FC236}">
                <a16:creationId xmlns:a16="http://schemas.microsoft.com/office/drawing/2014/main" id="{4EC0E7C3-2262-4097-93B9-0680803314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25EFE5-FD06-4225-8C32-3E1A414832DC}"/>
              </a:ext>
            </a:extLst>
          </p:cNvPr>
          <p:cNvSpPr>
            <a:spLocks noGrp="1"/>
          </p:cNvSpPr>
          <p:nvPr>
            <p:ph type="sldNum" sz="quarter" idx="12"/>
          </p:nvPr>
        </p:nvSpPr>
        <p:spPr/>
        <p:txBody>
          <a:bodyPr/>
          <a:lstStyle/>
          <a:p>
            <a:fld id="{E0529DB8-E33B-48C6-9E99-1FF61D80291F}" type="slidenum">
              <a:rPr lang="en-US" smtClean="0"/>
              <a:t>‹#›</a:t>
            </a:fld>
            <a:endParaRPr lang="en-US"/>
          </a:p>
        </p:txBody>
      </p:sp>
    </p:spTree>
    <p:extLst>
      <p:ext uri="{BB962C8B-B14F-4D97-AF65-F5344CB8AC3E}">
        <p14:creationId xmlns:p14="http://schemas.microsoft.com/office/powerpoint/2010/main" val="1021213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9D370-F13E-449A-B710-A56DE115E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D182A14-AA79-4662-8A99-9044C8BBB6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6D3AD2-5EEC-470F-87E9-D1D4564D40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AC6EFC1-3285-40A6-8E25-761652179C71}"/>
              </a:ext>
            </a:extLst>
          </p:cNvPr>
          <p:cNvSpPr>
            <a:spLocks noGrp="1"/>
          </p:cNvSpPr>
          <p:nvPr>
            <p:ph type="dt" sz="half" idx="10"/>
          </p:nvPr>
        </p:nvSpPr>
        <p:spPr/>
        <p:txBody>
          <a:bodyPr/>
          <a:lstStyle/>
          <a:p>
            <a:fld id="{CC33D80C-BA7B-438E-AB10-AF6B1A1D88B4}" type="datetimeFigureOut">
              <a:rPr lang="en-US" smtClean="0"/>
              <a:t>6/29/2019</a:t>
            </a:fld>
            <a:endParaRPr lang="en-US"/>
          </a:p>
        </p:txBody>
      </p:sp>
      <p:sp>
        <p:nvSpPr>
          <p:cNvPr id="6" name="Footer Placeholder 5">
            <a:extLst>
              <a:ext uri="{FF2B5EF4-FFF2-40B4-BE49-F238E27FC236}">
                <a16:creationId xmlns:a16="http://schemas.microsoft.com/office/drawing/2014/main" id="{41E56434-78D5-4AD1-8F42-AAA883ABAB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3B8B65-8A8F-4523-A8C2-2D6F363A141C}"/>
              </a:ext>
            </a:extLst>
          </p:cNvPr>
          <p:cNvSpPr>
            <a:spLocks noGrp="1"/>
          </p:cNvSpPr>
          <p:nvPr>
            <p:ph type="sldNum" sz="quarter" idx="12"/>
          </p:nvPr>
        </p:nvSpPr>
        <p:spPr/>
        <p:txBody>
          <a:bodyPr/>
          <a:lstStyle/>
          <a:p>
            <a:fld id="{E0529DB8-E33B-48C6-9E99-1FF61D80291F}" type="slidenum">
              <a:rPr lang="en-US" smtClean="0"/>
              <a:t>‹#›</a:t>
            </a:fld>
            <a:endParaRPr lang="en-US"/>
          </a:p>
        </p:txBody>
      </p:sp>
    </p:spTree>
    <p:extLst>
      <p:ext uri="{BB962C8B-B14F-4D97-AF65-F5344CB8AC3E}">
        <p14:creationId xmlns:p14="http://schemas.microsoft.com/office/powerpoint/2010/main" val="3508337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4E9258-9558-40C9-8941-DD16D7FFC4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D0D1A9-B86C-46C2-A0FD-0CA841E467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ACC367-4326-4222-A1A0-0AAF0A0248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33D80C-BA7B-438E-AB10-AF6B1A1D88B4}" type="datetimeFigureOut">
              <a:rPr lang="en-US" smtClean="0"/>
              <a:t>6/29/2019</a:t>
            </a:fld>
            <a:endParaRPr lang="en-US"/>
          </a:p>
        </p:txBody>
      </p:sp>
      <p:sp>
        <p:nvSpPr>
          <p:cNvPr id="5" name="Footer Placeholder 4">
            <a:extLst>
              <a:ext uri="{FF2B5EF4-FFF2-40B4-BE49-F238E27FC236}">
                <a16:creationId xmlns:a16="http://schemas.microsoft.com/office/drawing/2014/main" id="{6BC4AEFB-461E-4ED6-B8D7-C88BC04A73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3925D62-E422-480A-93F9-F1C1B8D8EB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529DB8-E33B-48C6-9E99-1FF61D80291F}" type="slidenum">
              <a:rPr lang="en-US" smtClean="0"/>
              <a:t>‹#›</a:t>
            </a:fld>
            <a:endParaRPr lang="en-US"/>
          </a:p>
        </p:txBody>
      </p:sp>
    </p:spTree>
    <p:extLst>
      <p:ext uri="{BB962C8B-B14F-4D97-AF65-F5344CB8AC3E}">
        <p14:creationId xmlns:p14="http://schemas.microsoft.com/office/powerpoint/2010/main" val="4164613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202F5-503A-4831-AE36-516AF49D56B6}"/>
              </a:ext>
            </a:extLst>
          </p:cNvPr>
          <p:cNvSpPr>
            <a:spLocks noGrp="1"/>
          </p:cNvSpPr>
          <p:nvPr>
            <p:ph type="ctrTitle"/>
          </p:nvPr>
        </p:nvSpPr>
        <p:spPr/>
        <p:txBody>
          <a:bodyPr/>
          <a:lstStyle/>
          <a:p>
            <a:r>
              <a:rPr lang="en-US" dirty="0"/>
              <a:t>2018 District 35 Spring Convention</a:t>
            </a:r>
          </a:p>
        </p:txBody>
      </p:sp>
      <p:sp>
        <p:nvSpPr>
          <p:cNvPr id="3" name="Subtitle 2">
            <a:extLst>
              <a:ext uri="{FF2B5EF4-FFF2-40B4-BE49-F238E27FC236}">
                <a16:creationId xmlns:a16="http://schemas.microsoft.com/office/drawing/2014/main" id="{D9CE3988-B188-41BB-946C-81B9C16350C3}"/>
              </a:ext>
            </a:extLst>
          </p:cNvPr>
          <p:cNvSpPr>
            <a:spLocks noGrp="1"/>
          </p:cNvSpPr>
          <p:nvPr>
            <p:ph type="subTitle" idx="1"/>
          </p:nvPr>
        </p:nvSpPr>
        <p:spPr/>
        <p:txBody>
          <a:bodyPr/>
          <a:lstStyle/>
          <a:p>
            <a:r>
              <a:rPr lang="en-US" dirty="0"/>
              <a:t>Crowne Plaza Facilities needs</a:t>
            </a:r>
          </a:p>
        </p:txBody>
      </p:sp>
    </p:spTree>
    <p:extLst>
      <p:ext uri="{BB962C8B-B14F-4D97-AF65-F5344CB8AC3E}">
        <p14:creationId xmlns:p14="http://schemas.microsoft.com/office/powerpoint/2010/main" val="1593788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C8019-D42D-495E-9A7B-7B7E695606F9}"/>
              </a:ext>
            </a:extLst>
          </p:cNvPr>
          <p:cNvSpPr>
            <a:spLocks noGrp="1"/>
          </p:cNvSpPr>
          <p:nvPr>
            <p:ph type="title"/>
          </p:nvPr>
        </p:nvSpPr>
        <p:spPr/>
        <p:txBody>
          <a:bodyPr/>
          <a:lstStyle/>
          <a:p>
            <a:r>
              <a:rPr lang="en-US" dirty="0"/>
              <a:t>Main events - include</a:t>
            </a:r>
          </a:p>
        </p:txBody>
      </p:sp>
      <p:sp>
        <p:nvSpPr>
          <p:cNvPr id="3" name="Content Placeholder 2">
            <a:extLst>
              <a:ext uri="{FF2B5EF4-FFF2-40B4-BE49-F238E27FC236}">
                <a16:creationId xmlns:a16="http://schemas.microsoft.com/office/drawing/2014/main" id="{64671C75-6CDC-4AEA-AB4E-35C79F623B51}"/>
              </a:ext>
            </a:extLst>
          </p:cNvPr>
          <p:cNvSpPr>
            <a:spLocks noGrp="1"/>
          </p:cNvSpPr>
          <p:nvPr>
            <p:ph idx="1"/>
          </p:nvPr>
        </p:nvSpPr>
        <p:spPr>
          <a:xfrm>
            <a:off x="838200" y="1825625"/>
            <a:ext cx="6835140" cy="4351338"/>
          </a:xfrm>
        </p:spPr>
        <p:txBody>
          <a:bodyPr>
            <a:normAutofit/>
          </a:bodyPr>
          <a:lstStyle/>
          <a:p>
            <a:pPr marL="0" indent="0">
              <a:buNone/>
            </a:pPr>
            <a:r>
              <a:rPr lang="en-US" dirty="0"/>
              <a:t>Opening Ceremonies</a:t>
            </a:r>
          </a:p>
          <a:p>
            <a:pPr marL="457200" lvl="1" indent="0">
              <a:buNone/>
            </a:pPr>
            <a:r>
              <a:rPr lang="en-US" dirty="0"/>
              <a:t>Call to Order</a:t>
            </a:r>
          </a:p>
          <a:p>
            <a:pPr marL="457200" lvl="1" indent="0">
              <a:buNone/>
            </a:pPr>
            <a:r>
              <a:rPr lang="en-US" dirty="0"/>
              <a:t>Club Banner Parade</a:t>
            </a:r>
          </a:p>
          <a:p>
            <a:pPr marL="457200" lvl="1" indent="0">
              <a:buNone/>
            </a:pPr>
            <a:r>
              <a:rPr lang="en-US" dirty="0"/>
              <a:t>Color Guard</a:t>
            </a:r>
          </a:p>
          <a:p>
            <a:pPr marL="457200" lvl="1" indent="0">
              <a:buNone/>
            </a:pPr>
            <a:r>
              <a:rPr lang="en-US" dirty="0"/>
              <a:t>National Anthem</a:t>
            </a:r>
          </a:p>
          <a:p>
            <a:pPr marL="457200" lvl="1" indent="0">
              <a:buNone/>
            </a:pPr>
            <a:r>
              <a:rPr lang="en-US" dirty="0"/>
              <a:t>Morning Inspirational Message</a:t>
            </a:r>
          </a:p>
          <a:p>
            <a:pPr marL="457200" lvl="1" indent="0">
              <a:buNone/>
            </a:pPr>
            <a:r>
              <a:rPr lang="en-US" dirty="0"/>
              <a:t>Welcome – District Director</a:t>
            </a:r>
          </a:p>
          <a:p>
            <a:pPr marL="457200" lvl="1" indent="0">
              <a:buNone/>
            </a:pPr>
            <a:r>
              <a:rPr lang="en-US" dirty="0"/>
              <a:t>Welcome – Oak Creek Mayor (or TBD)</a:t>
            </a:r>
          </a:p>
          <a:p>
            <a:pPr marL="457200" lvl="1" indent="0">
              <a:buNone/>
            </a:pPr>
            <a:r>
              <a:rPr lang="en-US" dirty="0"/>
              <a:t>Morning Keynote</a:t>
            </a:r>
          </a:p>
          <a:p>
            <a:pPr marL="457200" lvl="1" indent="0">
              <a:buNone/>
            </a:pPr>
            <a:r>
              <a:rPr lang="en-US" b="1" i="1" dirty="0"/>
              <a:t>*Will need tables cleaned and set up for lunch</a:t>
            </a:r>
          </a:p>
        </p:txBody>
      </p:sp>
    </p:spTree>
    <p:extLst>
      <p:ext uri="{BB962C8B-B14F-4D97-AF65-F5344CB8AC3E}">
        <p14:creationId xmlns:p14="http://schemas.microsoft.com/office/powerpoint/2010/main" val="3776934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C8019-D42D-495E-9A7B-7B7E695606F9}"/>
              </a:ext>
            </a:extLst>
          </p:cNvPr>
          <p:cNvSpPr>
            <a:spLocks noGrp="1"/>
          </p:cNvSpPr>
          <p:nvPr>
            <p:ph type="title"/>
          </p:nvPr>
        </p:nvSpPr>
        <p:spPr/>
        <p:txBody>
          <a:bodyPr/>
          <a:lstStyle/>
          <a:p>
            <a:r>
              <a:rPr lang="en-US" dirty="0"/>
              <a:t>Main events – mid-day</a:t>
            </a:r>
          </a:p>
        </p:txBody>
      </p:sp>
      <p:sp>
        <p:nvSpPr>
          <p:cNvPr id="3" name="Content Placeholder 2">
            <a:extLst>
              <a:ext uri="{FF2B5EF4-FFF2-40B4-BE49-F238E27FC236}">
                <a16:creationId xmlns:a16="http://schemas.microsoft.com/office/drawing/2014/main" id="{64671C75-6CDC-4AEA-AB4E-35C79F623B51}"/>
              </a:ext>
            </a:extLst>
          </p:cNvPr>
          <p:cNvSpPr>
            <a:spLocks noGrp="1"/>
          </p:cNvSpPr>
          <p:nvPr>
            <p:ph idx="1"/>
          </p:nvPr>
        </p:nvSpPr>
        <p:spPr>
          <a:xfrm>
            <a:off x="838200" y="1825625"/>
            <a:ext cx="7117080" cy="4351338"/>
          </a:xfrm>
        </p:spPr>
        <p:txBody>
          <a:bodyPr>
            <a:normAutofit/>
          </a:bodyPr>
          <a:lstStyle/>
          <a:p>
            <a:pPr marL="0" indent="0">
              <a:buNone/>
            </a:pPr>
            <a:r>
              <a:rPr lang="en-US" dirty="0"/>
              <a:t>Luncheon and awards</a:t>
            </a:r>
          </a:p>
          <a:p>
            <a:pPr marL="457200" lvl="1" indent="0">
              <a:buNone/>
            </a:pPr>
            <a:r>
              <a:rPr lang="en-US" dirty="0"/>
              <a:t>Awards</a:t>
            </a:r>
          </a:p>
          <a:p>
            <a:pPr marL="457200" lvl="1" indent="0">
              <a:buNone/>
            </a:pPr>
            <a:r>
              <a:rPr lang="en-US" dirty="0"/>
              <a:t>Area Director Recognition</a:t>
            </a:r>
          </a:p>
          <a:p>
            <a:pPr marL="457200" lvl="1" indent="0">
              <a:buNone/>
            </a:pPr>
            <a:r>
              <a:rPr lang="en-US" dirty="0"/>
              <a:t>Luncheon Inspirational Message</a:t>
            </a:r>
          </a:p>
          <a:p>
            <a:pPr marL="457200" lvl="1" indent="0">
              <a:buNone/>
            </a:pPr>
            <a:r>
              <a:rPr lang="en-US" dirty="0"/>
              <a:t>Lunch </a:t>
            </a:r>
          </a:p>
          <a:p>
            <a:pPr marL="457200" lvl="1" indent="0">
              <a:buNone/>
            </a:pPr>
            <a:r>
              <a:rPr lang="en-US" dirty="0"/>
              <a:t>Afternoon Keynote</a:t>
            </a:r>
          </a:p>
          <a:p>
            <a:pPr marL="457200" lvl="1" indent="0">
              <a:buNone/>
            </a:pPr>
            <a:r>
              <a:rPr lang="en-US" b="1" i="1" dirty="0"/>
              <a:t>*Will need tables cleaned and set up for dinner</a:t>
            </a:r>
          </a:p>
          <a:p>
            <a:pPr marL="457200" lvl="1" indent="0">
              <a:buNone/>
            </a:pPr>
            <a:endParaRPr lang="en-US" dirty="0"/>
          </a:p>
        </p:txBody>
      </p:sp>
    </p:spTree>
    <p:extLst>
      <p:ext uri="{BB962C8B-B14F-4D97-AF65-F5344CB8AC3E}">
        <p14:creationId xmlns:p14="http://schemas.microsoft.com/office/powerpoint/2010/main" val="2240387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C8019-D42D-495E-9A7B-7B7E695606F9}"/>
              </a:ext>
            </a:extLst>
          </p:cNvPr>
          <p:cNvSpPr>
            <a:spLocks noGrp="1"/>
          </p:cNvSpPr>
          <p:nvPr>
            <p:ph type="title"/>
          </p:nvPr>
        </p:nvSpPr>
        <p:spPr/>
        <p:txBody>
          <a:bodyPr/>
          <a:lstStyle/>
          <a:p>
            <a:r>
              <a:rPr lang="en-US" dirty="0"/>
              <a:t>Main events – evening</a:t>
            </a:r>
          </a:p>
        </p:txBody>
      </p:sp>
      <p:sp>
        <p:nvSpPr>
          <p:cNvPr id="3" name="Content Placeholder 2">
            <a:extLst>
              <a:ext uri="{FF2B5EF4-FFF2-40B4-BE49-F238E27FC236}">
                <a16:creationId xmlns:a16="http://schemas.microsoft.com/office/drawing/2014/main" id="{64671C75-6CDC-4AEA-AB4E-35C79F623B51}"/>
              </a:ext>
            </a:extLst>
          </p:cNvPr>
          <p:cNvSpPr>
            <a:spLocks noGrp="1"/>
          </p:cNvSpPr>
          <p:nvPr>
            <p:ph idx="1"/>
          </p:nvPr>
        </p:nvSpPr>
        <p:spPr>
          <a:xfrm>
            <a:off x="838200" y="1825625"/>
            <a:ext cx="8221980" cy="4351338"/>
          </a:xfrm>
        </p:spPr>
        <p:txBody>
          <a:bodyPr>
            <a:normAutofit fontScale="92500" lnSpcReduction="10000"/>
          </a:bodyPr>
          <a:lstStyle/>
          <a:p>
            <a:pPr marL="0" indent="0">
              <a:buNone/>
            </a:pPr>
            <a:r>
              <a:rPr lang="en-US" dirty="0"/>
              <a:t>Dinner banquet and event conclusion</a:t>
            </a:r>
          </a:p>
          <a:p>
            <a:pPr marL="457200" lvl="1" indent="0">
              <a:buNone/>
            </a:pPr>
            <a:r>
              <a:rPr lang="en-US" dirty="0"/>
              <a:t>Call to order</a:t>
            </a:r>
          </a:p>
          <a:p>
            <a:pPr marL="457200" lvl="1" indent="0">
              <a:buNone/>
            </a:pPr>
            <a:r>
              <a:rPr lang="en-US" dirty="0"/>
              <a:t>Introduction of the head table</a:t>
            </a:r>
          </a:p>
          <a:p>
            <a:pPr marL="457200" lvl="1" indent="0">
              <a:buNone/>
            </a:pPr>
            <a:r>
              <a:rPr lang="en-US" dirty="0"/>
              <a:t>Dinner inspirational message</a:t>
            </a:r>
          </a:p>
          <a:p>
            <a:pPr marL="457200" lvl="1" indent="0">
              <a:buNone/>
            </a:pPr>
            <a:r>
              <a:rPr lang="en-US" dirty="0"/>
              <a:t>Welcome – District Director</a:t>
            </a:r>
          </a:p>
          <a:p>
            <a:pPr marL="457200" lvl="1" indent="0">
              <a:buNone/>
            </a:pPr>
            <a:r>
              <a:rPr lang="en-US" dirty="0"/>
              <a:t>Dinner</a:t>
            </a:r>
          </a:p>
          <a:p>
            <a:pPr marL="457200" lvl="1" indent="0">
              <a:buNone/>
            </a:pPr>
            <a:r>
              <a:rPr lang="en-US" dirty="0"/>
              <a:t>Conference Chair report</a:t>
            </a:r>
          </a:p>
          <a:p>
            <a:pPr marL="457200" lvl="1" indent="0">
              <a:buNone/>
            </a:pPr>
            <a:r>
              <a:rPr lang="en-US" dirty="0"/>
              <a:t>District Director Message</a:t>
            </a:r>
          </a:p>
          <a:p>
            <a:pPr marL="457200" lvl="1" indent="0">
              <a:buNone/>
            </a:pPr>
            <a:r>
              <a:rPr lang="en-US" dirty="0"/>
              <a:t>Installation of Officers</a:t>
            </a:r>
          </a:p>
          <a:p>
            <a:pPr marL="457200" lvl="1" indent="0">
              <a:buNone/>
            </a:pPr>
            <a:r>
              <a:rPr lang="en-US" dirty="0"/>
              <a:t>Incoming District Director Address</a:t>
            </a:r>
          </a:p>
          <a:p>
            <a:pPr marL="457200" lvl="1" indent="0">
              <a:buNone/>
            </a:pPr>
            <a:r>
              <a:rPr lang="en-US" dirty="0"/>
              <a:t>Hall of Fame</a:t>
            </a:r>
          </a:p>
          <a:p>
            <a:pPr marL="457200" lvl="1" indent="0">
              <a:buNone/>
            </a:pPr>
            <a:r>
              <a:rPr lang="en-US" b="1" i="1" dirty="0"/>
              <a:t>*Will go late into the evening; cannot clean up until Sunday</a:t>
            </a:r>
          </a:p>
          <a:p>
            <a:pPr marL="457200" lvl="1" indent="0">
              <a:buNone/>
            </a:pPr>
            <a:endParaRPr lang="en-US" dirty="0"/>
          </a:p>
        </p:txBody>
      </p:sp>
    </p:spTree>
    <p:extLst>
      <p:ext uri="{BB962C8B-B14F-4D97-AF65-F5344CB8AC3E}">
        <p14:creationId xmlns:p14="http://schemas.microsoft.com/office/powerpoint/2010/main" val="3320626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4D5B79B6-0773-4CA1-8A3B-A82CE5F93C4F}"/>
              </a:ext>
            </a:extLst>
          </p:cNvPr>
          <p:cNvPicPr>
            <a:picLocks noChangeAspect="1"/>
          </p:cNvPicPr>
          <p:nvPr/>
        </p:nvPicPr>
        <p:blipFill rotWithShape="1">
          <a:blip r:embed="rId2"/>
          <a:srcRect l="15313" t="27325" r="70187" b="55093"/>
          <a:stretch/>
        </p:blipFill>
        <p:spPr>
          <a:xfrm>
            <a:off x="1474336" y="3183118"/>
            <a:ext cx="8055277" cy="3210231"/>
          </a:xfrm>
          <a:prstGeom prst="rect">
            <a:avLst/>
          </a:prstGeom>
        </p:spPr>
      </p:pic>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a:xfrm>
            <a:off x="838200" y="365125"/>
            <a:ext cx="10515600" cy="1325563"/>
          </a:xfrm>
        </p:spPr>
        <p:txBody>
          <a:bodyPr/>
          <a:lstStyle/>
          <a:p>
            <a:r>
              <a:rPr lang="en-US" dirty="0"/>
              <a:t>Main events</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10515600" cy="4351338"/>
          </a:xfrm>
        </p:spPr>
        <p:txBody>
          <a:bodyPr>
            <a:normAutofit/>
          </a:bodyPr>
          <a:lstStyle/>
          <a:p>
            <a:r>
              <a:rPr lang="en-US" sz="1800" dirty="0"/>
              <a:t>Facilities needs:  Round tables for ~350, head table with risers</a:t>
            </a:r>
          </a:p>
          <a:p>
            <a:r>
              <a:rPr lang="en-US" sz="1800" dirty="0"/>
              <a:t>Service needs:  Will require lunch and dinner service throughout the day.  Will have meal plans determined ahead of time.</a:t>
            </a:r>
          </a:p>
          <a:p>
            <a:r>
              <a:rPr lang="en-US" sz="1800" dirty="0"/>
              <a:t>AV needs:  HD Ballroom Presentation Package, HD Ballroom Projector, </a:t>
            </a:r>
            <a:r>
              <a:rPr lang="en-US" sz="1800" dirty="0">
                <a:highlight>
                  <a:srgbClr val="FFFF00"/>
                </a:highlight>
              </a:rPr>
              <a:t>Audio TBD </a:t>
            </a:r>
          </a:p>
        </p:txBody>
      </p:sp>
      <p:sp>
        <p:nvSpPr>
          <p:cNvPr id="4" name="TextBox 3">
            <a:extLst>
              <a:ext uri="{FF2B5EF4-FFF2-40B4-BE49-F238E27FC236}">
                <a16:creationId xmlns:a16="http://schemas.microsoft.com/office/drawing/2014/main" id="{11EF697C-DC42-43A5-907B-D7EAE2E44FC0}"/>
              </a:ext>
            </a:extLst>
          </p:cNvPr>
          <p:cNvSpPr txBox="1"/>
          <p:nvPr/>
        </p:nvSpPr>
        <p:spPr>
          <a:xfrm>
            <a:off x="8279934" y="229933"/>
            <a:ext cx="4102216" cy="923330"/>
          </a:xfrm>
          <a:prstGeom prst="rect">
            <a:avLst/>
          </a:prstGeom>
          <a:noFill/>
        </p:spPr>
        <p:txBody>
          <a:bodyPr wrap="square" rtlCol="0">
            <a:spAutoFit/>
          </a:bodyPr>
          <a:lstStyle/>
          <a:p>
            <a:r>
              <a:rPr lang="en-US" dirty="0"/>
              <a:t>Main contact:  Julia Boss</a:t>
            </a:r>
          </a:p>
          <a:p>
            <a:r>
              <a:rPr lang="en-US" dirty="0"/>
              <a:t>Location:  Concorde Ballrooms A, B, C</a:t>
            </a:r>
          </a:p>
          <a:p>
            <a:r>
              <a:rPr lang="en-US" dirty="0"/>
              <a:t>Date/time:  Prior to 2 PM 04-May</a:t>
            </a:r>
          </a:p>
        </p:txBody>
      </p:sp>
      <p:sp>
        <p:nvSpPr>
          <p:cNvPr id="6" name="Oval 5">
            <a:extLst>
              <a:ext uri="{FF2B5EF4-FFF2-40B4-BE49-F238E27FC236}">
                <a16:creationId xmlns:a16="http://schemas.microsoft.com/office/drawing/2014/main" id="{6B582BDB-F469-4EE3-A639-BFFF29317A7E}"/>
              </a:ext>
            </a:extLst>
          </p:cNvPr>
          <p:cNvSpPr/>
          <p:nvPr/>
        </p:nvSpPr>
        <p:spPr>
          <a:xfrm>
            <a:off x="5021581" y="3284220"/>
            <a:ext cx="3710940" cy="3208020"/>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EED0126-57EF-4102-A1AF-281100EDF76E}"/>
              </a:ext>
            </a:extLst>
          </p:cNvPr>
          <p:cNvSpPr/>
          <p:nvPr/>
        </p:nvSpPr>
        <p:spPr>
          <a:xfrm>
            <a:off x="5385780" y="582236"/>
            <a:ext cx="2044149"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DRAFT</a:t>
            </a:r>
          </a:p>
        </p:txBody>
      </p:sp>
    </p:spTree>
    <p:extLst>
      <p:ext uri="{BB962C8B-B14F-4D97-AF65-F5344CB8AC3E}">
        <p14:creationId xmlns:p14="http://schemas.microsoft.com/office/powerpoint/2010/main" val="2914724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idx="4294967295"/>
          </p:nvPr>
        </p:nvSpPr>
        <p:spPr>
          <a:xfrm>
            <a:off x="0" y="365125"/>
            <a:ext cx="10515600" cy="1325563"/>
          </a:xfrm>
        </p:spPr>
        <p:txBody>
          <a:bodyPr/>
          <a:lstStyle/>
          <a:p>
            <a:r>
              <a:rPr lang="en-US" dirty="0"/>
              <a:t>Education session –</a:t>
            </a:r>
            <a:br>
              <a:rPr lang="en-US" dirty="0"/>
            </a:br>
            <a:r>
              <a:rPr lang="en-US" dirty="0"/>
              <a:t>District 35 - Where Leaders are Made</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4294967295"/>
          </p:nvPr>
        </p:nvSpPr>
        <p:spPr>
          <a:xfrm>
            <a:off x="0" y="1825625"/>
            <a:ext cx="10515600" cy="4351338"/>
          </a:xfrm>
        </p:spPr>
        <p:txBody>
          <a:bodyPr>
            <a:normAutofit/>
          </a:bodyPr>
          <a:lstStyle/>
          <a:p>
            <a:r>
              <a:rPr lang="en-US" sz="1800" dirty="0"/>
              <a:t>Facilities needs:  Five round tables with six chairs each.  One lectern on the side of the room.  </a:t>
            </a:r>
          </a:p>
          <a:p>
            <a:r>
              <a:rPr lang="en-US" sz="1800" dirty="0"/>
              <a:t>Service needs:  Dinner service.  Will have meal plans determined ahead of time.</a:t>
            </a:r>
          </a:p>
          <a:p>
            <a:r>
              <a:rPr lang="en-US" sz="1800" dirty="0"/>
              <a:t>AV needs:  None</a:t>
            </a:r>
          </a:p>
        </p:txBody>
      </p:sp>
      <p:sp>
        <p:nvSpPr>
          <p:cNvPr id="4" name="TextBox 3">
            <a:extLst>
              <a:ext uri="{FF2B5EF4-FFF2-40B4-BE49-F238E27FC236}">
                <a16:creationId xmlns:a16="http://schemas.microsoft.com/office/drawing/2014/main" id="{11EF697C-DC42-43A5-907B-D7EAE2E44FC0}"/>
              </a:ext>
            </a:extLst>
          </p:cNvPr>
          <p:cNvSpPr txBox="1"/>
          <p:nvPr/>
        </p:nvSpPr>
        <p:spPr>
          <a:xfrm>
            <a:off x="8279934" y="229933"/>
            <a:ext cx="4102216" cy="923330"/>
          </a:xfrm>
          <a:prstGeom prst="rect">
            <a:avLst/>
          </a:prstGeom>
          <a:noFill/>
        </p:spPr>
        <p:txBody>
          <a:bodyPr wrap="square" rtlCol="0">
            <a:spAutoFit/>
          </a:bodyPr>
          <a:lstStyle/>
          <a:p>
            <a:r>
              <a:rPr lang="en-US" dirty="0"/>
              <a:t>Main contact:  Dick Hawley </a:t>
            </a:r>
          </a:p>
          <a:p>
            <a:r>
              <a:rPr lang="en-US" dirty="0"/>
              <a:t>Location:  Concourse 2</a:t>
            </a:r>
          </a:p>
          <a:p>
            <a:r>
              <a:rPr lang="en-US" dirty="0"/>
              <a:t>Date/time:  Prior to 5 PM 04-May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13693" t="39166" r="74056" b="33810"/>
          <a:stretch/>
        </p:blipFill>
        <p:spPr>
          <a:xfrm>
            <a:off x="838200" y="3320977"/>
            <a:ext cx="3947445" cy="2861709"/>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1650319" y="4851777"/>
            <a:ext cx="1837189" cy="178786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5995EAB-CDD5-46CE-A117-172C4BF78E18}"/>
              </a:ext>
            </a:extLst>
          </p:cNvPr>
          <p:cNvCxnSpPr>
            <a:cxnSpLocks/>
          </p:cNvCxnSpPr>
          <p:nvPr/>
        </p:nvCxnSpPr>
        <p:spPr>
          <a:xfrm>
            <a:off x="5572125" y="6177218"/>
            <a:ext cx="48438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04ACA-16D5-41BA-A799-99260C9C2742}"/>
              </a:ext>
            </a:extLst>
          </p:cNvPr>
          <p:cNvCxnSpPr>
            <a:cxnSpLocks/>
          </p:cNvCxnSpPr>
          <p:nvPr/>
        </p:nvCxnSpPr>
        <p:spPr>
          <a:xfrm flipH="1" flipV="1">
            <a:off x="10415937" y="3431491"/>
            <a:ext cx="4413" cy="2745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DD7007-2CA8-4034-9566-EA86BE7EF0DA}"/>
              </a:ext>
            </a:extLst>
          </p:cNvPr>
          <p:cNvCxnSpPr>
            <a:cxnSpLocks/>
          </p:cNvCxnSpPr>
          <p:nvPr/>
        </p:nvCxnSpPr>
        <p:spPr>
          <a:xfrm flipH="1">
            <a:off x="6434138" y="3431491"/>
            <a:ext cx="39862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C4393F-161C-4685-B10D-4CF6376628B5}"/>
              </a:ext>
            </a:extLst>
          </p:cNvPr>
          <p:cNvCxnSpPr/>
          <p:nvPr/>
        </p:nvCxnSpPr>
        <p:spPr>
          <a:xfrm>
            <a:off x="5534025" y="3431491"/>
            <a:ext cx="0" cy="2742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62FAC0-8B25-4D44-A44C-51AF8F8FFF4F}"/>
              </a:ext>
            </a:extLst>
          </p:cNvPr>
          <p:cNvSpPr txBox="1"/>
          <p:nvPr/>
        </p:nvSpPr>
        <p:spPr>
          <a:xfrm>
            <a:off x="6595341" y="6042961"/>
            <a:ext cx="524597" cy="261610"/>
          </a:xfrm>
          <a:prstGeom prst="rect">
            <a:avLst/>
          </a:prstGeom>
          <a:solidFill>
            <a:schemeClr val="bg1"/>
          </a:solidFill>
        </p:spPr>
        <p:txBody>
          <a:bodyPr wrap="square" rtlCol="0">
            <a:spAutoFit/>
          </a:bodyPr>
          <a:lstStyle/>
          <a:p>
            <a:r>
              <a:rPr lang="en-US" sz="1100" dirty="0"/>
              <a:t>Entry</a:t>
            </a:r>
          </a:p>
        </p:txBody>
      </p:sp>
      <p:sp>
        <p:nvSpPr>
          <p:cNvPr id="22" name="TextBox 21">
            <a:extLst>
              <a:ext uri="{FF2B5EF4-FFF2-40B4-BE49-F238E27FC236}">
                <a16:creationId xmlns:a16="http://schemas.microsoft.com/office/drawing/2014/main" id="{166DA6EA-30E9-42AA-A037-4AD09D3C1822}"/>
              </a:ext>
            </a:extLst>
          </p:cNvPr>
          <p:cNvSpPr txBox="1"/>
          <p:nvPr/>
        </p:nvSpPr>
        <p:spPr>
          <a:xfrm>
            <a:off x="5885727" y="3392414"/>
            <a:ext cx="829397" cy="430887"/>
          </a:xfrm>
          <a:prstGeom prst="rect">
            <a:avLst/>
          </a:prstGeom>
          <a:noFill/>
        </p:spPr>
        <p:txBody>
          <a:bodyPr wrap="square" rtlCol="0">
            <a:spAutoFit/>
          </a:bodyPr>
          <a:lstStyle/>
          <a:p>
            <a:r>
              <a:rPr lang="en-US" sz="1100" dirty="0"/>
              <a:t>Emergency exit</a:t>
            </a:r>
          </a:p>
        </p:txBody>
      </p:sp>
      <p:cxnSp>
        <p:nvCxnSpPr>
          <p:cNvPr id="25" name="Straight Connector 24">
            <a:extLst>
              <a:ext uri="{FF2B5EF4-FFF2-40B4-BE49-F238E27FC236}">
                <a16:creationId xmlns:a16="http://schemas.microsoft.com/office/drawing/2014/main" id="{26282394-A1AF-4FAA-B9D8-6E6C838B1A18}"/>
              </a:ext>
            </a:extLst>
          </p:cNvPr>
          <p:cNvCxnSpPr/>
          <p:nvPr/>
        </p:nvCxnSpPr>
        <p:spPr>
          <a:xfrm>
            <a:off x="5534025" y="3431491"/>
            <a:ext cx="419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892BED0-FB03-4AE1-9D51-4894775549F7}"/>
              </a:ext>
            </a:extLst>
          </p:cNvPr>
          <p:cNvSpPr/>
          <p:nvPr/>
        </p:nvSpPr>
        <p:spPr>
          <a:xfrm>
            <a:off x="7469646" y="3523082"/>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3" name="Oval 32">
            <a:extLst>
              <a:ext uri="{FF2B5EF4-FFF2-40B4-BE49-F238E27FC236}">
                <a16:creationId xmlns:a16="http://schemas.microsoft.com/office/drawing/2014/main" id="{84F6304C-93E0-4C11-8545-C8577756C98A}"/>
              </a:ext>
            </a:extLst>
          </p:cNvPr>
          <p:cNvSpPr/>
          <p:nvPr/>
        </p:nvSpPr>
        <p:spPr>
          <a:xfrm>
            <a:off x="7769684" y="438370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4" name="Oval 33">
            <a:extLst>
              <a:ext uri="{FF2B5EF4-FFF2-40B4-BE49-F238E27FC236}">
                <a16:creationId xmlns:a16="http://schemas.microsoft.com/office/drawing/2014/main" id="{080F877E-11C9-4884-8ABC-E4507400E130}"/>
              </a:ext>
            </a:extLst>
          </p:cNvPr>
          <p:cNvSpPr/>
          <p:nvPr/>
        </p:nvSpPr>
        <p:spPr>
          <a:xfrm>
            <a:off x="8524206" y="3596247"/>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5" name="Oval 34">
            <a:extLst>
              <a:ext uri="{FF2B5EF4-FFF2-40B4-BE49-F238E27FC236}">
                <a16:creationId xmlns:a16="http://schemas.microsoft.com/office/drawing/2014/main" id="{152D2D03-607E-4138-BDBF-5118E9EE39DD}"/>
              </a:ext>
            </a:extLst>
          </p:cNvPr>
          <p:cNvSpPr/>
          <p:nvPr/>
        </p:nvSpPr>
        <p:spPr>
          <a:xfrm>
            <a:off x="8375794"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6" name="Oval 35">
            <a:extLst>
              <a:ext uri="{FF2B5EF4-FFF2-40B4-BE49-F238E27FC236}">
                <a16:creationId xmlns:a16="http://schemas.microsoft.com/office/drawing/2014/main" id="{76C51B57-0CA0-4D2B-A8E6-FDEB84007048}"/>
              </a:ext>
            </a:extLst>
          </p:cNvPr>
          <p:cNvSpPr/>
          <p:nvPr/>
        </p:nvSpPr>
        <p:spPr>
          <a:xfrm>
            <a:off x="8784269" y="443443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7" name="Oval 36">
            <a:extLst>
              <a:ext uri="{FF2B5EF4-FFF2-40B4-BE49-F238E27FC236}">
                <a16:creationId xmlns:a16="http://schemas.microsoft.com/office/drawing/2014/main" id="{AC8980DD-9176-45CF-9646-7750306B0944}"/>
              </a:ext>
            </a:extLst>
          </p:cNvPr>
          <p:cNvSpPr/>
          <p:nvPr/>
        </p:nvSpPr>
        <p:spPr>
          <a:xfrm>
            <a:off x="7129891"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8" name="Rectangle 37">
            <a:extLst>
              <a:ext uri="{FF2B5EF4-FFF2-40B4-BE49-F238E27FC236}">
                <a16:creationId xmlns:a16="http://schemas.microsoft.com/office/drawing/2014/main" id="{664C4A4E-3E2B-4ED3-9613-15C500912CFC}"/>
              </a:ext>
            </a:extLst>
          </p:cNvPr>
          <p:cNvSpPr/>
          <p:nvPr/>
        </p:nvSpPr>
        <p:spPr>
          <a:xfrm>
            <a:off x="6715124" y="4075532"/>
            <a:ext cx="414767" cy="308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9" name="TextBox 38">
            <a:extLst>
              <a:ext uri="{FF2B5EF4-FFF2-40B4-BE49-F238E27FC236}">
                <a16:creationId xmlns:a16="http://schemas.microsoft.com/office/drawing/2014/main" id="{4534B9E4-CCDF-4FAA-AE5F-EE3B0F957197}"/>
              </a:ext>
            </a:extLst>
          </p:cNvPr>
          <p:cNvSpPr txBox="1"/>
          <p:nvPr/>
        </p:nvSpPr>
        <p:spPr>
          <a:xfrm>
            <a:off x="5572126" y="3930075"/>
            <a:ext cx="1087754" cy="646331"/>
          </a:xfrm>
          <a:prstGeom prst="rect">
            <a:avLst/>
          </a:prstGeom>
          <a:noFill/>
        </p:spPr>
        <p:txBody>
          <a:bodyPr wrap="square" rtlCol="0">
            <a:spAutoFit/>
          </a:bodyPr>
          <a:lstStyle/>
          <a:p>
            <a:r>
              <a:rPr lang="en-US" sz="1200" dirty="0"/>
              <a:t>Lectern, no amplification required</a:t>
            </a:r>
          </a:p>
        </p:txBody>
      </p:sp>
      <p:cxnSp>
        <p:nvCxnSpPr>
          <p:cNvPr id="41" name="Straight Arrow Connector 40">
            <a:extLst>
              <a:ext uri="{FF2B5EF4-FFF2-40B4-BE49-F238E27FC236}">
                <a16:creationId xmlns:a16="http://schemas.microsoft.com/office/drawing/2014/main" id="{7DBB4B99-1751-4E0E-83F6-6A6998EE2269}"/>
              </a:ext>
            </a:extLst>
          </p:cNvPr>
          <p:cNvCxnSpPr>
            <a:cxnSpLocks/>
            <a:endCxn id="39" idx="3"/>
          </p:cNvCxnSpPr>
          <p:nvPr/>
        </p:nvCxnSpPr>
        <p:spPr>
          <a:xfrm flipV="1">
            <a:off x="6259919" y="4253241"/>
            <a:ext cx="399961" cy="286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ED0126-57EF-4102-A1AF-281100EDF76E}"/>
              </a:ext>
            </a:extLst>
          </p:cNvPr>
          <p:cNvSpPr/>
          <p:nvPr/>
        </p:nvSpPr>
        <p:spPr>
          <a:xfrm>
            <a:off x="5693049" y="200370"/>
            <a:ext cx="2044149"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DRAFT</a:t>
            </a:r>
          </a:p>
        </p:txBody>
      </p:sp>
    </p:spTree>
    <p:extLst>
      <p:ext uri="{BB962C8B-B14F-4D97-AF65-F5344CB8AC3E}">
        <p14:creationId xmlns:p14="http://schemas.microsoft.com/office/powerpoint/2010/main" val="96157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B20EC4-F652-4B78-953F-2C6715088C6F}"/>
              </a:ext>
            </a:extLst>
          </p:cNvPr>
          <p:cNvSpPr/>
          <p:nvPr/>
        </p:nvSpPr>
        <p:spPr>
          <a:xfrm rot="10800000">
            <a:off x="3148965" y="203327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 name="Flowchart: Delay 2">
            <a:extLst>
              <a:ext uri="{FF2B5EF4-FFF2-40B4-BE49-F238E27FC236}">
                <a16:creationId xmlns:a16="http://schemas.microsoft.com/office/drawing/2014/main" id="{EDC987D3-20C3-4B27-97D0-6EE28A9A152B}"/>
              </a:ext>
            </a:extLst>
          </p:cNvPr>
          <p:cNvSpPr/>
          <p:nvPr/>
        </p:nvSpPr>
        <p:spPr>
          <a:xfrm rot="16200000">
            <a:off x="3219768" y="179673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Flowchart: Delay 3">
            <a:extLst>
              <a:ext uri="{FF2B5EF4-FFF2-40B4-BE49-F238E27FC236}">
                <a16:creationId xmlns:a16="http://schemas.microsoft.com/office/drawing/2014/main" id="{0C764B14-86D5-4B40-85EA-A624C1BEC016}"/>
              </a:ext>
            </a:extLst>
          </p:cNvPr>
          <p:cNvSpPr/>
          <p:nvPr/>
        </p:nvSpPr>
        <p:spPr>
          <a:xfrm rot="16200000">
            <a:off x="3549333" y="179482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 name="Rectangle 4">
            <a:extLst>
              <a:ext uri="{FF2B5EF4-FFF2-40B4-BE49-F238E27FC236}">
                <a16:creationId xmlns:a16="http://schemas.microsoft.com/office/drawing/2014/main" id="{8199EA37-683F-4BE5-A265-E4F50EAB82A9}"/>
              </a:ext>
            </a:extLst>
          </p:cNvPr>
          <p:cNvSpPr/>
          <p:nvPr/>
        </p:nvSpPr>
        <p:spPr>
          <a:xfrm rot="10800000">
            <a:off x="3929380" y="202565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Rectangle 5">
            <a:extLst>
              <a:ext uri="{FF2B5EF4-FFF2-40B4-BE49-F238E27FC236}">
                <a16:creationId xmlns:a16="http://schemas.microsoft.com/office/drawing/2014/main" id="{C99C78D7-F1A5-451E-93D7-F0A8DE302118}"/>
              </a:ext>
            </a:extLst>
          </p:cNvPr>
          <p:cNvSpPr/>
          <p:nvPr/>
        </p:nvSpPr>
        <p:spPr>
          <a:xfrm rot="10800000">
            <a:off x="4715510" y="203581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Flowchart: Delay 6">
            <a:extLst>
              <a:ext uri="{FF2B5EF4-FFF2-40B4-BE49-F238E27FC236}">
                <a16:creationId xmlns:a16="http://schemas.microsoft.com/office/drawing/2014/main" id="{EDA068E8-E9D0-490D-837A-D09BF79FBF30}"/>
              </a:ext>
            </a:extLst>
          </p:cNvPr>
          <p:cNvSpPr/>
          <p:nvPr/>
        </p:nvSpPr>
        <p:spPr>
          <a:xfrm rot="16200000">
            <a:off x="4791393" y="179927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ectangle 7">
            <a:extLst>
              <a:ext uri="{FF2B5EF4-FFF2-40B4-BE49-F238E27FC236}">
                <a16:creationId xmlns:a16="http://schemas.microsoft.com/office/drawing/2014/main" id="{4DE2269C-F6F3-4D7B-A553-43C38C4918BE}"/>
              </a:ext>
            </a:extLst>
          </p:cNvPr>
          <p:cNvSpPr/>
          <p:nvPr/>
        </p:nvSpPr>
        <p:spPr>
          <a:xfrm rot="10800000">
            <a:off x="5511800" y="202565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Flowchart: Delay 8">
            <a:extLst>
              <a:ext uri="{FF2B5EF4-FFF2-40B4-BE49-F238E27FC236}">
                <a16:creationId xmlns:a16="http://schemas.microsoft.com/office/drawing/2014/main" id="{C7D02EB5-B3E5-4847-99E2-28EEF99AAF83}"/>
              </a:ext>
            </a:extLst>
          </p:cNvPr>
          <p:cNvSpPr/>
          <p:nvPr/>
        </p:nvSpPr>
        <p:spPr>
          <a:xfrm rot="16200000">
            <a:off x="5598478" y="179863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58BA789D-BE38-4629-8A0E-4C8D09B7F7DE}"/>
              </a:ext>
            </a:extLst>
          </p:cNvPr>
          <p:cNvSpPr/>
          <p:nvPr/>
        </p:nvSpPr>
        <p:spPr>
          <a:xfrm rot="10800000">
            <a:off x="6278245" y="202565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Flowchart: Delay 10">
            <a:extLst>
              <a:ext uri="{FF2B5EF4-FFF2-40B4-BE49-F238E27FC236}">
                <a16:creationId xmlns:a16="http://schemas.microsoft.com/office/drawing/2014/main" id="{4BE06A75-B7C7-4E12-A93D-FB93F1FFEF0E}"/>
              </a:ext>
            </a:extLst>
          </p:cNvPr>
          <p:cNvSpPr/>
          <p:nvPr/>
        </p:nvSpPr>
        <p:spPr>
          <a:xfrm rot="16200000">
            <a:off x="6365558" y="180117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Title 11">
            <a:extLst>
              <a:ext uri="{FF2B5EF4-FFF2-40B4-BE49-F238E27FC236}">
                <a16:creationId xmlns:a16="http://schemas.microsoft.com/office/drawing/2014/main" id="{C23D5236-E0A3-4311-A0A4-121F0D732CAE}"/>
              </a:ext>
            </a:extLst>
          </p:cNvPr>
          <p:cNvSpPr>
            <a:spLocks noGrp="1"/>
          </p:cNvSpPr>
          <p:nvPr>
            <p:ph type="title"/>
          </p:nvPr>
        </p:nvSpPr>
        <p:spPr/>
        <p:txBody>
          <a:bodyPr/>
          <a:lstStyle/>
          <a:p>
            <a:r>
              <a:rPr lang="en-US" dirty="0"/>
              <a:t>Concourse A, B, C</a:t>
            </a:r>
          </a:p>
        </p:txBody>
      </p:sp>
      <p:cxnSp>
        <p:nvCxnSpPr>
          <p:cNvPr id="14" name="Straight Connector 13">
            <a:extLst>
              <a:ext uri="{FF2B5EF4-FFF2-40B4-BE49-F238E27FC236}">
                <a16:creationId xmlns:a16="http://schemas.microsoft.com/office/drawing/2014/main" id="{EEB506FA-FA58-45E6-BCF3-8E930850FD2A}"/>
              </a:ext>
            </a:extLst>
          </p:cNvPr>
          <p:cNvCxnSpPr>
            <a:cxnSpLocks/>
          </p:cNvCxnSpPr>
          <p:nvPr/>
        </p:nvCxnSpPr>
        <p:spPr>
          <a:xfrm>
            <a:off x="614149" y="1569493"/>
            <a:ext cx="0" cy="4667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CDCCA13-13AE-47B0-BB33-7C00D92AF4CD}"/>
              </a:ext>
            </a:extLst>
          </p:cNvPr>
          <p:cNvCxnSpPr>
            <a:cxnSpLocks/>
          </p:cNvCxnSpPr>
          <p:nvPr/>
        </p:nvCxnSpPr>
        <p:spPr>
          <a:xfrm>
            <a:off x="10702119" y="1569493"/>
            <a:ext cx="0" cy="4667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D725ED3-0145-4D0D-B294-C4479C507449}"/>
              </a:ext>
            </a:extLst>
          </p:cNvPr>
          <p:cNvCxnSpPr/>
          <p:nvPr/>
        </p:nvCxnSpPr>
        <p:spPr>
          <a:xfrm>
            <a:off x="614149" y="1569493"/>
            <a:ext cx="100856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D7B9269-D48C-46F7-B53E-97A808640FA5}"/>
              </a:ext>
            </a:extLst>
          </p:cNvPr>
          <p:cNvCxnSpPr/>
          <p:nvPr/>
        </p:nvCxnSpPr>
        <p:spPr>
          <a:xfrm>
            <a:off x="614149" y="6239302"/>
            <a:ext cx="100856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19E40AC-D49C-4051-83C6-402AA0484646}"/>
              </a:ext>
            </a:extLst>
          </p:cNvPr>
          <p:cNvSpPr txBox="1"/>
          <p:nvPr/>
        </p:nvSpPr>
        <p:spPr>
          <a:xfrm>
            <a:off x="1913177" y="6068762"/>
            <a:ext cx="524597" cy="261610"/>
          </a:xfrm>
          <a:prstGeom prst="rect">
            <a:avLst/>
          </a:prstGeom>
          <a:solidFill>
            <a:schemeClr val="bg1"/>
          </a:solidFill>
        </p:spPr>
        <p:txBody>
          <a:bodyPr wrap="square" rtlCol="0">
            <a:spAutoFit/>
          </a:bodyPr>
          <a:lstStyle/>
          <a:p>
            <a:r>
              <a:rPr lang="en-US" sz="1100" dirty="0"/>
              <a:t>Entry</a:t>
            </a:r>
          </a:p>
        </p:txBody>
      </p:sp>
      <p:sp>
        <p:nvSpPr>
          <p:cNvPr id="21" name="TextBox 20">
            <a:extLst>
              <a:ext uri="{FF2B5EF4-FFF2-40B4-BE49-F238E27FC236}">
                <a16:creationId xmlns:a16="http://schemas.microsoft.com/office/drawing/2014/main" id="{8F560DA3-74E2-4316-BD2F-10F13CE24118}"/>
              </a:ext>
            </a:extLst>
          </p:cNvPr>
          <p:cNvSpPr txBox="1"/>
          <p:nvPr/>
        </p:nvSpPr>
        <p:spPr>
          <a:xfrm>
            <a:off x="5511975" y="6068762"/>
            <a:ext cx="524597" cy="261610"/>
          </a:xfrm>
          <a:prstGeom prst="rect">
            <a:avLst/>
          </a:prstGeom>
          <a:solidFill>
            <a:schemeClr val="bg1"/>
          </a:solidFill>
        </p:spPr>
        <p:txBody>
          <a:bodyPr wrap="square" rtlCol="0">
            <a:spAutoFit/>
          </a:bodyPr>
          <a:lstStyle/>
          <a:p>
            <a:r>
              <a:rPr lang="en-US" sz="1100" dirty="0"/>
              <a:t>Entry</a:t>
            </a:r>
          </a:p>
        </p:txBody>
      </p:sp>
      <p:sp>
        <p:nvSpPr>
          <p:cNvPr id="22" name="TextBox 21">
            <a:extLst>
              <a:ext uri="{FF2B5EF4-FFF2-40B4-BE49-F238E27FC236}">
                <a16:creationId xmlns:a16="http://schemas.microsoft.com/office/drawing/2014/main" id="{9212D908-DAA6-4E23-931E-FAB660BE8177}"/>
              </a:ext>
            </a:extLst>
          </p:cNvPr>
          <p:cNvSpPr txBox="1"/>
          <p:nvPr/>
        </p:nvSpPr>
        <p:spPr>
          <a:xfrm>
            <a:off x="9110773" y="6068762"/>
            <a:ext cx="524597" cy="261610"/>
          </a:xfrm>
          <a:prstGeom prst="rect">
            <a:avLst/>
          </a:prstGeom>
          <a:solidFill>
            <a:schemeClr val="bg1"/>
          </a:solidFill>
        </p:spPr>
        <p:txBody>
          <a:bodyPr wrap="square" rtlCol="0">
            <a:spAutoFit/>
          </a:bodyPr>
          <a:lstStyle/>
          <a:p>
            <a:r>
              <a:rPr lang="en-US" sz="1100" dirty="0"/>
              <a:t>Entry</a:t>
            </a:r>
          </a:p>
        </p:txBody>
      </p:sp>
    </p:spTree>
    <p:extLst>
      <p:ext uri="{BB962C8B-B14F-4D97-AF65-F5344CB8AC3E}">
        <p14:creationId xmlns:p14="http://schemas.microsoft.com/office/powerpoint/2010/main" val="1434685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36A0209D-7295-43C8-9082-BD3BB4208167}"/>
              </a:ext>
            </a:extLst>
          </p:cNvPr>
          <p:cNvPicPr>
            <a:picLocks noChangeAspect="1"/>
          </p:cNvPicPr>
          <p:nvPr/>
        </p:nvPicPr>
        <p:blipFill rotWithShape="1">
          <a:blip r:embed="rId2"/>
          <a:srcRect l="15313" t="32996" r="77009" b="34596"/>
          <a:stretch/>
        </p:blipFill>
        <p:spPr>
          <a:xfrm>
            <a:off x="5261222" y="2634887"/>
            <a:ext cx="2650988" cy="3677523"/>
          </a:xfrm>
          <a:prstGeom prst="rect">
            <a:avLst/>
          </a:prstGeom>
        </p:spPr>
      </p:pic>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a:xfrm>
            <a:off x="838200" y="365125"/>
            <a:ext cx="10515600" cy="1325563"/>
          </a:xfrm>
        </p:spPr>
        <p:txBody>
          <a:bodyPr/>
          <a:lstStyle/>
          <a:p>
            <a:r>
              <a:rPr lang="en-US" dirty="0"/>
              <a:t>“War room”</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4854849" cy="4351338"/>
          </a:xfrm>
        </p:spPr>
        <p:txBody>
          <a:bodyPr>
            <a:normAutofit/>
          </a:bodyPr>
          <a:lstStyle/>
          <a:p>
            <a:r>
              <a:rPr lang="en-US" sz="1800" dirty="0"/>
              <a:t>Facilities needs:  Just need room to be cleaned prior to 9 AM 04-May.  Will be using for supplies, “war room” for event.</a:t>
            </a:r>
          </a:p>
          <a:p>
            <a:r>
              <a:rPr lang="en-US" sz="1800" dirty="0"/>
              <a:t>AV needs:  None</a:t>
            </a:r>
          </a:p>
          <a:p>
            <a:r>
              <a:rPr lang="en-US" sz="1800" dirty="0"/>
              <a:t>Signage:  No easel required; sign taped with painter’s tape.  Sign will be printed and brought with Julia on Friday morning.</a:t>
            </a:r>
          </a:p>
        </p:txBody>
      </p:sp>
      <p:sp>
        <p:nvSpPr>
          <p:cNvPr id="4" name="TextBox 3">
            <a:extLst>
              <a:ext uri="{FF2B5EF4-FFF2-40B4-BE49-F238E27FC236}">
                <a16:creationId xmlns:a16="http://schemas.microsoft.com/office/drawing/2014/main" id="{11EF697C-DC42-43A5-907B-D7EAE2E44FC0}"/>
              </a:ext>
            </a:extLst>
          </p:cNvPr>
          <p:cNvSpPr txBox="1"/>
          <p:nvPr/>
        </p:nvSpPr>
        <p:spPr>
          <a:xfrm>
            <a:off x="8279934" y="229933"/>
            <a:ext cx="4102216" cy="923330"/>
          </a:xfrm>
          <a:prstGeom prst="rect">
            <a:avLst/>
          </a:prstGeom>
          <a:noFill/>
        </p:spPr>
        <p:txBody>
          <a:bodyPr wrap="square" rtlCol="0">
            <a:spAutoFit/>
          </a:bodyPr>
          <a:lstStyle/>
          <a:p>
            <a:r>
              <a:rPr lang="en-US" dirty="0"/>
              <a:t>Main contact:  Julia Boss</a:t>
            </a:r>
          </a:p>
          <a:p>
            <a:r>
              <a:rPr lang="en-US" dirty="0"/>
              <a:t>Location:  Boardroom</a:t>
            </a:r>
          </a:p>
          <a:p>
            <a:r>
              <a:rPr lang="en-US" dirty="0"/>
              <a:t>Date/time:  Prior to 9 AM 04-May</a:t>
            </a:r>
          </a:p>
        </p:txBody>
      </p:sp>
      <p:sp>
        <p:nvSpPr>
          <p:cNvPr id="6" name="Oval 5">
            <a:extLst>
              <a:ext uri="{FF2B5EF4-FFF2-40B4-BE49-F238E27FC236}">
                <a16:creationId xmlns:a16="http://schemas.microsoft.com/office/drawing/2014/main" id="{6B582BDB-F469-4EE3-A639-BFFF29317A7E}"/>
              </a:ext>
            </a:extLst>
          </p:cNvPr>
          <p:cNvSpPr/>
          <p:nvPr/>
        </p:nvSpPr>
        <p:spPr>
          <a:xfrm>
            <a:off x="6386454" y="3547855"/>
            <a:ext cx="979411" cy="953116"/>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9876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a:xfrm>
            <a:off x="838200" y="365125"/>
            <a:ext cx="10515600" cy="1325563"/>
          </a:xfrm>
        </p:spPr>
        <p:txBody>
          <a:bodyPr/>
          <a:lstStyle/>
          <a:p>
            <a:r>
              <a:rPr lang="en-US" dirty="0"/>
              <a:t>Education session –</a:t>
            </a:r>
            <a:br>
              <a:rPr lang="en-US" dirty="0"/>
            </a:br>
            <a:r>
              <a:rPr lang="en-US" dirty="0"/>
              <a:t>Walk Your Talk</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10515600" cy="4351338"/>
          </a:xfrm>
        </p:spPr>
        <p:txBody>
          <a:bodyPr>
            <a:normAutofit/>
          </a:bodyPr>
          <a:lstStyle/>
          <a:p>
            <a:r>
              <a:rPr lang="en-US" sz="1800" dirty="0"/>
              <a:t>Facilities needs:  Five round tables with six chairs each.  One lectern on the side of the room.  </a:t>
            </a:r>
          </a:p>
          <a:p>
            <a:r>
              <a:rPr lang="en-US" sz="1800" dirty="0"/>
              <a:t>Service needs:  Dinner service.  Will have meal plans determined ahead of time.</a:t>
            </a:r>
          </a:p>
          <a:p>
            <a:r>
              <a:rPr lang="en-US" sz="1800" dirty="0"/>
              <a:t>AV needs:  None</a:t>
            </a:r>
          </a:p>
        </p:txBody>
      </p:sp>
      <p:sp>
        <p:nvSpPr>
          <p:cNvPr id="4" name="TextBox 3">
            <a:extLst>
              <a:ext uri="{FF2B5EF4-FFF2-40B4-BE49-F238E27FC236}">
                <a16:creationId xmlns:a16="http://schemas.microsoft.com/office/drawing/2014/main" id="{11EF697C-DC42-43A5-907B-D7EAE2E44FC0}"/>
              </a:ext>
            </a:extLst>
          </p:cNvPr>
          <p:cNvSpPr txBox="1"/>
          <p:nvPr/>
        </p:nvSpPr>
        <p:spPr>
          <a:xfrm>
            <a:off x="8279934" y="229933"/>
            <a:ext cx="4102216" cy="923330"/>
          </a:xfrm>
          <a:prstGeom prst="rect">
            <a:avLst/>
          </a:prstGeom>
          <a:noFill/>
        </p:spPr>
        <p:txBody>
          <a:bodyPr wrap="square" rtlCol="0">
            <a:spAutoFit/>
          </a:bodyPr>
          <a:lstStyle/>
          <a:p>
            <a:r>
              <a:rPr lang="en-US" dirty="0"/>
              <a:t>Main contact:  Diane Rose Bolash </a:t>
            </a:r>
          </a:p>
          <a:p>
            <a:r>
              <a:rPr lang="en-US" dirty="0"/>
              <a:t>Location:  Aviation</a:t>
            </a:r>
          </a:p>
          <a:p>
            <a:r>
              <a:rPr lang="en-US" dirty="0"/>
              <a:t>Date/time:  Prior to 5 PM 04-May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13693" t="39166" r="74056" b="33810"/>
          <a:stretch/>
        </p:blipFill>
        <p:spPr>
          <a:xfrm>
            <a:off x="838200" y="3320977"/>
            <a:ext cx="3947445" cy="2861709"/>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1650319" y="4851777"/>
            <a:ext cx="1837189" cy="178786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5995EAB-CDD5-46CE-A117-172C4BF78E18}"/>
              </a:ext>
            </a:extLst>
          </p:cNvPr>
          <p:cNvCxnSpPr>
            <a:cxnSpLocks/>
          </p:cNvCxnSpPr>
          <p:nvPr/>
        </p:nvCxnSpPr>
        <p:spPr>
          <a:xfrm>
            <a:off x="5572125" y="6177218"/>
            <a:ext cx="48438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04ACA-16D5-41BA-A799-99260C9C2742}"/>
              </a:ext>
            </a:extLst>
          </p:cNvPr>
          <p:cNvCxnSpPr>
            <a:cxnSpLocks/>
          </p:cNvCxnSpPr>
          <p:nvPr/>
        </p:nvCxnSpPr>
        <p:spPr>
          <a:xfrm flipH="1" flipV="1">
            <a:off x="10415937" y="3431491"/>
            <a:ext cx="4413" cy="2745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DD7007-2CA8-4034-9566-EA86BE7EF0DA}"/>
              </a:ext>
            </a:extLst>
          </p:cNvPr>
          <p:cNvCxnSpPr>
            <a:cxnSpLocks/>
          </p:cNvCxnSpPr>
          <p:nvPr/>
        </p:nvCxnSpPr>
        <p:spPr>
          <a:xfrm flipH="1">
            <a:off x="6434138" y="3431491"/>
            <a:ext cx="39862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C4393F-161C-4685-B10D-4CF6376628B5}"/>
              </a:ext>
            </a:extLst>
          </p:cNvPr>
          <p:cNvCxnSpPr/>
          <p:nvPr/>
        </p:nvCxnSpPr>
        <p:spPr>
          <a:xfrm>
            <a:off x="5534025" y="3431491"/>
            <a:ext cx="0" cy="2742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62FAC0-8B25-4D44-A44C-51AF8F8FFF4F}"/>
              </a:ext>
            </a:extLst>
          </p:cNvPr>
          <p:cNvSpPr txBox="1"/>
          <p:nvPr/>
        </p:nvSpPr>
        <p:spPr>
          <a:xfrm>
            <a:off x="6595341" y="6042961"/>
            <a:ext cx="524597" cy="261610"/>
          </a:xfrm>
          <a:prstGeom prst="rect">
            <a:avLst/>
          </a:prstGeom>
          <a:solidFill>
            <a:schemeClr val="bg1"/>
          </a:solidFill>
        </p:spPr>
        <p:txBody>
          <a:bodyPr wrap="square" rtlCol="0">
            <a:spAutoFit/>
          </a:bodyPr>
          <a:lstStyle/>
          <a:p>
            <a:r>
              <a:rPr lang="en-US" sz="1100" dirty="0"/>
              <a:t>Entry</a:t>
            </a:r>
          </a:p>
        </p:txBody>
      </p:sp>
      <p:sp>
        <p:nvSpPr>
          <p:cNvPr id="22" name="TextBox 21">
            <a:extLst>
              <a:ext uri="{FF2B5EF4-FFF2-40B4-BE49-F238E27FC236}">
                <a16:creationId xmlns:a16="http://schemas.microsoft.com/office/drawing/2014/main" id="{166DA6EA-30E9-42AA-A037-4AD09D3C1822}"/>
              </a:ext>
            </a:extLst>
          </p:cNvPr>
          <p:cNvSpPr txBox="1"/>
          <p:nvPr/>
        </p:nvSpPr>
        <p:spPr>
          <a:xfrm>
            <a:off x="5885727" y="3392414"/>
            <a:ext cx="829397" cy="430887"/>
          </a:xfrm>
          <a:prstGeom prst="rect">
            <a:avLst/>
          </a:prstGeom>
          <a:noFill/>
        </p:spPr>
        <p:txBody>
          <a:bodyPr wrap="square" rtlCol="0">
            <a:spAutoFit/>
          </a:bodyPr>
          <a:lstStyle/>
          <a:p>
            <a:r>
              <a:rPr lang="en-US" sz="1100" dirty="0"/>
              <a:t>Emergency exit</a:t>
            </a:r>
          </a:p>
        </p:txBody>
      </p:sp>
      <p:cxnSp>
        <p:nvCxnSpPr>
          <p:cNvPr id="25" name="Straight Connector 24">
            <a:extLst>
              <a:ext uri="{FF2B5EF4-FFF2-40B4-BE49-F238E27FC236}">
                <a16:creationId xmlns:a16="http://schemas.microsoft.com/office/drawing/2014/main" id="{26282394-A1AF-4FAA-B9D8-6E6C838B1A18}"/>
              </a:ext>
            </a:extLst>
          </p:cNvPr>
          <p:cNvCxnSpPr/>
          <p:nvPr/>
        </p:nvCxnSpPr>
        <p:spPr>
          <a:xfrm>
            <a:off x="5534025" y="3431491"/>
            <a:ext cx="419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892BED0-FB03-4AE1-9D51-4894775549F7}"/>
              </a:ext>
            </a:extLst>
          </p:cNvPr>
          <p:cNvSpPr/>
          <p:nvPr/>
        </p:nvSpPr>
        <p:spPr>
          <a:xfrm>
            <a:off x="7469646" y="3523082"/>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3" name="Oval 32">
            <a:extLst>
              <a:ext uri="{FF2B5EF4-FFF2-40B4-BE49-F238E27FC236}">
                <a16:creationId xmlns:a16="http://schemas.microsoft.com/office/drawing/2014/main" id="{84F6304C-93E0-4C11-8545-C8577756C98A}"/>
              </a:ext>
            </a:extLst>
          </p:cNvPr>
          <p:cNvSpPr/>
          <p:nvPr/>
        </p:nvSpPr>
        <p:spPr>
          <a:xfrm>
            <a:off x="7769684" y="438370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4" name="Oval 33">
            <a:extLst>
              <a:ext uri="{FF2B5EF4-FFF2-40B4-BE49-F238E27FC236}">
                <a16:creationId xmlns:a16="http://schemas.microsoft.com/office/drawing/2014/main" id="{080F877E-11C9-4884-8ABC-E4507400E130}"/>
              </a:ext>
            </a:extLst>
          </p:cNvPr>
          <p:cNvSpPr/>
          <p:nvPr/>
        </p:nvSpPr>
        <p:spPr>
          <a:xfrm>
            <a:off x="8524206" y="3596247"/>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5" name="Oval 34">
            <a:extLst>
              <a:ext uri="{FF2B5EF4-FFF2-40B4-BE49-F238E27FC236}">
                <a16:creationId xmlns:a16="http://schemas.microsoft.com/office/drawing/2014/main" id="{152D2D03-607E-4138-BDBF-5118E9EE39DD}"/>
              </a:ext>
            </a:extLst>
          </p:cNvPr>
          <p:cNvSpPr/>
          <p:nvPr/>
        </p:nvSpPr>
        <p:spPr>
          <a:xfrm>
            <a:off x="8375794"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6" name="Oval 35">
            <a:extLst>
              <a:ext uri="{FF2B5EF4-FFF2-40B4-BE49-F238E27FC236}">
                <a16:creationId xmlns:a16="http://schemas.microsoft.com/office/drawing/2014/main" id="{76C51B57-0CA0-4D2B-A8E6-FDEB84007048}"/>
              </a:ext>
            </a:extLst>
          </p:cNvPr>
          <p:cNvSpPr/>
          <p:nvPr/>
        </p:nvSpPr>
        <p:spPr>
          <a:xfrm>
            <a:off x="8784269" y="443443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7" name="Oval 36">
            <a:extLst>
              <a:ext uri="{FF2B5EF4-FFF2-40B4-BE49-F238E27FC236}">
                <a16:creationId xmlns:a16="http://schemas.microsoft.com/office/drawing/2014/main" id="{AC8980DD-9176-45CF-9646-7750306B0944}"/>
              </a:ext>
            </a:extLst>
          </p:cNvPr>
          <p:cNvSpPr/>
          <p:nvPr/>
        </p:nvSpPr>
        <p:spPr>
          <a:xfrm>
            <a:off x="7129891"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8" name="Rectangle 37">
            <a:extLst>
              <a:ext uri="{FF2B5EF4-FFF2-40B4-BE49-F238E27FC236}">
                <a16:creationId xmlns:a16="http://schemas.microsoft.com/office/drawing/2014/main" id="{664C4A4E-3E2B-4ED3-9613-15C500912CFC}"/>
              </a:ext>
            </a:extLst>
          </p:cNvPr>
          <p:cNvSpPr/>
          <p:nvPr/>
        </p:nvSpPr>
        <p:spPr>
          <a:xfrm>
            <a:off x="6715124" y="4075532"/>
            <a:ext cx="414767" cy="308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9" name="TextBox 38">
            <a:extLst>
              <a:ext uri="{FF2B5EF4-FFF2-40B4-BE49-F238E27FC236}">
                <a16:creationId xmlns:a16="http://schemas.microsoft.com/office/drawing/2014/main" id="{4534B9E4-CCDF-4FAA-AE5F-EE3B0F957197}"/>
              </a:ext>
            </a:extLst>
          </p:cNvPr>
          <p:cNvSpPr txBox="1"/>
          <p:nvPr/>
        </p:nvSpPr>
        <p:spPr>
          <a:xfrm>
            <a:off x="5572126" y="3930075"/>
            <a:ext cx="1087754" cy="646331"/>
          </a:xfrm>
          <a:prstGeom prst="rect">
            <a:avLst/>
          </a:prstGeom>
          <a:noFill/>
        </p:spPr>
        <p:txBody>
          <a:bodyPr wrap="square" rtlCol="0">
            <a:spAutoFit/>
          </a:bodyPr>
          <a:lstStyle/>
          <a:p>
            <a:r>
              <a:rPr lang="en-US" sz="1200" dirty="0"/>
              <a:t>Lectern, no amplification required</a:t>
            </a:r>
          </a:p>
        </p:txBody>
      </p:sp>
      <p:cxnSp>
        <p:nvCxnSpPr>
          <p:cNvPr id="41" name="Straight Arrow Connector 40">
            <a:extLst>
              <a:ext uri="{FF2B5EF4-FFF2-40B4-BE49-F238E27FC236}">
                <a16:creationId xmlns:a16="http://schemas.microsoft.com/office/drawing/2014/main" id="{7DBB4B99-1751-4E0E-83F6-6A6998EE2269}"/>
              </a:ext>
            </a:extLst>
          </p:cNvPr>
          <p:cNvCxnSpPr>
            <a:cxnSpLocks/>
            <a:endCxn id="39" idx="3"/>
          </p:cNvCxnSpPr>
          <p:nvPr/>
        </p:nvCxnSpPr>
        <p:spPr>
          <a:xfrm flipV="1">
            <a:off x="6259919" y="4253241"/>
            <a:ext cx="399961" cy="286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ED0126-57EF-4102-A1AF-281100EDF76E}"/>
              </a:ext>
            </a:extLst>
          </p:cNvPr>
          <p:cNvSpPr/>
          <p:nvPr/>
        </p:nvSpPr>
        <p:spPr>
          <a:xfrm>
            <a:off x="5693049" y="200370"/>
            <a:ext cx="2044149"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DRAFT</a:t>
            </a:r>
          </a:p>
        </p:txBody>
      </p:sp>
    </p:spTree>
    <p:extLst>
      <p:ext uri="{BB962C8B-B14F-4D97-AF65-F5344CB8AC3E}">
        <p14:creationId xmlns:p14="http://schemas.microsoft.com/office/powerpoint/2010/main" val="2523877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a:xfrm>
            <a:off x="838200" y="365125"/>
            <a:ext cx="10515600" cy="1325563"/>
          </a:xfrm>
        </p:spPr>
        <p:txBody>
          <a:bodyPr/>
          <a:lstStyle/>
          <a:p>
            <a:r>
              <a:rPr lang="en-US" dirty="0"/>
              <a:t>Education session –</a:t>
            </a:r>
            <a:br>
              <a:rPr lang="en-US" dirty="0"/>
            </a:br>
            <a:r>
              <a:rPr lang="en-US" dirty="0"/>
              <a:t>Hats off to Pathways!</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10515600" cy="4351338"/>
          </a:xfrm>
        </p:spPr>
        <p:txBody>
          <a:bodyPr>
            <a:normAutofit/>
          </a:bodyPr>
          <a:lstStyle/>
          <a:p>
            <a:r>
              <a:rPr lang="en-US" sz="1800" dirty="0"/>
              <a:t>Facilities needs:  Five round tables with six chairs each.  One lectern on the side of the room.  </a:t>
            </a:r>
          </a:p>
          <a:p>
            <a:r>
              <a:rPr lang="en-US" sz="1800" dirty="0"/>
              <a:t>Service needs:  Dinner service.  Will have meal plans determined ahead of time.</a:t>
            </a:r>
          </a:p>
          <a:p>
            <a:r>
              <a:rPr lang="en-US" sz="1800" dirty="0"/>
              <a:t>AV needs:  None</a:t>
            </a:r>
          </a:p>
        </p:txBody>
      </p:sp>
      <p:sp>
        <p:nvSpPr>
          <p:cNvPr id="4" name="TextBox 3">
            <a:extLst>
              <a:ext uri="{FF2B5EF4-FFF2-40B4-BE49-F238E27FC236}">
                <a16:creationId xmlns:a16="http://schemas.microsoft.com/office/drawing/2014/main" id="{11EF697C-DC42-43A5-907B-D7EAE2E44FC0}"/>
              </a:ext>
            </a:extLst>
          </p:cNvPr>
          <p:cNvSpPr txBox="1"/>
          <p:nvPr/>
        </p:nvSpPr>
        <p:spPr>
          <a:xfrm>
            <a:off x="8069722" y="229933"/>
            <a:ext cx="4312428" cy="923330"/>
          </a:xfrm>
          <a:prstGeom prst="rect">
            <a:avLst/>
          </a:prstGeom>
          <a:noFill/>
        </p:spPr>
        <p:txBody>
          <a:bodyPr wrap="square" rtlCol="0">
            <a:spAutoFit/>
          </a:bodyPr>
          <a:lstStyle/>
          <a:p>
            <a:r>
              <a:rPr lang="en-US" dirty="0"/>
              <a:t>Main contact:  Judy Bauer, </a:t>
            </a:r>
            <a:r>
              <a:rPr lang="en-US" dirty="0" err="1"/>
              <a:t>Sierk</a:t>
            </a:r>
            <a:r>
              <a:rPr lang="en-US" dirty="0"/>
              <a:t> </a:t>
            </a:r>
            <a:r>
              <a:rPr lang="en-US" dirty="0" err="1"/>
              <a:t>Oudemans</a:t>
            </a:r>
            <a:endParaRPr lang="en-US" dirty="0"/>
          </a:p>
          <a:p>
            <a:r>
              <a:rPr lang="en-US" dirty="0"/>
              <a:t>Location:  Sabre Ballroom</a:t>
            </a:r>
          </a:p>
          <a:p>
            <a:r>
              <a:rPr lang="en-US" dirty="0"/>
              <a:t>Date/time:  Prior to 5 PM 04-May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13693" t="39166" r="74056" b="33810"/>
          <a:stretch/>
        </p:blipFill>
        <p:spPr>
          <a:xfrm>
            <a:off x="838200" y="3320977"/>
            <a:ext cx="3947445" cy="2861709"/>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1650319" y="4851777"/>
            <a:ext cx="1837189" cy="178786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5995EAB-CDD5-46CE-A117-172C4BF78E18}"/>
              </a:ext>
            </a:extLst>
          </p:cNvPr>
          <p:cNvCxnSpPr>
            <a:cxnSpLocks/>
          </p:cNvCxnSpPr>
          <p:nvPr/>
        </p:nvCxnSpPr>
        <p:spPr>
          <a:xfrm>
            <a:off x="5572125" y="6177218"/>
            <a:ext cx="48438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04ACA-16D5-41BA-A799-99260C9C2742}"/>
              </a:ext>
            </a:extLst>
          </p:cNvPr>
          <p:cNvCxnSpPr>
            <a:cxnSpLocks/>
          </p:cNvCxnSpPr>
          <p:nvPr/>
        </p:nvCxnSpPr>
        <p:spPr>
          <a:xfrm flipH="1" flipV="1">
            <a:off x="10415937" y="3431491"/>
            <a:ext cx="4413" cy="2745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DD7007-2CA8-4034-9566-EA86BE7EF0DA}"/>
              </a:ext>
            </a:extLst>
          </p:cNvPr>
          <p:cNvCxnSpPr>
            <a:cxnSpLocks/>
          </p:cNvCxnSpPr>
          <p:nvPr/>
        </p:nvCxnSpPr>
        <p:spPr>
          <a:xfrm flipH="1">
            <a:off x="6434138" y="3431491"/>
            <a:ext cx="39862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C4393F-161C-4685-B10D-4CF6376628B5}"/>
              </a:ext>
            </a:extLst>
          </p:cNvPr>
          <p:cNvCxnSpPr/>
          <p:nvPr/>
        </p:nvCxnSpPr>
        <p:spPr>
          <a:xfrm>
            <a:off x="5534025" y="3431491"/>
            <a:ext cx="0" cy="2742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62FAC0-8B25-4D44-A44C-51AF8F8FFF4F}"/>
              </a:ext>
            </a:extLst>
          </p:cNvPr>
          <p:cNvSpPr txBox="1"/>
          <p:nvPr/>
        </p:nvSpPr>
        <p:spPr>
          <a:xfrm>
            <a:off x="6595341" y="6042961"/>
            <a:ext cx="524597" cy="261610"/>
          </a:xfrm>
          <a:prstGeom prst="rect">
            <a:avLst/>
          </a:prstGeom>
          <a:solidFill>
            <a:schemeClr val="bg1"/>
          </a:solidFill>
        </p:spPr>
        <p:txBody>
          <a:bodyPr wrap="square" rtlCol="0">
            <a:spAutoFit/>
          </a:bodyPr>
          <a:lstStyle/>
          <a:p>
            <a:r>
              <a:rPr lang="en-US" sz="1100" dirty="0"/>
              <a:t>Entry</a:t>
            </a:r>
          </a:p>
        </p:txBody>
      </p:sp>
      <p:sp>
        <p:nvSpPr>
          <p:cNvPr id="22" name="TextBox 21">
            <a:extLst>
              <a:ext uri="{FF2B5EF4-FFF2-40B4-BE49-F238E27FC236}">
                <a16:creationId xmlns:a16="http://schemas.microsoft.com/office/drawing/2014/main" id="{166DA6EA-30E9-42AA-A037-4AD09D3C1822}"/>
              </a:ext>
            </a:extLst>
          </p:cNvPr>
          <p:cNvSpPr txBox="1"/>
          <p:nvPr/>
        </p:nvSpPr>
        <p:spPr>
          <a:xfrm>
            <a:off x="5885727" y="3392414"/>
            <a:ext cx="829397" cy="430887"/>
          </a:xfrm>
          <a:prstGeom prst="rect">
            <a:avLst/>
          </a:prstGeom>
          <a:noFill/>
        </p:spPr>
        <p:txBody>
          <a:bodyPr wrap="square" rtlCol="0">
            <a:spAutoFit/>
          </a:bodyPr>
          <a:lstStyle/>
          <a:p>
            <a:r>
              <a:rPr lang="en-US" sz="1100" dirty="0"/>
              <a:t>Emergency exit</a:t>
            </a:r>
          </a:p>
        </p:txBody>
      </p:sp>
      <p:cxnSp>
        <p:nvCxnSpPr>
          <p:cNvPr id="25" name="Straight Connector 24">
            <a:extLst>
              <a:ext uri="{FF2B5EF4-FFF2-40B4-BE49-F238E27FC236}">
                <a16:creationId xmlns:a16="http://schemas.microsoft.com/office/drawing/2014/main" id="{26282394-A1AF-4FAA-B9D8-6E6C838B1A18}"/>
              </a:ext>
            </a:extLst>
          </p:cNvPr>
          <p:cNvCxnSpPr/>
          <p:nvPr/>
        </p:nvCxnSpPr>
        <p:spPr>
          <a:xfrm>
            <a:off x="5534025" y="3431491"/>
            <a:ext cx="419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892BED0-FB03-4AE1-9D51-4894775549F7}"/>
              </a:ext>
            </a:extLst>
          </p:cNvPr>
          <p:cNvSpPr/>
          <p:nvPr/>
        </p:nvSpPr>
        <p:spPr>
          <a:xfrm>
            <a:off x="7469646" y="3523082"/>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3" name="Oval 32">
            <a:extLst>
              <a:ext uri="{FF2B5EF4-FFF2-40B4-BE49-F238E27FC236}">
                <a16:creationId xmlns:a16="http://schemas.microsoft.com/office/drawing/2014/main" id="{84F6304C-93E0-4C11-8545-C8577756C98A}"/>
              </a:ext>
            </a:extLst>
          </p:cNvPr>
          <p:cNvSpPr/>
          <p:nvPr/>
        </p:nvSpPr>
        <p:spPr>
          <a:xfrm>
            <a:off x="7769684" y="438370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4" name="Oval 33">
            <a:extLst>
              <a:ext uri="{FF2B5EF4-FFF2-40B4-BE49-F238E27FC236}">
                <a16:creationId xmlns:a16="http://schemas.microsoft.com/office/drawing/2014/main" id="{080F877E-11C9-4884-8ABC-E4507400E130}"/>
              </a:ext>
            </a:extLst>
          </p:cNvPr>
          <p:cNvSpPr/>
          <p:nvPr/>
        </p:nvSpPr>
        <p:spPr>
          <a:xfrm>
            <a:off x="8524206" y="3596247"/>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5" name="Oval 34">
            <a:extLst>
              <a:ext uri="{FF2B5EF4-FFF2-40B4-BE49-F238E27FC236}">
                <a16:creationId xmlns:a16="http://schemas.microsoft.com/office/drawing/2014/main" id="{152D2D03-607E-4138-BDBF-5118E9EE39DD}"/>
              </a:ext>
            </a:extLst>
          </p:cNvPr>
          <p:cNvSpPr/>
          <p:nvPr/>
        </p:nvSpPr>
        <p:spPr>
          <a:xfrm>
            <a:off x="8375794"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6" name="Oval 35">
            <a:extLst>
              <a:ext uri="{FF2B5EF4-FFF2-40B4-BE49-F238E27FC236}">
                <a16:creationId xmlns:a16="http://schemas.microsoft.com/office/drawing/2014/main" id="{76C51B57-0CA0-4D2B-A8E6-FDEB84007048}"/>
              </a:ext>
            </a:extLst>
          </p:cNvPr>
          <p:cNvSpPr/>
          <p:nvPr/>
        </p:nvSpPr>
        <p:spPr>
          <a:xfrm>
            <a:off x="8784269" y="443443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7" name="Oval 36">
            <a:extLst>
              <a:ext uri="{FF2B5EF4-FFF2-40B4-BE49-F238E27FC236}">
                <a16:creationId xmlns:a16="http://schemas.microsoft.com/office/drawing/2014/main" id="{AC8980DD-9176-45CF-9646-7750306B0944}"/>
              </a:ext>
            </a:extLst>
          </p:cNvPr>
          <p:cNvSpPr/>
          <p:nvPr/>
        </p:nvSpPr>
        <p:spPr>
          <a:xfrm>
            <a:off x="7129891"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8" name="Rectangle 37">
            <a:extLst>
              <a:ext uri="{FF2B5EF4-FFF2-40B4-BE49-F238E27FC236}">
                <a16:creationId xmlns:a16="http://schemas.microsoft.com/office/drawing/2014/main" id="{664C4A4E-3E2B-4ED3-9613-15C500912CFC}"/>
              </a:ext>
            </a:extLst>
          </p:cNvPr>
          <p:cNvSpPr/>
          <p:nvPr/>
        </p:nvSpPr>
        <p:spPr>
          <a:xfrm>
            <a:off x="6715124" y="4075532"/>
            <a:ext cx="414767" cy="308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9" name="TextBox 38">
            <a:extLst>
              <a:ext uri="{FF2B5EF4-FFF2-40B4-BE49-F238E27FC236}">
                <a16:creationId xmlns:a16="http://schemas.microsoft.com/office/drawing/2014/main" id="{4534B9E4-CCDF-4FAA-AE5F-EE3B0F957197}"/>
              </a:ext>
            </a:extLst>
          </p:cNvPr>
          <p:cNvSpPr txBox="1"/>
          <p:nvPr/>
        </p:nvSpPr>
        <p:spPr>
          <a:xfrm>
            <a:off x="5572126" y="3930075"/>
            <a:ext cx="1087754" cy="646331"/>
          </a:xfrm>
          <a:prstGeom prst="rect">
            <a:avLst/>
          </a:prstGeom>
          <a:noFill/>
        </p:spPr>
        <p:txBody>
          <a:bodyPr wrap="square" rtlCol="0">
            <a:spAutoFit/>
          </a:bodyPr>
          <a:lstStyle/>
          <a:p>
            <a:r>
              <a:rPr lang="en-US" sz="1200" dirty="0"/>
              <a:t>Lectern, no amplification required</a:t>
            </a:r>
          </a:p>
        </p:txBody>
      </p:sp>
      <p:cxnSp>
        <p:nvCxnSpPr>
          <p:cNvPr id="41" name="Straight Arrow Connector 40">
            <a:extLst>
              <a:ext uri="{FF2B5EF4-FFF2-40B4-BE49-F238E27FC236}">
                <a16:creationId xmlns:a16="http://schemas.microsoft.com/office/drawing/2014/main" id="{7DBB4B99-1751-4E0E-83F6-6A6998EE2269}"/>
              </a:ext>
            </a:extLst>
          </p:cNvPr>
          <p:cNvCxnSpPr>
            <a:cxnSpLocks/>
            <a:endCxn id="39" idx="3"/>
          </p:cNvCxnSpPr>
          <p:nvPr/>
        </p:nvCxnSpPr>
        <p:spPr>
          <a:xfrm flipV="1">
            <a:off x="6259919" y="4253241"/>
            <a:ext cx="399961" cy="286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ED0126-57EF-4102-A1AF-281100EDF76E}"/>
              </a:ext>
            </a:extLst>
          </p:cNvPr>
          <p:cNvSpPr/>
          <p:nvPr/>
        </p:nvSpPr>
        <p:spPr>
          <a:xfrm>
            <a:off x="5693049" y="200370"/>
            <a:ext cx="2044149"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DRAFT</a:t>
            </a:r>
          </a:p>
        </p:txBody>
      </p:sp>
    </p:spTree>
    <p:extLst>
      <p:ext uri="{BB962C8B-B14F-4D97-AF65-F5344CB8AC3E}">
        <p14:creationId xmlns:p14="http://schemas.microsoft.com/office/powerpoint/2010/main" val="3350303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a:xfrm>
            <a:off x="838200" y="365125"/>
            <a:ext cx="10515600" cy="1325563"/>
          </a:xfrm>
        </p:spPr>
        <p:txBody>
          <a:bodyPr/>
          <a:lstStyle/>
          <a:p>
            <a:r>
              <a:rPr lang="en-US" dirty="0"/>
              <a:t>Education session –</a:t>
            </a:r>
            <a:br>
              <a:rPr lang="en-US" dirty="0"/>
            </a:br>
            <a:r>
              <a:rPr lang="en-US" dirty="0"/>
              <a:t>Emotional Intelligence</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10515600" cy="4351338"/>
          </a:xfrm>
        </p:spPr>
        <p:txBody>
          <a:bodyPr>
            <a:normAutofit/>
          </a:bodyPr>
          <a:lstStyle/>
          <a:p>
            <a:r>
              <a:rPr lang="en-US" sz="1800" dirty="0"/>
              <a:t>Facilities needs:  Five round tables with six chairs each.  One lectern on the side of the room.  </a:t>
            </a:r>
          </a:p>
          <a:p>
            <a:r>
              <a:rPr lang="en-US" sz="1800" dirty="0"/>
              <a:t>Service needs:  Dinner service.  Will have meal plans determined ahead of time.</a:t>
            </a:r>
          </a:p>
          <a:p>
            <a:r>
              <a:rPr lang="en-US" sz="1800" dirty="0"/>
              <a:t>AV needs:  None</a:t>
            </a:r>
          </a:p>
        </p:txBody>
      </p:sp>
      <p:sp>
        <p:nvSpPr>
          <p:cNvPr id="4" name="TextBox 3">
            <a:extLst>
              <a:ext uri="{FF2B5EF4-FFF2-40B4-BE49-F238E27FC236}">
                <a16:creationId xmlns:a16="http://schemas.microsoft.com/office/drawing/2014/main" id="{11EF697C-DC42-43A5-907B-D7EAE2E44FC0}"/>
              </a:ext>
            </a:extLst>
          </p:cNvPr>
          <p:cNvSpPr txBox="1"/>
          <p:nvPr/>
        </p:nvSpPr>
        <p:spPr>
          <a:xfrm>
            <a:off x="8279934" y="229933"/>
            <a:ext cx="4102216" cy="1200329"/>
          </a:xfrm>
          <a:prstGeom prst="rect">
            <a:avLst/>
          </a:prstGeom>
          <a:noFill/>
        </p:spPr>
        <p:txBody>
          <a:bodyPr wrap="square" rtlCol="0">
            <a:spAutoFit/>
          </a:bodyPr>
          <a:lstStyle/>
          <a:p>
            <a:r>
              <a:rPr lang="en-US" dirty="0"/>
              <a:t>Main contact:  George Gesior, Aliucha Ramos</a:t>
            </a:r>
          </a:p>
          <a:p>
            <a:r>
              <a:rPr lang="en-US" dirty="0"/>
              <a:t>Location:  Concourse 3</a:t>
            </a:r>
          </a:p>
          <a:p>
            <a:r>
              <a:rPr lang="en-US" dirty="0"/>
              <a:t>Date/time:  Prior to 5 PM 04-May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13693" t="39166" r="74056" b="33810"/>
          <a:stretch/>
        </p:blipFill>
        <p:spPr>
          <a:xfrm>
            <a:off x="838200" y="3320977"/>
            <a:ext cx="3947445" cy="2861709"/>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1650319" y="4851777"/>
            <a:ext cx="1837189" cy="178786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5995EAB-CDD5-46CE-A117-172C4BF78E18}"/>
              </a:ext>
            </a:extLst>
          </p:cNvPr>
          <p:cNvCxnSpPr>
            <a:cxnSpLocks/>
          </p:cNvCxnSpPr>
          <p:nvPr/>
        </p:nvCxnSpPr>
        <p:spPr>
          <a:xfrm>
            <a:off x="5572125" y="6177218"/>
            <a:ext cx="48438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04ACA-16D5-41BA-A799-99260C9C2742}"/>
              </a:ext>
            </a:extLst>
          </p:cNvPr>
          <p:cNvCxnSpPr>
            <a:cxnSpLocks/>
          </p:cNvCxnSpPr>
          <p:nvPr/>
        </p:nvCxnSpPr>
        <p:spPr>
          <a:xfrm flipH="1" flipV="1">
            <a:off x="10415937" y="3431491"/>
            <a:ext cx="4413" cy="2745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DD7007-2CA8-4034-9566-EA86BE7EF0DA}"/>
              </a:ext>
            </a:extLst>
          </p:cNvPr>
          <p:cNvCxnSpPr>
            <a:cxnSpLocks/>
          </p:cNvCxnSpPr>
          <p:nvPr/>
        </p:nvCxnSpPr>
        <p:spPr>
          <a:xfrm flipH="1">
            <a:off x="6434138" y="3431491"/>
            <a:ext cx="39862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C4393F-161C-4685-B10D-4CF6376628B5}"/>
              </a:ext>
            </a:extLst>
          </p:cNvPr>
          <p:cNvCxnSpPr/>
          <p:nvPr/>
        </p:nvCxnSpPr>
        <p:spPr>
          <a:xfrm>
            <a:off x="5534025" y="3431491"/>
            <a:ext cx="0" cy="2742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62FAC0-8B25-4D44-A44C-51AF8F8FFF4F}"/>
              </a:ext>
            </a:extLst>
          </p:cNvPr>
          <p:cNvSpPr txBox="1"/>
          <p:nvPr/>
        </p:nvSpPr>
        <p:spPr>
          <a:xfrm>
            <a:off x="6595341" y="6042961"/>
            <a:ext cx="524597" cy="261610"/>
          </a:xfrm>
          <a:prstGeom prst="rect">
            <a:avLst/>
          </a:prstGeom>
          <a:solidFill>
            <a:schemeClr val="bg1"/>
          </a:solidFill>
        </p:spPr>
        <p:txBody>
          <a:bodyPr wrap="square" rtlCol="0">
            <a:spAutoFit/>
          </a:bodyPr>
          <a:lstStyle/>
          <a:p>
            <a:r>
              <a:rPr lang="en-US" sz="1100" dirty="0"/>
              <a:t>Entry</a:t>
            </a:r>
          </a:p>
        </p:txBody>
      </p:sp>
      <p:sp>
        <p:nvSpPr>
          <p:cNvPr id="22" name="TextBox 21">
            <a:extLst>
              <a:ext uri="{FF2B5EF4-FFF2-40B4-BE49-F238E27FC236}">
                <a16:creationId xmlns:a16="http://schemas.microsoft.com/office/drawing/2014/main" id="{166DA6EA-30E9-42AA-A037-4AD09D3C1822}"/>
              </a:ext>
            </a:extLst>
          </p:cNvPr>
          <p:cNvSpPr txBox="1"/>
          <p:nvPr/>
        </p:nvSpPr>
        <p:spPr>
          <a:xfrm>
            <a:off x="5885727" y="3392414"/>
            <a:ext cx="829397" cy="430887"/>
          </a:xfrm>
          <a:prstGeom prst="rect">
            <a:avLst/>
          </a:prstGeom>
          <a:noFill/>
        </p:spPr>
        <p:txBody>
          <a:bodyPr wrap="square" rtlCol="0">
            <a:spAutoFit/>
          </a:bodyPr>
          <a:lstStyle/>
          <a:p>
            <a:r>
              <a:rPr lang="en-US" sz="1100" dirty="0"/>
              <a:t>Emergency exit</a:t>
            </a:r>
          </a:p>
        </p:txBody>
      </p:sp>
      <p:cxnSp>
        <p:nvCxnSpPr>
          <p:cNvPr id="25" name="Straight Connector 24">
            <a:extLst>
              <a:ext uri="{FF2B5EF4-FFF2-40B4-BE49-F238E27FC236}">
                <a16:creationId xmlns:a16="http://schemas.microsoft.com/office/drawing/2014/main" id="{26282394-A1AF-4FAA-B9D8-6E6C838B1A18}"/>
              </a:ext>
            </a:extLst>
          </p:cNvPr>
          <p:cNvCxnSpPr/>
          <p:nvPr/>
        </p:nvCxnSpPr>
        <p:spPr>
          <a:xfrm>
            <a:off x="5534025" y="3431491"/>
            <a:ext cx="419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892BED0-FB03-4AE1-9D51-4894775549F7}"/>
              </a:ext>
            </a:extLst>
          </p:cNvPr>
          <p:cNvSpPr/>
          <p:nvPr/>
        </p:nvSpPr>
        <p:spPr>
          <a:xfrm>
            <a:off x="7469646" y="3523082"/>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3" name="Oval 32">
            <a:extLst>
              <a:ext uri="{FF2B5EF4-FFF2-40B4-BE49-F238E27FC236}">
                <a16:creationId xmlns:a16="http://schemas.microsoft.com/office/drawing/2014/main" id="{84F6304C-93E0-4C11-8545-C8577756C98A}"/>
              </a:ext>
            </a:extLst>
          </p:cNvPr>
          <p:cNvSpPr/>
          <p:nvPr/>
        </p:nvSpPr>
        <p:spPr>
          <a:xfrm>
            <a:off x="7769684" y="438370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4" name="Oval 33">
            <a:extLst>
              <a:ext uri="{FF2B5EF4-FFF2-40B4-BE49-F238E27FC236}">
                <a16:creationId xmlns:a16="http://schemas.microsoft.com/office/drawing/2014/main" id="{080F877E-11C9-4884-8ABC-E4507400E130}"/>
              </a:ext>
            </a:extLst>
          </p:cNvPr>
          <p:cNvSpPr/>
          <p:nvPr/>
        </p:nvSpPr>
        <p:spPr>
          <a:xfrm>
            <a:off x="8524206" y="3596247"/>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5" name="Oval 34">
            <a:extLst>
              <a:ext uri="{FF2B5EF4-FFF2-40B4-BE49-F238E27FC236}">
                <a16:creationId xmlns:a16="http://schemas.microsoft.com/office/drawing/2014/main" id="{152D2D03-607E-4138-BDBF-5118E9EE39DD}"/>
              </a:ext>
            </a:extLst>
          </p:cNvPr>
          <p:cNvSpPr/>
          <p:nvPr/>
        </p:nvSpPr>
        <p:spPr>
          <a:xfrm>
            <a:off x="8375794"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6" name="Oval 35">
            <a:extLst>
              <a:ext uri="{FF2B5EF4-FFF2-40B4-BE49-F238E27FC236}">
                <a16:creationId xmlns:a16="http://schemas.microsoft.com/office/drawing/2014/main" id="{76C51B57-0CA0-4D2B-A8E6-FDEB84007048}"/>
              </a:ext>
            </a:extLst>
          </p:cNvPr>
          <p:cNvSpPr/>
          <p:nvPr/>
        </p:nvSpPr>
        <p:spPr>
          <a:xfrm>
            <a:off x="8784269" y="443443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7" name="Oval 36">
            <a:extLst>
              <a:ext uri="{FF2B5EF4-FFF2-40B4-BE49-F238E27FC236}">
                <a16:creationId xmlns:a16="http://schemas.microsoft.com/office/drawing/2014/main" id="{AC8980DD-9176-45CF-9646-7750306B0944}"/>
              </a:ext>
            </a:extLst>
          </p:cNvPr>
          <p:cNvSpPr/>
          <p:nvPr/>
        </p:nvSpPr>
        <p:spPr>
          <a:xfrm>
            <a:off x="7129891"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8" name="Rectangle 37">
            <a:extLst>
              <a:ext uri="{FF2B5EF4-FFF2-40B4-BE49-F238E27FC236}">
                <a16:creationId xmlns:a16="http://schemas.microsoft.com/office/drawing/2014/main" id="{664C4A4E-3E2B-4ED3-9613-15C500912CFC}"/>
              </a:ext>
            </a:extLst>
          </p:cNvPr>
          <p:cNvSpPr/>
          <p:nvPr/>
        </p:nvSpPr>
        <p:spPr>
          <a:xfrm>
            <a:off x="6715124" y="4075532"/>
            <a:ext cx="414767" cy="308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9" name="TextBox 38">
            <a:extLst>
              <a:ext uri="{FF2B5EF4-FFF2-40B4-BE49-F238E27FC236}">
                <a16:creationId xmlns:a16="http://schemas.microsoft.com/office/drawing/2014/main" id="{4534B9E4-CCDF-4FAA-AE5F-EE3B0F957197}"/>
              </a:ext>
            </a:extLst>
          </p:cNvPr>
          <p:cNvSpPr txBox="1"/>
          <p:nvPr/>
        </p:nvSpPr>
        <p:spPr>
          <a:xfrm>
            <a:off x="5572126" y="3930075"/>
            <a:ext cx="1087754" cy="646331"/>
          </a:xfrm>
          <a:prstGeom prst="rect">
            <a:avLst/>
          </a:prstGeom>
          <a:noFill/>
        </p:spPr>
        <p:txBody>
          <a:bodyPr wrap="square" rtlCol="0">
            <a:spAutoFit/>
          </a:bodyPr>
          <a:lstStyle/>
          <a:p>
            <a:r>
              <a:rPr lang="en-US" sz="1200" dirty="0"/>
              <a:t>Lectern, no amplification required</a:t>
            </a:r>
          </a:p>
        </p:txBody>
      </p:sp>
      <p:cxnSp>
        <p:nvCxnSpPr>
          <p:cNvPr id="41" name="Straight Arrow Connector 40">
            <a:extLst>
              <a:ext uri="{FF2B5EF4-FFF2-40B4-BE49-F238E27FC236}">
                <a16:creationId xmlns:a16="http://schemas.microsoft.com/office/drawing/2014/main" id="{7DBB4B99-1751-4E0E-83F6-6A6998EE2269}"/>
              </a:ext>
            </a:extLst>
          </p:cNvPr>
          <p:cNvCxnSpPr>
            <a:cxnSpLocks/>
            <a:endCxn id="39" idx="3"/>
          </p:cNvCxnSpPr>
          <p:nvPr/>
        </p:nvCxnSpPr>
        <p:spPr>
          <a:xfrm flipV="1">
            <a:off x="6259919" y="4253241"/>
            <a:ext cx="399961" cy="286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ED0126-57EF-4102-A1AF-281100EDF76E}"/>
              </a:ext>
            </a:extLst>
          </p:cNvPr>
          <p:cNvSpPr/>
          <p:nvPr/>
        </p:nvSpPr>
        <p:spPr>
          <a:xfrm>
            <a:off x="5693049" y="200370"/>
            <a:ext cx="2044149"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DRAFT</a:t>
            </a:r>
          </a:p>
        </p:txBody>
      </p:sp>
    </p:spTree>
    <p:extLst>
      <p:ext uri="{BB962C8B-B14F-4D97-AF65-F5344CB8AC3E}">
        <p14:creationId xmlns:p14="http://schemas.microsoft.com/office/powerpoint/2010/main" val="1340405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9EC2-4AC4-48F2-8BE3-D3A5C80B9B57}"/>
              </a:ext>
            </a:extLst>
          </p:cNvPr>
          <p:cNvSpPr>
            <a:spLocks noGrp="1"/>
          </p:cNvSpPr>
          <p:nvPr>
            <p:ph type="title"/>
          </p:nvPr>
        </p:nvSpPr>
        <p:spPr/>
        <p:txBody>
          <a:bodyPr/>
          <a:lstStyle/>
          <a:p>
            <a:r>
              <a:rPr lang="en-US" dirty="0"/>
              <a:t>High level first floor map</a:t>
            </a:r>
          </a:p>
        </p:txBody>
      </p:sp>
      <p:pic>
        <p:nvPicPr>
          <p:cNvPr id="4" name="Picture 3">
            <a:extLst>
              <a:ext uri="{FF2B5EF4-FFF2-40B4-BE49-F238E27FC236}">
                <a16:creationId xmlns:a16="http://schemas.microsoft.com/office/drawing/2014/main" id="{23DBDBAD-280D-4D5D-AC6B-2ACA928F9CD5}"/>
              </a:ext>
            </a:extLst>
          </p:cNvPr>
          <p:cNvPicPr>
            <a:picLocks noChangeAspect="1"/>
          </p:cNvPicPr>
          <p:nvPr/>
        </p:nvPicPr>
        <p:blipFill rotWithShape="1">
          <a:blip r:embed="rId2"/>
          <a:srcRect l="15313" t="16722" r="70187" b="34597"/>
          <a:stretch/>
        </p:blipFill>
        <p:spPr>
          <a:xfrm>
            <a:off x="3139440" y="1536087"/>
            <a:ext cx="4450080" cy="4910433"/>
          </a:xfrm>
          <a:prstGeom prst="rect">
            <a:avLst/>
          </a:prstGeom>
        </p:spPr>
      </p:pic>
    </p:spTree>
    <p:extLst>
      <p:ext uri="{BB962C8B-B14F-4D97-AF65-F5344CB8AC3E}">
        <p14:creationId xmlns:p14="http://schemas.microsoft.com/office/powerpoint/2010/main" val="2252617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a:xfrm>
            <a:off x="838200" y="365125"/>
            <a:ext cx="10515600" cy="1325563"/>
          </a:xfrm>
        </p:spPr>
        <p:txBody>
          <a:bodyPr/>
          <a:lstStyle/>
          <a:p>
            <a:r>
              <a:rPr lang="en-US" dirty="0"/>
              <a:t>Education session –</a:t>
            </a:r>
            <a:br>
              <a:rPr lang="en-US" dirty="0"/>
            </a:br>
            <a:r>
              <a:rPr lang="en-US" dirty="0"/>
              <a:t>District 35 - Where Leaders are Made</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10515600" cy="4351338"/>
          </a:xfrm>
        </p:spPr>
        <p:txBody>
          <a:bodyPr>
            <a:normAutofit/>
          </a:bodyPr>
          <a:lstStyle/>
          <a:p>
            <a:r>
              <a:rPr lang="en-US" sz="1800" dirty="0"/>
              <a:t>Facilities needs:  Five round tables with six chairs each.  One lectern on the side of the room.  </a:t>
            </a:r>
          </a:p>
          <a:p>
            <a:r>
              <a:rPr lang="en-US" sz="1800" dirty="0"/>
              <a:t>Service needs:  Dinner service.  Will have meal plans determined ahead of time.</a:t>
            </a:r>
          </a:p>
          <a:p>
            <a:r>
              <a:rPr lang="en-US" sz="1800" dirty="0"/>
              <a:t>AV needs:  None</a:t>
            </a:r>
          </a:p>
        </p:txBody>
      </p:sp>
      <p:sp>
        <p:nvSpPr>
          <p:cNvPr id="4" name="TextBox 3">
            <a:extLst>
              <a:ext uri="{FF2B5EF4-FFF2-40B4-BE49-F238E27FC236}">
                <a16:creationId xmlns:a16="http://schemas.microsoft.com/office/drawing/2014/main" id="{11EF697C-DC42-43A5-907B-D7EAE2E44FC0}"/>
              </a:ext>
            </a:extLst>
          </p:cNvPr>
          <p:cNvSpPr txBox="1"/>
          <p:nvPr/>
        </p:nvSpPr>
        <p:spPr>
          <a:xfrm>
            <a:off x="8279934" y="229933"/>
            <a:ext cx="4102216" cy="923330"/>
          </a:xfrm>
          <a:prstGeom prst="rect">
            <a:avLst/>
          </a:prstGeom>
          <a:noFill/>
        </p:spPr>
        <p:txBody>
          <a:bodyPr wrap="square" rtlCol="0">
            <a:spAutoFit/>
          </a:bodyPr>
          <a:lstStyle/>
          <a:p>
            <a:r>
              <a:rPr lang="en-US" dirty="0"/>
              <a:t>Main contact:  David Brooks</a:t>
            </a:r>
          </a:p>
          <a:p>
            <a:r>
              <a:rPr lang="en-US" dirty="0"/>
              <a:t>Location:  Aviation</a:t>
            </a:r>
          </a:p>
          <a:p>
            <a:r>
              <a:rPr lang="en-US" dirty="0"/>
              <a:t>Date/time:  Prior to Noon PM 05-May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13693" t="39166" r="74056" b="33810"/>
          <a:stretch/>
        </p:blipFill>
        <p:spPr>
          <a:xfrm>
            <a:off x="838200" y="3320977"/>
            <a:ext cx="3947445" cy="2861709"/>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1650319" y="4851777"/>
            <a:ext cx="1837189" cy="178786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5995EAB-CDD5-46CE-A117-172C4BF78E18}"/>
              </a:ext>
            </a:extLst>
          </p:cNvPr>
          <p:cNvCxnSpPr>
            <a:cxnSpLocks/>
          </p:cNvCxnSpPr>
          <p:nvPr/>
        </p:nvCxnSpPr>
        <p:spPr>
          <a:xfrm>
            <a:off x="5572125" y="6177218"/>
            <a:ext cx="48438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04ACA-16D5-41BA-A799-99260C9C2742}"/>
              </a:ext>
            </a:extLst>
          </p:cNvPr>
          <p:cNvCxnSpPr>
            <a:cxnSpLocks/>
          </p:cNvCxnSpPr>
          <p:nvPr/>
        </p:nvCxnSpPr>
        <p:spPr>
          <a:xfrm flipH="1" flipV="1">
            <a:off x="10415937" y="3431491"/>
            <a:ext cx="4413" cy="2745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DD7007-2CA8-4034-9566-EA86BE7EF0DA}"/>
              </a:ext>
            </a:extLst>
          </p:cNvPr>
          <p:cNvCxnSpPr>
            <a:cxnSpLocks/>
          </p:cNvCxnSpPr>
          <p:nvPr/>
        </p:nvCxnSpPr>
        <p:spPr>
          <a:xfrm flipH="1">
            <a:off x="6434138" y="3431491"/>
            <a:ext cx="39862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C4393F-161C-4685-B10D-4CF6376628B5}"/>
              </a:ext>
            </a:extLst>
          </p:cNvPr>
          <p:cNvCxnSpPr/>
          <p:nvPr/>
        </p:nvCxnSpPr>
        <p:spPr>
          <a:xfrm>
            <a:off x="5534025" y="3431491"/>
            <a:ext cx="0" cy="2742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62FAC0-8B25-4D44-A44C-51AF8F8FFF4F}"/>
              </a:ext>
            </a:extLst>
          </p:cNvPr>
          <p:cNvSpPr txBox="1"/>
          <p:nvPr/>
        </p:nvSpPr>
        <p:spPr>
          <a:xfrm>
            <a:off x="6595341" y="6042961"/>
            <a:ext cx="524597" cy="261610"/>
          </a:xfrm>
          <a:prstGeom prst="rect">
            <a:avLst/>
          </a:prstGeom>
          <a:solidFill>
            <a:schemeClr val="bg1"/>
          </a:solidFill>
        </p:spPr>
        <p:txBody>
          <a:bodyPr wrap="square" rtlCol="0">
            <a:spAutoFit/>
          </a:bodyPr>
          <a:lstStyle/>
          <a:p>
            <a:r>
              <a:rPr lang="en-US" sz="1100" dirty="0"/>
              <a:t>Entry</a:t>
            </a:r>
          </a:p>
        </p:txBody>
      </p:sp>
      <p:sp>
        <p:nvSpPr>
          <p:cNvPr id="22" name="TextBox 21">
            <a:extLst>
              <a:ext uri="{FF2B5EF4-FFF2-40B4-BE49-F238E27FC236}">
                <a16:creationId xmlns:a16="http://schemas.microsoft.com/office/drawing/2014/main" id="{166DA6EA-30E9-42AA-A037-4AD09D3C1822}"/>
              </a:ext>
            </a:extLst>
          </p:cNvPr>
          <p:cNvSpPr txBox="1"/>
          <p:nvPr/>
        </p:nvSpPr>
        <p:spPr>
          <a:xfrm>
            <a:off x="5885727" y="3392414"/>
            <a:ext cx="829397" cy="430887"/>
          </a:xfrm>
          <a:prstGeom prst="rect">
            <a:avLst/>
          </a:prstGeom>
          <a:noFill/>
        </p:spPr>
        <p:txBody>
          <a:bodyPr wrap="square" rtlCol="0">
            <a:spAutoFit/>
          </a:bodyPr>
          <a:lstStyle/>
          <a:p>
            <a:r>
              <a:rPr lang="en-US" sz="1100" dirty="0"/>
              <a:t>Emergency exit</a:t>
            </a:r>
          </a:p>
        </p:txBody>
      </p:sp>
      <p:cxnSp>
        <p:nvCxnSpPr>
          <p:cNvPr id="25" name="Straight Connector 24">
            <a:extLst>
              <a:ext uri="{FF2B5EF4-FFF2-40B4-BE49-F238E27FC236}">
                <a16:creationId xmlns:a16="http://schemas.microsoft.com/office/drawing/2014/main" id="{26282394-A1AF-4FAA-B9D8-6E6C838B1A18}"/>
              </a:ext>
            </a:extLst>
          </p:cNvPr>
          <p:cNvCxnSpPr/>
          <p:nvPr/>
        </p:nvCxnSpPr>
        <p:spPr>
          <a:xfrm>
            <a:off x="5534025" y="3431491"/>
            <a:ext cx="419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892BED0-FB03-4AE1-9D51-4894775549F7}"/>
              </a:ext>
            </a:extLst>
          </p:cNvPr>
          <p:cNvSpPr/>
          <p:nvPr/>
        </p:nvSpPr>
        <p:spPr>
          <a:xfrm>
            <a:off x="7469646" y="3523082"/>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3" name="Oval 32">
            <a:extLst>
              <a:ext uri="{FF2B5EF4-FFF2-40B4-BE49-F238E27FC236}">
                <a16:creationId xmlns:a16="http://schemas.microsoft.com/office/drawing/2014/main" id="{84F6304C-93E0-4C11-8545-C8577756C98A}"/>
              </a:ext>
            </a:extLst>
          </p:cNvPr>
          <p:cNvSpPr/>
          <p:nvPr/>
        </p:nvSpPr>
        <p:spPr>
          <a:xfrm>
            <a:off x="7769684" y="438370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4" name="Oval 33">
            <a:extLst>
              <a:ext uri="{FF2B5EF4-FFF2-40B4-BE49-F238E27FC236}">
                <a16:creationId xmlns:a16="http://schemas.microsoft.com/office/drawing/2014/main" id="{080F877E-11C9-4884-8ABC-E4507400E130}"/>
              </a:ext>
            </a:extLst>
          </p:cNvPr>
          <p:cNvSpPr/>
          <p:nvPr/>
        </p:nvSpPr>
        <p:spPr>
          <a:xfrm>
            <a:off x="8524206" y="3596247"/>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5" name="Oval 34">
            <a:extLst>
              <a:ext uri="{FF2B5EF4-FFF2-40B4-BE49-F238E27FC236}">
                <a16:creationId xmlns:a16="http://schemas.microsoft.com/office/drawing/2014/main" id="{152D2D03-607E-4138-BDBF-5118E9EE39DD}"/>
              </a:ext>
            </a:extLst>
          </p:cNvPr>
          <p:cNvSpPr/>
          <p:nvPr/>
        </p:nvSpPr>
        <p:spPr>
          <a:xfrm>
            <a:off x="8375794"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6" name="Oval 35">
            <a:extLst>
              <a:ext uri="{FF2B5EF4-FFF2-40B4-BE49-F238E27FC236}">
                <a16:creationId xmlns:a16="http://schemas.microsoft.com/office/drawing/2014/main" id="{76C51B57-0CA0-4D2B-A8E6-FDEB84007048}"/>
              </a:ext>
            </a:extLst>
          </p:cNvPr>
          <p:cNvSpPr/>
          <p:nvPr/>
        </p:nvSpPr>
        <p:spPr>
          <a:xfrm>
            <a:off x="8784269" y="443443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7" name="Oval 36">
            <a:extLst>
              <a:ext uri="{FF2B5EF4-FFF2-40B4-BE49-F238E27FC236}">
                <a16:creationId xmlns:a16="http://schemas.microsoft.com/office/drawing/2014/main" id="{AC8980DD-9176-45CF-9646-7750306B0944}"/>
              </a:ext>
            </a:extLst>
          </p:cNvPr>
          <p:cNvSpPr/>
          <p:nvPr/>
        </p:nvSpPr>
        <p:spPr>
          <a:xfrm>
            <a:off x="7129891"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8" name="Rectangle 37">
            <a:extLst>
              <a:ext uri="{FF2B5EF4-FFF2-40B4-BE49-F238E27FC236}">
                <a16:creationId xmlns:a16="http://schemas.microsoft.com/office/drawing/2014/main" id="{664C4A4E-3E2B-4ED3-9613-15C500912CFC}"/>
              </a:ext>
            </a:extLst>
          </p:cNvPr>
          <p:cNvSpPr/>
          <p:nvPr/>
        </p:nvSpPr>
        <p:spPr>
          <a:xfrm>
            <a:off x="6715124" y="4075532"/>
            <a:ext cx="414767" cy="308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9" name="TextBox 38">
            <a:extLst>
              <a:ext uri="{FF2B5EF4-FFF2-40B4-BE49-F238E27FC236}">
                <a16:creationId xmlns:a16="http://schemas.microsoft.com/office/drawing/2014/main" id="{4534B9E4-CCDF-4FAA-AE5F-EE3B0F957197}"/>
              </a:ext>
            </a:extLst>
          </p:cNvPr>
          <p:cNvSpPr txBox="1"/>
          <p:nvPr/>
        </p:nvSpPr>
        <p:spPr>
          <a:xfrm>
            <a:off x="5572126" y="3930075"/>
            <a:ext cx="1087754" cy="646331"/>
          </a:xfrm>
          <a:prstGeom prst="rect">
            <a:avLst/>
          </a:prstGeom>
          <a:noFill/>
        </p:spPr>
        <p:txBody>
          <a:bodyPr wrap="square" rtlCol="0">
            <a:spAutoFit/>
          </a:bodyPr>
          <a:lstStyle/>
          <a:p>
            <a:r>
              <a:rPr lang="en-US" sz="1200" dirty="0"/>
              <a:t>Lectern, no amplification required</a:t>
            </a:r>
          </a:p>
        </p:txBody>
      </p:sp>
      <p:cxnSp>
        <p:nvCxnSpPr>
          <p:cNvPr id="41" name="Straight Arrow Connector 40">
            <a:extLst>
              <a:ext uri="{FF2B5EF4-FFF2-40B4-BE49-F238E27FC236}">
                <a16:creationId xmlns:a16="http://schemas.microsoft.com/office/drawing/2014/main" id="{7DBB4B99-1751-4E0E-83F6-6A6998EE2269}"/>
              </a:ext>
            </a:extLst>
          </p:cNvPr>
          <p:cNvCxnSpPr>
            <a:cxnSpLocks/>
            <a:endCxn id="39" idx="3"/>
          </p:cNvCxnSpPr>
          <p:nvPr/>
        </p:nvCxnSpPr>
        <p:spPr>
          <a:xfrm flipV="1">
            <a:off x="6259919" y="4253241"/>
            <a:ext cx="399961" cy="286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ED0126-57EF-4102-A1AF-281100EDF76E}"/>
              </a:ext>
            </a:extLst>
          </p:cNvPr>
          <p:cNvSpPr/>
          <p:nvPr/>
        </p:nvSpPr>
        <p:spPr>
          <a:xfrm>
            <a:off x="5693049" y="200370"/>
            <a:ext cx="2044149"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DRAFT</a:t>
            </a:r>
          </a:p>
        </p:txBody>
      </p:sp>
    </p:spTree>
    <p:extLst>
      <p:ext uri="{BB962C8B-B14F-4D97-AF65-F5344CB8AC3E}">
        <p14:creationId xmlns:p14="http://schemas.microsoft.com/office/powerpoint/2010/main" val="3334730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a:xfrm>
            <a:off x="838200" y="365125"/>
            <a:ext cx="10515600" cy="1325563"/>
          </a:xfrm>
        </p:spPr>
        <p:txBody>
          <a:bodyPr/>
          <a:lstStyle/>
          <a:p>
            <a:r>
              <a:rPr lang="en-US" dirty="0"/>
              <a:t>Speech contest</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10515600" cy="4351338"/>
          </a:xfrm>
        </p:spPr>
        <p:txBody>
          <a:bodyPr>
            <a:normAutofit/>
          </a:bodyPr>
          <a:lstStyle/>
          <a:p>
            <a:r>
              <a:rPr lang="en-US" sz="1800" dirty="0"/>
              <a:t>Facilities needs:  Five round tables with six chairs each.  One lectern on the side of the room.  </a:t>
            </a:r>
          </a:p>
          <a:p>
            <a:r>
              <a:rPr lang="en-US" sz="1800" dirty="0"/>
              <a:t>Service needs:  Dinner service.  Will have meal plans determined ahead of time.</a:t>
            </a:r>
          </a:p>
          <a:p>
            <a:r>
              <a:rPr lang="en-US" sz="1800" dirty="0"/>
              <a:t>AV needs:  None</a:t>
            </a:r>
          </a:p>
        </p:txBody>
      </p:sp>
      <p:sp>
        <p:nvSpPr>
          <p:cNvPr id="4" name="TextBox 3">
            <a:extLst>
              <a:ext uri="{FF2B5EF4-FFF2-40B4-BE49-F238E27FC236}">
                <a16:creationId xmlns:a16="http://schemas.microsoft.com/office/drawing/2014/main" id="{11EF697C-DC42-43A5-907B-D7EAE2E44FC0}"/>
              </a:ext>
            </a:extLst>
          </p:cNvPr>
          <p:cNvSpPr txBox="1"/>
          <p:nvPr/>
        </p:nvSpPr>
        <p:spPr>
          <a:xfrm>
            <a:off x="8279934" y="229933"/>
            <a:ext cx="4102216" cy="923330"/>
          </a:xfrm>
          <a:prstGeom prst="rect">
            <a:avLst/>
          </a:prstGeom>
          <a:noFill/>
        </p:spPr>
        <p:txBody>
          <a:bodyPr wrap="square" rtlCol="0">
            <a:spAutoFit/>
          </a:bodyPr>
          <a:lstStyle/>
          <a:p>
            <a:r>
              <a:rPr lang="en-US" dirty="0"/>
              <a:t>Main contact:  Julie Abramowski</a:t>
            </a:r>
          </a:p>
          <a:p>
            <a:r>
              <a:rPr lang="en-US" dirty="0"/>
              <a:t>Location:  Voyager Ballroom</a:t>
            </a:r>
          </a:p>
          <a:p>
            <a:r>
              <a:rPr lang="en-US" dirty="0"/>
              <a:t>Date/time:  Prior to Noon PM 05-May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13693" t="39166" r="74056" b="33810"/>
          <a:stretch/>
        </p:blipFill>
        <p:spPr>
          <a:xfrm>
            <a:off x="838200" y="3320977"/>
            <a:ext cx="3947445" cy="2861709"/>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1650319" y="4851777"/>
            <a:ext cx="1837189" cy="178786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5995EAB-CDD5-46CE-A117-172C4BF78E18}"/>
              </a:ext>
            </a:extLst>
          </p:cNvPr>
          <p:cNvCxnSpPr>
            <a:cxnSpLocks/>
          </p:cNvCxnSpPr>
          <p:nvPr/>
        </p:nvCxnSpPr>
        <p:spPr>
          <a:xfrm>
            <a:off x="5572125" y="6177218"/>
            <a:ext cx="48438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04ACA-16D5-41BA-A799-99260C9C2742}"/>
              </a:ext>
            </a:extLst>
          </p:cNvPr>
          <p:cNvCxnSpPr>
            <a:cxnSpLocks/>
          </p:cNvCxnSpPr>
          <p:nvPr/>
        </p:nvCxnSpPr>
        <p:spPr>
          <a:xfrm flipH="1" flipV="1">
            <a:off x="10415937" y="3431491"/>
            <a:ext cx="4413" cy="2745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DD7007-2CA8-4034-9566-EA86BE7EF0DA}"/>
              </a:ext>
            </a:extLst>
          </p:cNvPr>
          <p:cNvCxnSpPr>
            <a:cxnSpLocks/>
          </p:cNvCxnSpPr>
          <p:nvPr/>
        </p:nvCxnSpPr>
        <p:spPr>
          <a:xfrm flipH="1">
            <a:off x="6434138" y="3431491"/>
            <a:ext cx="39862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C4393F-161C-4685-B10D-4CF6376628B5}"/>
              </a:ext>
            </a:extLst>
          </p:cNvPr>
          <p:cNvCxnSpPr/>
          <p:nvPr/>
        </p:nvCxnSpPr>
        <p:spPr>
          <a:xfrm>
            <a:off x="5534025" y="3431491"/>
            <a:ext cx="0" cy="2742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62FAC0-8B25-4D44-A44C-51AF8F8FFF4F}"/>
              </a:ext>
            </a:extLst>
          </p:cNvPr>
          <p:cNvSpPr txBox="1"/>
          <p:nvPr/>
        </p:nvSpPr>
        <p:spPr>
          <a:xfrm>
            <a:off x="6595341" y="6042961"/>
            <a:ext cx="524597" cy="261610"/>
          </a:xfrm>
          <a:prstGeom prst="rect">
            <a:avLst/>
          </a:prstGeom>
          <a:solidFill>
            <a:schemeClr val="bg1"/>
          </a:solidFill>
        </p:spPr>
        <p:txBody>
          <a:bodyPr wrap="square" rtlCol="0">
            <a:spAutoFit/>
          </a:bodyPr>
          <a:lstStyle/>
          <a:p>
            <a:r>
              <a:rPr lang="en-US" sz="1100" dirty="0"/>
              <a:t>Entry</a:t>
            </a:r>
          </a:p>
        </p:txBody>
      </p:sp>
      <p:sp>
        <p:nvSpPr>
          <p:cNvPr id="22" name="TextBox 21">
            <a:extLst>
              <a:ext uri="{FF2B5EF4-FFF2-40B4-BE49-F238E27FC236}">
                <a16:creationId xmlns:a16="http://schemas.microsoft.com/office/drawing/2014/main" id="{166DA6EA-30E9-42AA-A037-4AD09D3C1822}"/>
              </a:ext>
            </a:extLst>
          </p:cNvPr>
          <p:cNvSpPr txBox="1"/>
          <p:nvPr/>
        </p:nvSpPr>
        <p:spPr>
          <a:xfrm>
            <a:off x="5885727" y="3392414"/>
            <a:ext cx="829397" cy="430887"/>
          </a:xfrm>
          <a:prstGeom prst="rect">
            <a:avLst/>
          </a:prstGeom>
          <a:noFill/>
        </p:spPr>
        <p:txBody>
          <a:bodyPr wrap="square" rtlCol="0">
            <a:spAutoFit/>
          </a:bodyPr>
          <a:lstStyle/>
          <a:p>
            <a:r>
              <a:rPr lang="en-US" sz="1100" dirty="0"/>
              <a:t>Emergency exit</a:t>
            </a:r>
          </a:p>
        </p:txBody>
      </p:sp>
      <p:cxnSp>
        <p:nvCxnSpPr>
          <p:cNvPr id="25" name="Straight Connector 24">
            <a:extLst>
              <a:ext uri="{FF2B5EF4-FFF2-40B4-BE49-F238E27FC236}">
                <a16:creationId xmlns:a16="http://schemas.microsoft.com/office/drawing/2014/main" id="{26282394-A1AF-4FAA-B9D8-6E6C838B1A18}"/>
              </a:ext>
            </a:extLst>
          </p:cNvPr>
          <p:cNvCxnSpPr/>
          <p:nvPr/>
        </p:nvCxnSpPr>
        <p:spPr>
          <a:xfrm>
            <a:off x="5534025" y="3431491"/>
            <a:ext cx="419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892BED0-FB03-4AE1-9D51-4894775549F7}"/>
              </a:ext>
            </a:extLst>
          </p:cNvPr>
          <p:cNvSpPr/>
          <p:nvPr/>
        </p:nvSpPr>
        <p:spPr>
          <a:xfrm>
            <a:off x="7469646" y="3523082"/>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3" name="Oval 32">
            <a:extLst>
              <a:ext uri="{FF2B5EF4-FFF2-40B4-BE49-F238E27FC236}">
                <a16:creationId xmlns:a16="http://schemas.microsoft.com/office/drawing/2014/main" id="{84F6304C-93E0-4C11-8545-C8577756C98A}"/>
              </a:ext>
            </a:extLst>
          </p:cNvPr>
          <p:cNvSpPr/>
          <p:nvPr/>
        </p:nvSpPr>
        <p:spPr>
          <a:xfrm>
            <a:off x="7769684" y="438370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4" name="Oval 33">
            <a:extLst>
              <a:ext uri="{FF2B5EF4-FFF2-40B4-BE49-F238E27FC236}">
                <a16:creationId xmlns:a16="http://schemas.microsoft.com/office/drawing/2014/main" id="{080F877E-11C9-4884-8ABC-E4507400E130}"/>
              </a:ext>
            </a:extLst>
          </p:cNvPr>
          <p:cNvSpPr/>
          <p:nvPr/>
        </p:nvSpPr>
        <p:spPr>
          <a:xfrm>
            <a:off x="8524206" y="3596247"/>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5" name="Oval 34">
            <a:extLst>
              <a:ext uri="{FF2B5EF4-FFF2-40B4-BE49-F238E27FC236}">
                <a16:creationId xmlns:a16="http://schemas.microsoft.com/office/drawing/2014/main" id="{152D2D03-607E-4138-BDBF-5118E9EE39DD}"/>
              </a:ext>
            </a:extLst>
          </p:cNvPr>
          <p:cNvSpPr/>
          <p:nvPr/>
        </p:nvSpPr>
        <p:spPr>
          <a:xfrm>
            <a:off x="8375794"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6" name="Oval 35">
            <a:extLst>
              <a:ext uri="{FF2B5EF4-FFF2-40B4-BE49-F238E27FC236}">
                <a16:creationId xmlns:a16="http://schemas.microsoft.com/office/drawing/2014/main" id="{76C51B57-0CA0-4D2B-A8E6-FDEB84007048}"/>
              </a:ext>
            </a:extLst>
          </p:cNvPr>
          <p:cNvSpPr/>
          <p:nvPr/>
        </p:nvSpPr>
        <p:spPr>
          <a:xfrm>
            <a:off x="8784269" y="443443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7" name="Oval 36">
            <a:extLst>
              <a:ext uri="{FF2B5EF4-FFF2-40B4-BE49-F238E27FC236}">
                <a16:creationId xmlns:a16="http://schemas.microsoft.com/office/drawing/2014/main" id="{AC8980DD-9176-45CF-9646-7750306B0944}"/>
              </a:ext>
            </a:extLst>
          </p:cNvPr>
          <p:cNvSpPr/>
          <p:nvPr/>
        </p:nvSpPr>
        <p:spPr>
          <a:xfrm>
            <a:off x="7129891"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8" name="Rectangle 37">
            <a:extLst>
              <a:ext uri="{FF2B5EF4-FFF2-40B4-BE49-F238E27FC236}">
                <a16:creationId xmlns:a16="http://schemas.microsoft.com/office/drawing/2014/main" id="{664C4A4E-3E2B-4ED3-9613-15C500912CFC}"/>
              </a:ext>
            </a:extLst>
          </p:cNvPr>
          <p:cNvSpPr/>
          <p:nvPr/>
        </p:nvSpPr>
        <p:spPr>
          <a:xfrm>
            <a:off x="6715124" y="4075532"/>
            <a:ext cx="414767" cy="308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9" name="TextBox 38">
            <a:extLst>
              <a:ext uri="{FF2B5EF4-FFF2-40B4-BE49-F238E27FC236}">
                <a16:creationId xmlns:a16="http://schemas.microsoft.com/office/drawing/2014/main" id="{4534B9E4-CCDF-4FAA-AE5F-EE3B0F957197}"/>
              </a:ext>
            </a:extLst>
          </p:cNvPr>
          <p:cNvSpPr txBox="1"/>
          <p:nvPr/>
        </p:nvSpPr>
        <p:spPr>
          <a:xfrm>
            <a:off x="5572126" y="3930075"/>
            <a:ext cx="1087754" cy="646331"/>
          </a:xfrm>
          <a:prstGeom prst="rect">
            <a:avLst/>
          </a:prstGeom>
          <a:noFill/>
        </p:spPr>
        <p:txBody>
          <a:bodyPr wrap="square" rtlCol="0">
            <a:spAutoFit/>
          </a:bodyPr>
          <a:lstStyle/>
          <a:p>
            <a:r>
              <a:rPr lang="en-US" sz="1200" dirty="0"/>
              <a:t>Lectern, no amplification required</a:t>
            </a:r>
          </a:p>
        </p:txBody>
      </p:sp>
      <p:cxnSp>
        <p:nvCxnSpPr>
          <p:cNvPr id="41" name="Straight Arrow Connector 40">
            <a:extLst>
              <a:ext uri="{FF2B5EF4-FFF2-40B4-BE49-F238E27FC236}">
                <a16:creationId xmlns:a16="http://schemas.microsoft.com/office/drawing/2014/main" id="{7DBB4B99-1751-4E0E-83F6-6A6998EE2269}"/>
              </a:ext>
            </a:extLst>
          </p:cNvPr>
          <p:cNvCxnSpPr>
            <a:cxnSpLocks/>
            <a:endCxn id="39" idx="3"/>
          </p:cNvCxnSpPr>
          <p:nvPr/>
        </p:nvCxnSpPr>
        <p:spPr>
          <a:xfrm flipV="1">
            <a:off x="6259919" y="4253241"/>
            <a:ext cx="399961" cy="286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ED0126-57EF-4102-A1AF-281100EDF76E}"/>
              </a:ext>
            </a:extLst>
          </p:cNvPr>
          <p:cNvSpPr/>
          <p:nvPr/>
        </p:nvSpPr>
        <p:spPr>
          <a:xfrm>
            <a:off x="5385780" y="582236"/>
            <a:ext cx="2044149"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DRAFT</a:t>
            </a:r>
          </a:p>
        </p:txBody>
      </p:sp>
    </p:spTree>
    <p:extLst>
      <p:ext uri="{BB962C8B-B14F-4D97-AF65-F5344CB8AC3E}">
        <p14:creationId xmlns:p14="http://schemas.microsoft.com/office/powerpoint/2010/main" val="3283455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a:xfrm>
            <a:off x="838200" y="365125"/>
            <a:ext cx="10515600" cy="1325563"/>
          </a:xfrm>
        </p:spPr>
        <p:txBody>
          <a:bodyPr/>
          <a:lstStyle/>
          <a:p>
            <a:r>
              <a:rPr lang="en-US" dirty="0"/>
              <a:t>District Council Meeting</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10515600" cy="4351338"/>
          </a:xfrm>
        </p:spPr>
        <p:txBody>
          <a:bodyPr>
            <a:normAutofit/>
          </a:bodyPr>
          <a:lstStyle/>
          <a:p>
            <a:r>
              <a:rPr lang="en-US" sz="1800" dirty="0"/>
              <a:t>Facilities needs:  Five round tables with six chairs each.  One lectern on the side of the room.  </a:t>
            </a:r>
          </a:p>
          <a:p>
            <a:r>
              <a:rPr lang="en-US" sz="1800" dirty="0"/>
              <a:t>Service needs:  Dinner service.  Will have meal plans determined ahead of time.</a:t>
            </a:r>
          </a:p>
          <a:p>
            <a:r>
              <a:rPr lang="en-US" sz="1800" dirty="0"/>
              <a:t>AV needs:  None</a:t>
            </a:r>
          </a:p>
        </p:txBody>
      </p:sp>
      <p:sp>
        <p:nvSpPr>
          <p:cNvPr id="4" name="TextBox 3">
            <a:extLst>
              <a:ext uri="{FF2B5EF4-FFF2-40B4-BE49-F238E27FC236}">
                <a16:creationId xmlns:a16="http://schemas.microsoft.com/office/drawing/2014/main" id="{11EF697C-DC42-43A5-907B-D7EAE2E44FC0}"/>
              </a:ext>
            </a:extLst>
          </p:cNvPr>
          <p:cNvSpPr txBox="1"/>
          <p:nvPr/>
        </p:nvSpPr>
        <p:spPr>
          <a:xfrm>
            <a:off x="8279934" y="229933"/>
            <a:ext cx="4102216" cy="923330"/>
          </a:xfrm>
          <a:prstGeom prst="rect">
            <a:avLst/>
          </a:prstGeom>
          <a:noFill/>
        </p:spPr>
        <p:txBody>
          <a:bodyPr wrap="square" rtlCol="0">
            <a:spAutoFit/>
          </a:bodyPr>
          <a:lstStyle/>
          <a:p>
            <a:r>
              <a:rPr lang="en-US" dirty="0"/>
              <a:t>Main contact:  Keith Cumiskey</a:t>
            </a:r>
          </a:p>
          <a:p>
            <a:r>
              <a:rPr lang="en-US" dirty="0"/>
              <a:t>Location:  Sabre Ballroom</a:t>
            </a:r>
          </a:p>
          <a:p>
            <a:r>
              <a:rPr lang="en-US" dirty="0"/>
              <a:t>Date/time:  Prior to Noon PM 05-May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13693" t="39166" r="74056" b="33810"/>
          <a:stretch/>
        </p:blipFill>
        <p:spPr>
          <a:xfrm>
            <a:off x="838200" y="3320977"/>
            <a:ext cx="3947445" cy="2861709"/>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1650319" y="4851777"/>
            <a:ext cx="1837189" cy="178786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5995EAB-CDD5-46CE-A117-172C4BF78E18}"/>
              </a:ext>
            </a:extLst>
          </p:cNvPr>
          <p:cNvCxnSpPr>
            <a:cxnSpLocks/>
          </p:cNvCxnSpPr>
          <p:nvPr/>
        </p:nvCxnSpPr>
        <p:spPr>
          <a:xfrm>
            <a:off x="5572125" y="6177218"/>
            <a:ext cx="48438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04ACA-16D5-41BA-A799-99260C9C2742}"/>
              </a:ext>
            </a:extLst>
          </p:cNvPr>
          <p:cNvCxnSpPr>
            <a:cxnSpLocks/>
          </p:cNvCxnSpPr>
          <p:nvPr/>
        </p:nvCxnSpPr>
        <p:spPr>
          <a:xfrm flipH="1" flipV="1">
            <a:off x="10415937" y="3431491"/>
            <a:ext cx="4413" cy="2745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DD7007-2CA8-4034-9566-EA86BE7EF0DA}"/>
              </a:ext>
            </a:extLst>
          </p:cNvPr>
          <p:cNvCxnSpPr>
            <a:cxnSpLocks/>
          </p:cNvCxnSpPr>
          <p:nvPr/>
        </p:nvCxnSpPr>
        <p:spPr>
          <a:xfrm flipH="1">
            <a:off x="6434138" y="3431491"/>
            <a:ext cx="39862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C4393F-161C-4685-B10D-4CF6376628B5}"/>
              </a:ext>
            </a:extLst>
          </p:cNvPr>
          <p:cNvCxnSpPr/>
          <p:nvPr/>
        </p:nvCxnSpPr>
        <p:spPr>
          <a:xfrm>
            <a:off x="5534025" y="3431491"/>
            <a:ext cx="0" cy="2742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62FAC0-8B25-4D44-A44C-51AF8F8FFF4F}"/>
              </a:ext>
            </a:extLst>
          </p:cNvPr>
          <p:cNvSpPr txBox="1"/>
          <p:nvPr/>
        </p:nvSpPr>
        <p:spPr>
          <a:xfrm>
            <a:off x="6595341" y="6042961"/>
            <a:ext cx="524597" cy="261610"/>
          </a:xfrm>
          <a:prstGeom prst="rect">
            <a:avLst/>
          </a:prstGeom>
          <a:solidFill>
            <a:schemeClr val="bg1"/>
          </a:solidFill>
        </p:spPr>
        <p:txBody>
          <a:bodyPr wrap="square" rtlCol="0">
            <a:spAutoFit/>
          </a:bodyPr>
          <a:lstStyle/>
          <a:p>
            <a:r>
              <a:rPr lang="en-US" sz="1100" dirty="0"/>
              <a:t>Entry</a:t>
            </a:r>
          </a:p>
        </p:txBody>
      </p:sp>
      <p:sp>
        <p:nvSpPr>
          <p:cNvPr id="22" name="TextBox 21">
            <a:extLst>
              <a:ext uri="{FF2B5EF4-FFF2-40B4-BE49-F238E27FC236}">
                <a16:creationId xmlns:a16="http://schemas.microsoft.com/office/drawing/2014/main" id="{166DA6EA-30E9-42AA-A037-4AD09D3C1822}"/>
              </a:ext>
            </a:extLst>
          </p:cNvPr>
          <p:cNvSpPr txBox="1"/>
          <p:nvPr/>
        </p:nvSpPr>
        <p:spPr>
          <a:xfrm>
            <a:off x="5885727" y="3392414"/>
            <a:ext cx="829397" cy="430887"/>
          </a:xfrm>
          <a:prstGeom prst="rect">
            <a:avLst/>
          </a:prstGeom>
          <a:noFill/>
        </p:spPr>
        <p:txBody>
          <a:bodyPr wrap="square" rtlCol="0">
            <a:spAutoFit/>
          </a:bodyPr>
          <a:lstStyle/>
          <a:p>
            <a:r>
              <a:rPr lang="en-US" sz="1100" dirty="0"/>
              <a:t>Emergency exit</a:t>
            </a:r>
          </a:p>
        </p:txBody>
      </p:sp>
      <p:cxnSp>
        <p:nvCxnSpPr>
          <p:cNvPr id="25" name="Straight Connector 24">
            <a:extLst>
              <a:ext uri="{FF2B5EF4-FFF2-40B4-BE49-F238E27FC236}">
                <a16:creationId xmlns:a16="http://schemas.microsoft.com/office/drawing/2014/main" id="{26282394-A1AF-4FAA-B9D8-6E6C838B1A18}"/>
              </a:ext>
            </a:extLst>
          </p:cNvPr>
          <p:cNvCxnSpPr/>
          <p:nvPr/>
        </p:nvCxnSpPr>
        <p:spPr>
          <a:xfrm>
            <a:off x="5534025" y="3431491"/>
            <a:ext cx="419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892BED0-FB03-4AE1-9D51-4894775549F7}"/>
              </a:ext>
            </a:extLst>
          </p:cNvPr>
          <p:cNvSpPr/>
          <p:nvPr/>
        </p:nvSpPr>
        <p:spPr>
          <a:xfrm>
            <a:off x="7469646" y="3523082"/>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3" name="Oval 32">
            <a:extLst>
              <a:ext uri="{FF2B5EF4-FFF2-40B4-BE49-F238E27FC236}">
                <a16:creationId xmlns:a16="http://schemas.microsoft.com/office/drawing/2014/main" id="{84F6304C-93E0-4C11-8545-C8577756C98A}"/>
              </a:ext>
            </a:extLst>
          </p:cNvPr>
          <p:cNvSpPr/>
          <p:nvPr/>
        </p:nvSpPr>
        <p:spPr>
          <a:xfrm>
            <a:off x="7769684" y="438370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4" name="Oval 33">
            <a:extLst>
              <a:ext uri="{FF2B5EF4-FFF2-40B4-BE49-F238E27FC236}">
                <a16:creationId xmlns:a16="http://schemas.microsoft.com/office/drawing/2014/main" id="{080F877E-11C9-4884-8ABC-E4507400E130}"/>
              </a:ext>
            </a:extLst>
          </p:cNvPr>
          <p:cNvSpPr/>
          <p:nvPr/>
        </p:nvSpPr>
        <p:spPr>
          <a:xfrm>
            <a:off x="8524206" y="3596247"/>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5" name="Oval 34">
            <a:extLst>
              <a:ext uri="{FF2B5EF4-FFF2-40B4-BE49-F238E27FC236}">
                <a16:creationId xmlns:a16="http://schemas.microsoft.com/office/drawing/2014/main" id="{152D2D03-607E-4138-BDBF-5118E9EE39DD}"/>
              </a:ext>
            </a:extLst>
          </p:cNvPr>
          <p:cNvSpPr/>
          <p:nvPr/>
        </p:nvSpPr>
        <p:spPr>
          <a:xfrm>
            <a:off x="8375794"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6" name="Oval 35">
            <a:extLst>
              <a:ext uri="{FF2B5EF4-FFF2-40B4-BE49-F238E27FC236}">
                <a16:creationId xmlns:a16="http://schemas.microsoft.com/office/drawing/2014/main" id="{76C51B57-0CA0-4D2B-A8E6-FDEB84007048}"/>
              </a:ext>
            </a:extLst>
          </p:cNvPr>
          <p:cNvSpPr/>
          <p:nvPr/>
        </p:nvSpPr>
        <p:spPr>
          <a:xfrm>
            <a:off x="8784269" y="443443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7" name="Oval 36">
            <a:extLst>
              <a:ext uri="{FF2B5EF4-FFF2-40B4-BE49-F238E27FC236}">
                <a16:creationId xmlns:a16="http://schemas.microsoft.com/office/drawing/2014/main" id="{AC8980DD-9176-45CF-9646-7750306B0944}"/>
              </a:ext>
            </a:extLst>
          </p:cNvPr>
          <p:cNvSpPr/>
          <p:nvPr/>
        </p:nvSpPr>
        <p:spPr>
          <a:xfrm>
            <a:off x="7129891"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8" name="Rectangle 37">
            <a:extLst>
              <a:ext uri="{FF2B5EF4-FFF2-40B4-BE49-F238E27FC236}">
                <a16:creationId xmlns:a16="http://schemas.microsoft.com/office/drawing/2014/main" id="{664C4A4E-3E2B-4ED3-9613-15C500912CFC}"/>
              </a:ext>
            </a:extLst>
          </p:cNvPr>
          <p:cNvSpPr/>
          <p:nvPr/>
        </p:nvSpPr>
        <p:spPr>
          <a:xfrm>
            <a:off x="6715124" y="4075532"/>
            <a:ext cx="414767" cy="308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9" name="TextBox 38">
            <a:extLst>
              <a:ext uri="{FF2B5EF4-FFF2-40B4-BE49-F238E27FC236}">
                <a16:creationId xmlns:a16="http://schemas.microsoft.com/office/drawing/2014/main" id="{4534B9E4-CCDF-4FAA-AE5F-EE3B0F957197}"/>
              </a:ext>
            </a:extLst>
          </p:cNvPr>
          <p:cNvSpPr txBox="1"/>
          <p:nvPr/>
        </p:nvSpPr>
        <p:spPr>
          <a:xfrm>
            <a:off x="5572126" y="3930075"/>
            <a:ext cx="1087754" cy="646331"/>
          </a:xfrm>
          <a:prstGeom prst="rect">
            <a:avLst/>
          </a:prstGeom>
          <a:noFill/>
        </p:spPr>
        <p:txBody>
          <a:bodyPr wrap="square" rtlCol="0">
            <a:spAutoFit/>
          </a:bodyPr>
          <a:lstStyle/>
          <a:p>
            <a:r>
              <a:rPr lang="en-US" sz="1200" dirty="0"/>
              <a:t>Lectern, no amplification required</a:t>
            </a:r>
          </a:p>
        </p:txBody>
      </p:sp>
      <p:cxnSp>
        <p:nvCxnSpPr>
          <p:cNvPr id="41" name="Straight Arrow Connector 40">
            <a:extLst>
              <a:ext uri="{FF2B5EF4-FFF2-40B4-BE49-F238E27FC236}">
                <a16:creationId xmlns:a16="http://schemas.microsoft.com/office/drawing/2014/main" id="{7DBB4B99-1751-4E0E-83F6-6A6998EE2269}"/>
              </a:ext>
            </a:extLst>
          </p:cNvPr>
          <p:cNvCxnSpPr>
            <a:cxnSpLocks/>
            <a:endCxn id="39" idx="3"/>
          </p:cNvCxnSpPr>
          <p:nvPr/>
        </p:nvCxnSpPr>
        <p:spPr>
          <a:xfrm flipV="1">
            <a:off x="6259919" y="4253241"/>
            <a:ext cx="399961" cy="286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ED0126-57EF-4102-A1AF-281100EDF76E}"/>
              </a:ext>
            </a:extLst>
          </p:cNvPr>
          <p:cNvSpPr/>
          <p:nvPr/>
        </p:nvSpPr>
        <p:spPr>
          <a:xfrm>
            <a:off x="6357996" y="956576"/>
            <a:ext cx="2044149"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DRAFT</a:t>
            </a:r>
          </a:p>
        </p:txBody>
      </p:sp>
    </p:spTree>
    <p:extLst>
      <p:ext uri="{BB962C8B-B14F-4D97-AF65-F5344CB8AC3E}">
        <p14:creationId xmlns:p14="http://schemas.microsoft.com/office/powerpoint/2010/main" val="1161947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p:txBody>
          <a:bodyPr/>
          <a:lstStyle/>
          <a:p>
            <a:r>
              <a:rPr lang="en-US" dirty="0"/>
              <a:t>Registration</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464898"/>
            <a:ext cx="10515600" cy="4351338"/>
          </a:xfrm>
        </p:spPr>
        <p:txBody>
          <a:bodyPr>
            <a:normAutofit/>
          </a:bodyPr>
          <a:lstStyle/>
          <a:p>
            <a:r>
              <a:rPr lang="en-US" sz="1800" dirty="0"/>
              <a:t>Facilities needs:  Will need at least two eight foot tables at the hotel entrance with chairs.  To be situated across from the Starbucks.  Julie to finalize.</a:t>
            </a:r>
          </a:p>
          <a:p>
            <a:r>
              <a:rPr lang="en-US" sz="1800" dirty="0"/>
              <a:t>AV needs:  None</a:t>
            </a:r>
          </a:p>
          <a:p>
            <a:r>
              <a:rPr lang="en-US" sz="1800" dirty="0"/>
              <a:t>Signage:  TBD – expecting at least one easel.</a:t>
            </a:r>
          </a:p>
        </p:txBody>
      </p:sp>
      <p:sp>
        <p:nvSpPr>
          <p:cNvPr id="4" name="TextBox 3">
            <a:extLst>
              <a:ext uri="{FF2B5EF4-FFF2-40B4-BE49-F238E27FC236}">
                <a16:creationId xmlns:a16="http://schemas.microsoft.com/office/drawing/2014/main" id="{11EF697C-DC42-43A5-907B-D7EAE2E44FC0}"/>
              </a:ext>
            </a:extLst>
          </p:cNvPr>
          <p:cNvSpPr txBox="1"/>
          <p:nvPr/>
        </p:nvSpPr>
        <p:spPr>
          <a:xfrm>
            <a:off x="8590327" y="193173"/>
            <a:ext cx="3674378" cy="923330"/>
          </a:xfrm>
          <a:prstGeom prst="rect">
            <a:avLst/>
          </a:prstGeom>
          <a:noFill/>
        </p:spPr>
        <p:txBody>
          <a:bodyPr wrap="square" rtlCol="0">
            <a:spAutoFit/>
          </a:bodyPr>
          <a:lstStyle/>
          <a:p>
            <a:r>
              <a:rPr lang="en-US" dirty="0"/>
              <a:t>Main contact:  Julie Ritzman</a:t>
            </a:r>
          </a:p>
          <a:p>
            <a:r>
              <a:rPr lang="en-US" dirty="0"/>
              <a:t>Location:  Main entrance</a:t>
            </a:r>
          </a:p>
          <a:p>
            <a:r>
              <a:rPr lang="en-US" dirty="0"/>
              <a:t>Date/time:  Prior to Noon 04-May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13693" t="39166" r="68316" b="33810"/>
          <a:stretch/>
        </p:blipFill>
        <p:spPr>
          <a:xfrm>
            <a:off x="838200" y="3320977"/>
            <a:ext cx="5796792" cy="2861709"/>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1283517" y="4236440"/>
            <a:ext cx="1837189" cy="352337"/>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A004ED7-192C-4277-8331-33BA4EB5F407}"/>
              </a:ext>
            </a:extLst>
          </p:cNvPr>
          <p:cNvSpPr txBox="1"/>
          <p:nvPr/>
        </p:nvSpPr>
        <p:spPr>
          <a:xfrm>
            <a:off x="364922" y="3837248"/>
            <a:ext cx="1069595" cy="830997"/>
          </a:xfrm>
          <a:prstGeom prst="rect">
            <a:avLst/>
          </a:prstGeom>
          <a:noFill/>
        </p:spPr>
        <p:txBody>
          <a:bodyPr wrap="square" rtlCol="0">
            <a:spAutoFit/>
          </a:bodyPr>
          <a:lstStyle/>
          <a:p>
            <a:r>
              <a:rPr lang="en-US" sz="1200" dirty="0"/>
              <a:t>Tables and chairs for registration to be place here.</a:t>
            </a:r>
          </a:p>
        </p:txBody>
      </p:sp>
      <p:cxnSp>
        <p:nvCxnSpPr>
          <p:cNvPr id="9" name="Straight Arrow Connector 8">
            <a:extLst>
              <a:ext uri="{FF2B5EF4-FFF2-40B4-BE49-F238E27FC236}">
                <a16:creationId xmlns:a16="http://schemas.microsoft.com/office/drawing/2014/main" id="{BE711855-D3E2-41F1-92EF-A4AE63EA80A9}"/>
              </a:ext>
            </a:extLst>
          </p:cNvPr>
          <p:cNvCxnSpPr/>
          <p:nvPr/>
        </p:nvCxnSpPr>
        <p:spPr>
          <a:xfrm>
            <a:off x="1199626" y="4001549"/>
            <a:ext cx="645952" cy="260058"/>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8917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p:txBody>
          <a:bodyPr/>
          <a:lstStyle/>
          <a:p>
            <a:r>
              <a:rPr lang="en-US" dirty="0"/>
              <a:t>Past District Governor/Director </a:t>
            </a:r>
            <a:br>
              <a:rPr lang="en-US" dirty="0"/>
            </a:br>
            <a:r>
              <a:rPr lang="en-US" dirty="0"/>
              <a:t>dinner</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10515600" cy="4351338"/>
          </a:xfrm>
        </p:spPr>
        <p:txBody>
          <a:bodyPr>
            <a:normAutofit/>
          </a:bodyPr>
          <a:lstStyle/>
          <a:p>
            <a:r>
              <a:rPr lang="en-US" sz="1800" dirty="0"/>
              <a:t>Facilities needs:  Five round tables with six chairs each.  One lectern on the side of the room.  </a:t>
            </a:r>
          </a:p>
          <a:p>
            <a:r>
              <a:rPr lang="en-US" sz="1800" dirty="0"/>
              <a:t>Service needs:  Dinner service.  Will have meal plans determined ahead of time.</a:t>
            </a:r>
          </a:p>
          <a:p>
            <a:r>
              <a:rPr lang="en-US" sz="1800" dirty="0"/>
              <a:t>AV needs:  None</a:t>
            </a:r>
          </a:p>
        </p:txBody>
      </p:sp>
      <p:sp>
        <p:nvSpPr>
          <p:cNvPr id="4" name="TextBox 3">
            <a:extLst>
              <a:ext uri="{FF2B5EF4-FFF2-40B4-BE49-F238E27FC236}">
                <a16:creationId xmlns:a16="http://schemas.microsoft.com/office/drawing/2014/main" id="{11EF697C-DC42-43A5-907B-D7EAE2E44FC0}"/>
              </a:ext>
            </a:extLst>
          </p:cNvPr>
          <p:cNvSpPr txBox="1"/>
          <p:nvPr/>
        </p:nvSpPr>
        <p:spPr>
          <a:xfrm>
            <a:off x="8279934" y="229933"/>
            <a:ext cx="4102216" cy="923330"/>
          </a:xfrm>
          <a:prstGeom prst="rect">
            <a:avLst/>
          </a:prstGeom>
          <a:noFill/>
        </p:spPr>
        <p:txBody>
          <a:bodyPr wrap="square" rtlCol="0">
            <a:spAutoFit/>
          </a:bodyPr>
          <a:lstStyle/>
          <a:p>
            <a:r>
              <a:rPr lang="en-US" dirty="0"/>
              <a:t>Main contact:  Julia Boss</a:t>
            </a:r>
          </a:p>
          <a:p>
            <a:r>
              <a:rPr lang="en-US" dirty="0"/>
              <a:t>Location:  Sabre Ballroom</a:t>
            </a:r>
          </a:p>
          <a:p>
            <a:r>
              <a:rPr lang="en-US" dirty="0"/>
              <a:t>Date/time:  Prior to Noon 04-May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13693" t="39166" r="74056" b="33810"/>
          <a:stretch/>
        </p:blipFill>
        <p:spPr>
          <a:xfrm>
            <a:off x="838200" y="3320977"/>
            <a:ext cx="3947445" cy="2861709"/>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1650319" y="4851777"/>
            <a:ext cx="1837189" cy="178786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5995EAB-CDD5-46CE-A117-172C4BF78E18}"/>
              </a:ext>
            </a:extLst>
          </p:cNvPr>
          <p:cNvCxnSpPr>
            <a:cxnSpLocks/>
          </p:cNvCxnSpPr>
          <p:nvPr/>
        </p:nvCxnSpPr>
        <p:spPr>
          <a:xfrm>
            <a:off x="5572125" y="6177218"/>
            <a:ext cx="48438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04ACA-16D5-41BA-A799-99260C9C2742}"/>
              </a:ext>
            </a:extLst>
          </p:cNvPr>
          <p:cNvCxnSpPr>
            <a:cxnSpLocks/>
          </p:cNvCxnSpPr>
          <p:nvPr/>
        </p:nvCxnSpPr>
        <p:spPr>
          <a:xfrm flipH="1" flipV="1">
            <a:off x="10415937" y="3431491"/>
            <a:ext cx="4413" cy="2745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DD7007-2CA8-4034-9566-EA86BE7EF0DA}"/>
              </a:ext>
            </a:extLst>
          </p:cNvPr>
          <p:cNvCxnSpPr>
            <a:cxnSpLocks/>
          </p:cNvCxnSpPr>
          <p:nvPr/>
        </p:nvCxnSpPr>
        <p:spPr>
          <a:xfrm flipH="1">
            <a:off x="6434138" y="3431491"/>
            <a:ext cx="39862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C4393F-161C-4685-B10D-4CF6376628B5}"/>
              </a:ext>
            </a:extLst>
          </p:cNvPr>
          <p:cNvCxnSpPr/>
          <p:nvPr/>
        </p:nvCxnSpPr>
        <p:spPr>
          <a:xfrm>
            <a:off x="5534025" y="3431491"/>
            <a:ext cx="0" cy="2742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62FAC0-8B25-4D44-A44C-51AF8F8FFF4F}"/>
              </a:ext>
            </a:extLst>
          </p:cNvPr>
          <p:cNvSpPr txBox="1"/>
          <p:nvPr/>
        </p:nvSpPr>
        <p:spPr>
          <a:xfrm>
            <a:off x="6595341" y="6042961"/>
            <a:ext cx="524597" cy="261610"/>
          </a:xfrm>
          <a:prstGeom prst="rect">
            <a:avLst/>
          </a:prstGeom>
          <a:solidFill>
            <a:schemeClr val="bg1"/>
          </a:solidFill>
        </p:spPr>
        <p:txBody>
          <a:bodyPr wrap="square" rtlCol="0">
            <a:spAutoFit/>
          </a:bodyPr>
          <a:lstStyle/>
          <a:p>
            <a:r>
              <a:rPr lang="en-US" sz="1100" dirty="0"/>
              <a:t>Entry</a:t>
            </a:r>
          </a:p>
        </p:txBody>
      </p:sp>
      <p:sp>
        <p:nvSpPr>
          <p:cNvPr id="22" name="TextBox 21">
            <a:extLst>
              <a:ext uri="{FF2B5EF4-FFF2-40B4-BE49-F238E27FC236}">
                <a16:creationId xmlns:a16="http://schemas.microsoft.com/office/drawing/2014/main" id="{166DA6EA-30E9-42AA-A037-4AD09D3C1822}"/>
              </a:ext>
            </a:extLst>
          </p:cNvPr>
          <p:cNvSpPr txBox="1"/>
          <p:nvPr/>
        </p:nvSpPr>
        <p:spPr>
          <a:xfrm>
            <a:off x="5885727" y="3392414"/>
            <a:ext cx="829397" cy="430887"/>
          </a:xfrm>
          <a:prstGeom prst="rect">
            <a:avLst/>
          </a:prstGeom>
          <a:noFill/>
        </p:spPr>
        <p:txBody>
          <a:bodyPr wrap="square" rtlCol="0">
            <a:spAutoFit/>
          </a:bodyPr>
          <a:lstStyle/>
          <a:p>
            <a:r>
              <a:rPr lang="en-US" sz="1100" dirty="0"/>
              <a:t>Emergency exit</a:t>
            </a:r>
          </a:p>
        </p:txBody>
      </p:sp>
      <p:cxnSp>
        <p:nvCxnSpPr>
          <p:cNvPr id="25" name="Straight Connector 24">
            <a:extLst>
              <a:ext uri="{FF2B5EF4-FFF2-40B4-BE49-F238E27FC236}">
                <a16:creationId xmlns:a16="http://schemas.microsoft.com/office/drawing/2014/main" id="{26282394-A1AF-4FAA-B9D8-6E6C838B1A18}"/>
              </a:ext>
            </a:extLst>
          </p:cNvPr>
          <p:cNvCxnSpPr/>
          <p:nvPr/>
        </p:nvCxnSpPr>
        <p:spPr>
          <a:xfrm>
            <a:off x="5534025" y="3431491"/>
            <a:ext cx="419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892BED0-FB03-4AE1-9D51-4894775549F7}"/>
              </a:ext>
            </a:extLst>
          </p:cNvPr>
          <p:cNvSpPr/>
          <p:nvPr/>
        </p:nvSpPr>
        <p:spPr>
          <a:xfrm>
            <a:off x="7469646" y="3523082"/>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3" name="Oval 32">
            <a:extLst>
              <a:ext uri="{FF2B5EF4-FFF2-40B4-BE49-F238E27FC236}">
                <a16:creationId xmlns:a16="http://schemas.microsoft.com/office/drawing/2014/main" id="{84F6304C-93E0-4C11-8545-C8577756C98A}"/>
              </a:ext>
            </a:extLst>
          </p:cNvPr>
          <p:cNvSpPr/>
          <p:nvPr/>
        </p:nvSpPr>
        <p:spPr>
          <a:xfrm>
            <a:off x="7769684" y="438370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4" name="Oval 33">
            <a:extLst>
              <a:ext uri="{FF2B5EF4-FFF2-40B4-BE49-F238E27FC236}">
                <a16:creationId xmlns:a16="http://schemas.microsoft.com/office/drawing/2014/main" id="{080F877E-11C9-4884-8ABC-E4507400E130}"/>
              </a:ext>
            </a:extLst>
          </p:cNvPr>
          <p:cNvSpPr/>
          <p:nvPr/>
        </p:nvSpPr>
        <p:spPr>
          <a:xfrm>
            <a:off x="8524206" y="3596247"/>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5" name="Oval 34">
            <a:extLst>
              <a:ext uri="{FF2B5EF4-FFF2-40B4-BE49-F238E27FC236}">
                <a16:creationId xmlns:a16="http://schemas.microsoft.com/office/drawing/2014/main" id="{152D2D03-607E-4138-BDBF-5118E9EE39DD}"/>
              </a:ext>
            </a:extLst>
          </p:cNvPr>
          <p:cNvSpPr/>
          <p:nvPr/>
        </p:nvSpPr>
        <p:spPr>
          <a:xfrm>
            <a:off x="8375794"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6" name="Oval 35">
            <a:extLst>
              <a:ext uri="{FF2B5EF4-FFF2-40B4-BE49-F238E27FC236}">
                <a16:creationId xmlns:a16="http://schemas.microsoft.com/office/drawing/2014/main" id="{76C51B57-0CA0-4D2B-A8E6-FDEB84007048}"/>
              </a:ext>
            </a:extLst>
          </p:cNvPr>
          <p:cNvSpPr/>
          <p:nvPr/>
        </p:nvSpPr>
        <p:spPr>
          <a:xfrm>
            <a:off x="8784269" y="443443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7" name="Oval 36">
            <a:extLst>
              <a:ext uri="{FF2B5EF4-FFF2-40B4-BE49-F238E27FC236}">
                <a16:creationId xmlns:a16="http://schemas.microsoft.com/office/drawing/2014/main" id="{AC8980DD-9176-45CF-9646-7750306B0944}"/>
              </a:ext>
            </a:extLst>
          </p:cNvPr>
          <p:cNvSpPr/>
          <p:nvPr/>
        </p:nvSpPr>
        <p:spPr>
          <a:xfrm>
            <a:off x="7129891"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8" name="Rectangle 37">
            <a:extLst>
              <a:ext uri="{FF2B5EF4-FFF2-40B4-BE49-F238E27FC236}">
                <a16:creationId xmlns:a16="http://schemas.microsoft.com/office/drawing/2014/main" id="{664C4A4E-3E2B-4ED3-9613-15C500912CFC}"/>
              </a:ext>
            </a:extLst>
          </p:cNvPr>
          <p:cNvSpPr/>
          <p:nvPr/>
        </p:nvSpPr>
        <p:spPr>
          <a:xfrm>
            <a:off x="6715124" y="4075532"/>
            <a:ext cx="414767" cy="308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9" name="TextBox 38">
            <a:extLst>
              <a:ext uri="{FF2B5EF4-FFF2-40B4-BE49-F238E27FC236}">
                <a16:creationId xmlns:a16="http://schemas.microsoft.com/office/drawing/2014/main" id="{4534B9E4-CCDF-4FAA-AE5F-EE3B0F957197}"/>
              </a:ext>
            </a:extLst>
          </p:cNvPr>
          <p:cNvSpPr txBox="1"/>
          <p:nvPr/>
        </p:nvSpPr>
        <p:spPr>
          <a:xfrm>
            <a:off x="5572126" y="3930075"/>
            <a:ext cx="1087754" cy="646331"/>
          </a:xfrm>
          <a:prstGeom prst="rect">
            <a:avLst/>
          </a:prstGeom>
          <a:noFill/>
        </p:spPr>
        <p:txBody>
          <a:bodyPr wrap="square" rtlCol="0">
            <a:spAutoFit/>
          </a:bodyPr>
          <a:lstStyle/>
          <a:p>
            <a:r>
              <a:rPr lang="en-US" sz="1200" dirty="0"/>
              <a:t>Lectern, no amplification required</a:t>
            </a:r>
          </a:p>
        </p:txBody>
      </p:sp>
      <p:cxnSp>
        <p:nvCxnSpPr>
          <p:cNvPr id="41" name="Straight Arrow Connector 40">
            <a:extLst>
              <a:ext uri="{FF2B5EF4-FFF2-40B4-BE49-F238E27FC236}">
                <a16:creationId xmlns:a16="http://schemas.microsoft.com/office/drawing/2014/main" id="{7DBB4B99-1751-4E0E-83F6-6A6998EE2269}"/>
              </a:ext>
            </a:extLst>
          </p:cNvPr>
          <p:cNvCxnSpPr>
            <a:cxnSpLocks/>
            <a:endCxn id="39" idx="3"/>
          </p:cNvCxnSpPr>
          <p:nvPr/>
        </p:nvCxnSpPr>
        <p:spPr>
          <a:xfrm flipV="1">
            <a:off x="6259919" y="4253241"/>
            <a:ext cx="399961" cy="286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0507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p:txBody>
          <a:bodyPr/>
          <a:lstStyle/>
          <a:p>
            <a:r>
              <a:rPr lang="en-US" dirty="0"/>
              <a:t>Credentials</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464898"/>
            <a:ext cx="10515600" cy="4351338"/>
          </a:xfrm>
        </p:spPr>
        <p:txBody>
          <a:bodyPr>
            <a:normAutofit/>
          </a:bodyPr>
          <a:lstStyle/>
          <a:p>
            <a:r>
              <a:rPr lang="en-US" sz="1800" dirty="0"/>
              <a:t>Facilities needs:  Will need at least one eight foot table with two chairs at the hotel entrance with chairs.  To be situated around the corner from the registration area.  Proposing to put by the window near the rest area. Cindy to finalize.</a:t>
            </a:r>
          </a:p>
          <a:p>
            <a:r>
              <a:rPr lang="en-US" sz="1800" dirty="0"/>
              <a:t>AV needs:  None</a:t>
            </a:r>
          </a:p>
          <a:p>
            <a:r>
              <a:rPr lang="en-US" sz="1800" dirty="0"/>
              <a:t>Signage:  TBD – expecting at least one easel.</a:t>
            </a:r>
          </a:p>
        </p:txBody>
      </p:sp>
      <p:sp>
        <p:nvSpPr>
          <p:cNvPr id="4" name="TextBox 3">
            <a:extLst>
              <a:ext uri="{FF2B5EF4-FFF2-40B4-BE49-F238E27FC236}">
                <a16:creationId xmlns:a16="http://schemas.microsoft.com/office/drawing/2014/main" id="{11EF697C-DC42-43A5-907B-D7EAE2E44FC0}"/>
              </a:ext>
            </a:extLst>
          </p:cNvPr>
          <p:cNvSpPr txBox="1"/>
          <p:nvPr/>
        </p:nvSpPr>
        <p:spPr>
          <a:xfrm>
            <a:off x="8590327" y="193173"/>
            <a:ext cx="3674378" cy="923330"/>
          </a:xfrm>
          <a:prstGeom prst="rect">
            <a:avLst/>
          </a:prstGeom>
          <a:noFill/>
        </p:spPr>
        <p:txBody>
          <a:bodyPr wrap="square" rtlCol="0">
            <a:spAutoFit/>
          </a:bodyPr>
          <a:lstStyle/>
          <a:p>
            <a:r>
              <a:rPr lang="en-US" dirty="0"/>
              <a:t>Main contact:  Cindy Laatsch</a:t>
            </a:r>
          </a:p>
          <a:p>
            <a:r>
              <a:rPr lang="en-US" dirty="0"/>
              <a:t>Location:  Main entrance</a:t>
            </a:r>
          </a:p>
          <a:p>
            <a:r>
              <a:rPr lang="en-US" dirty="0"/>
              <a:t>Date/time:  Evening of 04-May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13693" t="39166" r="68316" b="33810"/>
          <a:stretch/>
        </p:blipFill>
        <p:spPr>
          <a:xfrm>
            <a:off x="838200" y="3320977"/>
            <a:ext cx="5796792" cy="2861709"/>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2362100" y="3955409"/>
            <a:ext cx="674200" cy="352337"/>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A004ED7-192C-4277-8331-33BA4EB5F407}"/>
              </a:ext>
            </a:extLst>
          </p:cNvPr>
          <p:cNvSpPr txBox="1"/>
          <p:nvPr/>
        </p:nvSpPr>
        <p:spPr>
          <a:xfrm>
            <a:off x="364922" y="3837248"/>
            <a:ext cx="1069595" cy="830997"/>
          </a:xfrm>
          <a:prstGeom prst="rect">
            <a:avLst/>
          </a:prstGeom>
          <a:noFill/>
        </p:spPr>
        <p:txBody>
          <a:bodyPr wrap="square" rtlCol="0">
            <a:spAutoFit/>
          </a:bodyPr>
          <a:lstStyle/>
          <a:p>
            <a:r>
              <a:rPr lang="en-US" sz="1200" dirty="0"/>
              <a:t>Tables and chairs for credentials to be place here.</a:t>
            </a:r>
          </a:p>
        </p:txBody>
      </p:sp>
      <p:cxnSp>
        <p:nvCxnSpPr>
          <p:cNvPr id="9" name="Straight Arrow Connector 8">
            <a:extLst>
              <a:ext uri="{FF2B5EF4-FFF2-40B4-BE49-F238E27FC236}">
                <a16:creationId xmlns:a16="http://schemas.microsoft.com/office/drawing/2014/main" id="{BE711855-D3E2-41F1-92EF-A4AE63EA80A9}"/>
              </a:ext>
            </a:extLst>
          </p:cNvPr>
          <p:cNvCxnSpPr>
            <a:cxnSpLocks/>
          </p:cNvCxnSpPr>
          <p:nvPr/>
        </p:nvCxnSpPr>
        <p:spPr>
          <a:xfrm>
            <a:off x="1199626" y="4001549"/>
            <a:ext cx="1119230" cy="130028"/>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477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p:txBody>
          <a:bodyPr/>
          <a:lstStyle/>
          <a:p>
            <a:r>
              <a:rPr lang="en-US" dirty="0"/>
              <a:t>Marketplace</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10515600" cy="4351338"/>
          </a:xfrm>
        </p:spPr>
        <p:txBody>
          <a:bodyPr>
            <a:normAutofit/>
          </a:bodyPr>
          <a:lstStyle/>
          <a:p>
            <a:r>
              <a:rPr lang="en-US" sz="1800" dirty="0"/>
              <a:t>Facilities needs:  David and Heidi to finalize.  At least 7 tables.</a:t>
            </a:r>
          </a:p>
          <a:p>
            <a:r>
              <a:rPr lang="en-US" sz="1800" dirty="0"/>
              <a:t>Signage needs:  Easels for each table (7), plus signage for entry point.</a:t>
            </a:r>
          </a:p>
          <a:p>
            <a:r>
              <a:rPr lang="en-US" sz="1800" dirty="0"/>
              <a:t>AV needs: David and Heidi to finalize. </a:t>
            </a:r>
          </a:p>
        </p:txBody>
      </p:sp>
      <p:sp>
        <p:nvSpPr>
          <p:cNvPr id="4" name="TextBox 3">
            <a:extLst>
              <a:ext uri="{FF2B5EF4-FFF2-40B4-BE49-F238E27FC236}">
                <a16:creationId xmlns:a16="http://schemas.microsoft.com/office/drawing/2014/main" id="{11EF697C-DC42-43A5-907B-D7EAE2E44FC0}"/>
              </a:ext>
            </a:extLst>
          </p:cNvPr>
          <p:cNvSpPr txBox="1"/>
          <p:nvPr/>
        </p:nvSpPr>
        <p:spPr>
          <a:xfrm>
            <a:off x="8069722" y="229933"/>
            <a:ext cx="4312428" cy="1200329"/>
          </a:xfrm>
          <a:prstGeom prst="rect">
            <a:avLst/>
          </a:prstGeom>
          <a:noFill/>
        </p:spPr>
        <p:txBody>
          <a:bodyPr wrap="square" rtlCol="0">
            <a:spAutoFit/>
          </a:bodyPr>
          <a:lstStyle/>
          <a:p>
            <a:r>
              <a:rPr lang="en-US" dirty="0"/>
              <a:t>Main contact:  David Reed, Heidi Slowinski</a:t>
            </a:r>
          </a:p>
          <a:p>
            <a:r>
              <a:rPr lang="en-US" dirty="0"/>
              <a:t>Location:  Hallway between Aviation and Concourse 1, Concourse 1</a:t>
            </a:r>
          </a:p>
          <a:p>
            <a:r>
              <a:rPr lang="en-US" dirty="0"/>
              <a:t>Date/time:  Prior to Noon 04-May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26042" t="39166" r="67860" b="45207"/>
          <a:stretch/>
        </p:blipFill>
        <p:spPr>
          <a:xfrm>
            <a:off x="1028177" y="3139149"/>
            <a:ext cx="3757962" cy="3165422"/>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2398360" y="4924866"/>
            <a:ext cx="1684610" cy="1639381"/>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5995EAB-CDD5-46CE-A117-172C4BF78E18}"/>
              </a:ext>
            </a:extLst>
          </p:cNvPr>
          <p:cNvCxnSpPr>
            <a:cxnSpLocks/>
          </p:cNvCxnSpPr>
          <p:nvPr/>
        </p:nvCxnSpPr>
        <p:spPr>
          <a:xfrm flipV="1">
            <a:off x="7673340" y="6151354"/>
            <a:ext cx="2742597" cy="258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04ACA-16D5-41BA-A799-99260C9C2742}"/>
              </a:ext>
            </a:extLst>
          </p:cNvPr>
          <p:cNvCxnSpPr>
            <a:cxnSpLocks/>
          </p:cNvCxnSpPr>
          <p:nvPr/>
        </p:nvCxnSpPr>
        <p:spPr>
          <a:xfrm flipH="1" flipV="1">
            <a:off x="10415937" y="3431491"/>
            <a:ext cx="4413" cy="2745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DD7007-2CA8-4034-9566-EA86BE7EF0DA}"/>
              </a:ext>
            </a:extLst>
          </p:cNvPr>
          <p:cNvCxnSpPr>
            <a:cxnSpLocks/>
          </p:cNvCxnSpPr>
          <p:nvPr/>
        </p:nvCxnSpPr>
        <p:spPr>
          <a:xfrm flipH="1">
            <a:off x="7673340" y="3431491"/>
            <a:ext cx="27470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C4393F-161C-4685-B10D-4CF6376628B5}"/>
              </a:ext>
            </a:extLst>
          </p:cNvPr>
          <p:cNvCxnSpPr/>
          <p:nvPr/>
        </p:nvCxnSpPr>
        <p:spPr>
          <a:xfrm>
            <a:off x="7673340" y="3419301"/>
            <a:ext cx="0" cy="2742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62FAC0-8B25-4D44-A44C-51AF8F8FFF4F}"/>
              </a:ext>
            </a:extLst>
          </p:cNvPr>
          <p:cNvSpPr txBox="1"/>
          <p:nvPr/>
        </p:nvSpPr>
        <p:spPr>
          <a:xfrm>
            <a:off x="8069722" y="6030771"/>
            <a:ext cx="524597" cy="261610"/>
          </a:xfrm>
          <a:prstGeom prst="rect">
            <a:avLst/>
          </a:prstGeom>
          <a:solidFill>
            <a:schemeClr val="bg1"/>
          </a:solidFill>
        </p:spPr>
        <p:txBody>
          <a:bodyPr wrap="square" rtlCol="0">
            <a:spAutoFit/>
          </a:bodyPr>
          <a:lstStyle/>
          <a:p>
            <a:r>
              <a:rPr lang="en-US" sz="1100" dirty="0"/>
              <a:t>Entry</a:t>
            </a:r>
          </a:p>
        </p:txBody>
      </p:sp>
      <p:cxnSp>
        <p:nvCxnSpPr>
          <p:cNvPr id="25" name="Straight Connector 24">
            <a:extLst>
              <a:ext uri="{FF2B5EF4-FFF2-40B4-BE49-F238E27FC236}">
                <a16:creationId xmlns:a16="http://schemas.microsoft.com/office/drawing/2014/main" id="{26282394-A1AF-4FAA-B9D8-6E6C838B1A18}"/>
              </a:ext>
            </a:extLst>
          </p:cNvPr>
          <p:cNvCxnSpPr>
            <a:cxnSpLocks/>
          </p:cNvCxnSpPr>
          <p:nvPr/>
        </p:nvCxnSpPr>
        <p:spPr>
          <a:xfrm>
            <a:off x="5534025" y="3431491"/>
            <a:ext cx="21393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92A537B-6867-4134-8EFA-BB0FD69616FE}"/>
              </a:ext>
            </a:extLst>
          </p:cNvPr>
          <p:cNvCxnSpPr>
            <a:cxnSpLocks/>
          </p:cNvCxnSpPr>
          <p:nvPr/>
        </p:nvCxnSpPr>
        <p:spPr>
          <a:xfrm>
            <a:off x="5534025" y="3409079"/>
            <a:ext cx="0" cy="33498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7FB5BA6-019B-432D-9F36-F2C62DE57F27}"/>
              </a:ext>
            </a:extLst>
          </p:cNvPr>
          <p:cNvSpPr txBox="1"/>
          <p:nvPr/>
        </p:nvSpPr>
        <p:spPr>
          <a:xfrm rot="16200000">
            <a:off x="4622456" y="4764111"/>
            <a:ext cx="1069595" cy="276999"/>
          </a:xfrm>
          <a:prstGeom prst="rect">
            <a:avLst/>
          </a:prstGeom>
          <a:noFill/>
        </p:spPr>
        <p:txBody>
          <a:bodyPr wrap="square" rtlCol="0">
            <a:spAutoFit/>
          </a:bodyPr>
          <a:lstStyle/>
          <a:p>
            <a:pPr algn="ctr"/>
            <a:r>
              <a:rPr lang="en-US" sz="1200" dirty="0"/>
              <a:t>Aviation</a:t>
            </a:r>
          </a:p>
        </p:txBody>
      </p:sp>
      <p:sp>
        <p:nvSpPr>
          <p:cNvPr id="30" name="TextBox 29">
            <a:extLst>
              <a:ext uri="{FF2B5EF4-FFF2-40B4-BE49-F238E27FC236}">
                <a16:creationId xmlns:a16="http://schemas.microsoft.com/office/drawing/2014/main" id="{64E72108-181F-4E3C-B169-7CDD3FE49BE7}"/>
              </a:ext>
            </a:extLst>
          </p:cNvPr>
          <p:cNvSpPr txBox="1"/>
          <p:nvPr/>
        </p:nvSpPr>
        <p:spPr>
          <a:xfrm rot="16200000">
            <a:off x="5257073" y="3705136"/>
            <a:ext cx="553903" cy="276999"/>
          </a:xfrm>
          <a:prstGeom prst="rect">
            <a:avLst/>
          </a:prstGeom>
          <a:solidFill>
            <a:schemeClr val="bg1"/>
          </a:solidFill>
        </p:spPr>
        <p:txBody>
          <a:bodyPr wrap="square" rtlCol="0">
            <a:spAutoFit/>
          </a:bodyPr>
          <a:lstStyle/>
          <a:p>
            <a:pPr algn="ctr"/>
            <a:r>
              <a:rPr lang="en-US" sz="1200" dirty="0"/>
              <a:t>Entry</a:t>
            </a:r>
          </a:p>
        </p:txBody>
      </p:sp>
      <p:sp>
        <p:nvSpPr>
          <p:cNvPr id="32" name="TextBox 31">
            <a:extLst>
              <a:ext uri="{FF2B5EF4-FFF2-40B4-BE49-F238E27FC236}">
                <a16:creationId xmlns:a16="http://schemas.microsoft.com/office/drawing/2014/main" id="{13936C66-A039-44FB-B3F5-C7E6CEB5333F}"/>
              </a:ext>
            </a:extLst>
          </p:cNvPr>
          <p:cNvSpPr txBox="1"/>
          <p:nvPr/>
        </p:nvSpPr>
        <p:spPr>
          <a:xfrm>
            <a:off x="6068884" y="3292991"/>
            <a:ext cx="1069595" cy="276999"/>
          </a:xfrm>
          <a:prstGeom prst="rect">
            <a:avLst/>
          </a:prstGeom>
          <a:solidFill>
            <a:schemeClr val="bg1"/>
          </a:solidFill>
        </p:spPr>
        <p:txBody>
          <a:bodyPr wrap="square" rtlCol="0">
            <a:spAutoFit/>
          </a:bodyPr>
          <a:lstStyle/>
          <a:p>
            <a:pPr algn="ctr"/>
            <a:r>
              <a:rPr lang="en-US" sz="1200" dirty="0"/>
              <a:t>Exit doors</a:t>
            </a:r>
          </a:p>
        </p:txBody>
      </p:sp>
      <p:sp>
        <p:nvSpPr>
          <p:cNvPr id="40" name="TextBox 39">
            <a:extLst>
              <a:ext uri="{FF2B5EF4-FFF2-40B4-BE49-F238E27FC236}">
                <a16:creationId xmlns:a16="http://schemas.microsoft.com/office/drawing/2014/main" id="{7C663774-A737-4D2A-A659-8A835BAAB383}"/>
              </a:ext>
            </a:extLst>
          </p:cNvPr>
          <p:cNvSpPr txBox="1"/>
          <p:nvPr/>
        </p:nvSpPr>
        <p:spPr>
          <a:xfrm>
            <a:off x="8509840" y="4627666"/>
            <a:ext cx="1069595" cy="276999"/>
          </a:xfrm>
          <a:prstGeom prst="rect">
            <a:avLst/>
          </a:prstGeom>
          <a:noFill/>
        </p:spPr>
        <p:txBody>
          <a:bodyPr wrap="square" rtlCol="0">
            <a:spAutoFit/>
          </a:bodyPr>
          <a:lstStyle/>
          <a:p>
            <a:pPr algn="ctr"/>
            <a:r>
              <a:rPr lang="en-US" sz="1200" dirty="0"/>
              <a:t>Concourse 1</a:t>
            </a:r>
          </a:p>
        </p:txBody>
      </p:sp>
      <p:sp>
        <p:nvSpPr>
          <p:cNvPr id="15" name="Rectangle 14">
            <a:extLst>
              <a:ext uri="{FF2B5EF4-FFF2-40B4-BE49-F238E27FC236}">
                <a16:creationId xmlns:a16="http://schemas.microsoft.com/office/drawing/2014/main" id="{D40B72E7-A3B3-420F-BF95-8B08808AD678}"/>
              </a:ext>
            </a:extLst>
          </p:cNvPr>
          <p:cNvSpPr/>
          <p:nvPr/>
        </p:nvSpPr>
        <p:spPr>
          <a:xfrm>
            <a:off x="7225665" y="5304135"/>
            <a:ext cx="297180" cy="8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8B5B6C5-5481-4BE5-8C7C-7DE3E66C27CA}"/>
              </a:ext>
            </a:extLst>
          </p:cNvPr>
          <p:cNvSpPr/>
          <p:nvPr/>
        </p:nvSpPr>
        <p:spPr>
          <a:xfrm>
            <a:off x="7207054" y="3922413"/>
            <a:ext cx="297180" cy="8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3C23A51C-79CE-4D20-A1F7-C0180FC5E718}"/>
              </a:ext>
            </a:extLst>
          </p:cNvPr>
          <p:cNvSpPr/>
          <p:nvPr/>
        </p:nvSpPr>
        <p:spPr>
          <a:xfrm rot="16200000">
            <a:off x="8335905" y="3360110"/>
            <a:ext cx="297180" cy="8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C1A9B39F-C593-4636-A409-91B048EC7B72}"/>
              </a:ext>
            </a:extLst>
          </p:cNvPr>
          <p:cNvSpPr/>
          <p:nvPr/>
        </p:nvSpPr>
        <p:spPr>
          <a:xfrm rot="10800000">
            <a:off x="9975887" y="4459265"/>
            <a:ext cx="297180" cy="8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BF6DFFFE-6B8E-4A8F-8385-B38FDA622280}"/>
              </a:ext>
            </a:extLst>
          </p:cNvPr>
          <p:cNvSpPr/>
          <p:nvPr/>
        </p:nvSpPr>
        <p:spPr>
          <a:xfrm rot="16200000">
            <a:off x="9393555" y="5437311"/>
            <a:ext cx="297180" cy="8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C727ACEA-359F-41A1-9842-3EE5D71E5FCA}"/>
              </a:ext>
            </a:extLst>
          </p:cNvPr>
          <p:cNvSpPr/>
          <p:nvPr/>
        </p:nvSpPr>
        <p:spPr>
          <a:xfrm rot="16200000">
            <a:off x="9494958" y="3330706"/>
            <a:ext cx="297180" cy="8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BEAA8F2C-66A3-4F9E-8AE9-751C4697B2F6}"/>
              </a:ext>
            </a:extLst>
          </p:cNvPr>
          <p:cNvSpPr/>
          <p:nvPr/>
        </p:nvSpPr>
        <p:spPr>
          <a:xfrm rot="10800000">
            <a:off x="7823836" y="4459265"/>
            <a:ext cx="297180" cy="8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6F99F195-6CEB-4018-AFBC-1B38CFA6C2CA}"/>
              </a:ext>
            </a:extLst>
          </p:cNvPr>
          <p:cNvSpPr txBox="1"/>
          <p:nvPr/>
        </p:nvSpPr>
        <p:spPr>
          <a:xfrm>
            <a:off x="5880791" y="4813213"/>
            <a:ext cx="1151003" cy="646331"/>
          </a:xfrm>
          <a:prstGeom prst="rect">
            <a:avLst/>
          </a:prstGeom>
          <a:noFill/>
        </p:spPr>
        <p:txBody>
          <a:bodyPr wrap="square" rtlCol="0">
            <a:spAutoFit/>
          </a:bodyPr>
          <a:lstStyle/>
          <a:p>
            <a:r>
              <a:rPr lang="en-US" sz="1200" dirty="0"/>
              <a:t>Two tables + easel outside of Concourse 1</a:t>
            </a:r>
          </a:p>
        </p:txBody>
      </p:sp>
      <p:cxnSp>
        <p:nvCxnSpPr>
          <p:cNvPr id="17" name="Straight Arrow Connector 16">
            <a:extLst>
              <a:ext uri="{FF2B5EF4-FFF2-40B4-BE49-F238E27FC236}">
                <a16:creationId xmlns:a16="http://schemas.microsoft.com/office/drawing/2014/main" id="{4C2C8857-D1C2-49EF-9674-457686BB2A2B}"/>
              </a:ext>
            </a:extLst>
          </p:cNvPr>
          <p:cNvCxnSpPr/>
          <p:nvPr/>
        </p:nvCxnSpPr>
        <p:spPr>
          <a:xfrm flipV="1">
            <a:off x="6465182" y="4495921"/>
            <a:ext cx="639789" cy="270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C084750E-9B34-4D4B-90A6-5FFC90A06DB6}"/>
              </a:ext>
            </a:extLst>
          </p:cNvPr>
          <p:cNvCxnSpPr>
            <a:cxnSpLocks/>
            <a:stCxn id="48" idx="2"/>
          </p:cNvCxnSpPr>
          <p:nvPr/>
        </p:nvCxnSpPr>
        <p:spPr>
          <a:xfrm>
            <a:off x="6456293" y="5459544"/>
            <a:ext cx="693670" cy="3209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744029E2-16BC-46AE-BAFD-56972C7BDEA7}"/>
              </a:ext>
            </a:extLst>
          </p:cNvPr>
          <p:cNvSpPr/>
          <p:nvPr/>
        </p:nvSpPr>
        <p:spPr>
          <a:xfrm>
            <a:off x="6092481" y="5847308"/>
            <a:ext cx="414767" cy="308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51" name="TextBox 50">
            <a:extLst>
              <a:ext uri="{FF2B5EF4-FFF2-40B4-BE49-F238E27FC236}">
                <a16:creationId xmlns:a16="http://schemas.microsoft.com/office/drawing/2014/main" id="{A717B447-D46B-4FEC-A739-2213EB8CE8D9}"/>
              </a:ext>
            </a:extLst>
          </p:cNvPr>
          <p:cNvSpPr txBox="1"/>
          <p:nvPr/>
        </p:nvSpPr>
        <p:spPr>
          <a:xfrm>
            <a:off x="5738035" y="6320030"/>
            <a:ext cx="1087754" cy="461665"/>
          </a:xfrm>
          <a:prstGeom prst="rect">
            <a:avLst/>
          </a:prstGeom>
          <a:noFill/>
        </p:spPr>
        <p:txBody>
          <a:bodyPr wrap="square" rtlCol="0">
            <a:spAutoFit/>
          </a:bodyPr>
          <a:lstStyle/>
          <a:p>
            <a:r>
              <a:rPr lang="en-US" sz="1200" dirty="0"/>
              <a:t>Easel with signage</a:t>
            </a:r>
          </a:p>
        </p:txBody>
      </p:sp>
      <p:cxnSp>
        <p:nvCxnSpPr>
          <p:cNvPr id="52" name="Straight Arrow Connector 51">
            <a:extLst>
              <a:ext uri="{FF2B5EF4-FFF2-40B4-BE49-F238E27FC236}">
                <a16:creationId xmlns:a16="http://schemas.microsoft.com/office/drawing/2014/main" id="{FD707FF3-05AB-469C-A6FC-10BAA163BB06}"/>
              </a:ext>
            </a:extLst>
          </p:cNvPr>
          <p:cNvCxnSpPr>
            <a:cxnSpLocks/>
          </p:cNvCxnSpPr>
          <p:nvPr/>
        </p:nvCxnSpPr>
        <p:spPr>
          <a:xfrm flipV="1">
            <a:off x="5620788" y="6115154"/>
            <a:ext cx="399961" cy="3788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1360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p:txBody>
          <a:bodyPr/>
          <a:lstStyle/>
          <a:p>
            <a:r>
              <a:rPr lang="en-US" dirty="0"/>
              <a:t>Candidate showcase</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10515600" cy="4351338"/>
          </a:xfrm>
        </p:spPr>
        <p:txBody>
          <a:bodyPr>
            <a:normAutofit/>
          </a:bodyPr>
          <a:lstStyle/>
          <a:p>
            <a:r>
              <a:rPr lang="en-US" sz="1800" dirty="0"/>
              <a:t>Facilities needs:  Three comfortable chairs on stage.  May need smaller step up.</a:t>
            </a:r>
          </a:p>
          <a:p>
            <a:r>
              <a:rPr lang="en-US" sz="1800" dirty="0"/>
              <a:t>Signage needs:  Easels for each table (7), plus signage for entry point.</a:t>
            </a:r>
          </a:p>
          <a:p>
            <a:r>
              <a:rPr lang="en-US" sz="1800" dirty="0"/>
              <a:t>AV needs: 2 microphones – lavalier, and handheld.  3 comfortable chairs on stage. </a:t>
            </a:r>
          </a:p>
        </p:txBody>
      </p:sp>
      <p:sp>
        <p:nvSpPr>
          <p:cNvPr id="4" name="TextBox 3">
            <a:extLst>
              <a:ext uri="{FF2B5EF4-FFF2-40B4-BE49-F238E27FC236}">
                <a16:creationId xmlns:a16="http://schemas.microsoft.com/office/drawing/2014/main" id="{11EF697C-DC42-43A5-907B-D7EAE2E44FC0}"/>
              </a:ext>
            </a:extLst>
          </p:cNvPr>
          <p:cNvSpPr txBox="1"/>
          <p:nvPr/>
        </p:nvSpPr>
        <p:spPr>
          <a:xfrm>
            <a:off x="8069722" y="229933"/>
            <a:ext cx="4312428" cy="1200329"/>
          </a:xfrm>
          <a:prstGeom prst="rect">
            <a:avLst/>
          </a:prstGeom>
          <a:noFill/>
        </p:spPr>
        <p:txBody>
          <a:bodyPr wrap="square" rtlCol="0">
            <a:spAutoFit/>
          </a:bodyPr>
          <a:lstStyle/>
          <a:p>
            <a:r>
              <a:rPr lang="en-US" dirty="0"/>
              <a:t>Main contact:  Keith Cumiskey</a:t>
            </a:r>
          </a:p>
          <a:p>
            <a:r>
              <a:rPr lang="en-US" dirty="0"/>
              <a:t>Location:  Hallway between Aviation and Concourse 1, Concourse 1</a:t>
            </a:r>
          </a:p>
          <a:p>
            <a:r>
              <a:rPr lang="en-US" dirty="0"/>
              <a:t>Date/time:  Prior to 5 PM 04-May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26042" t="39166" r="67860" b="45207"/>
          <a:stretch/>
        </p:blipFill>
        <p:spPr>
          <a:xfrm>
            <a:off x="1028177" y="3139149"/>
            <a:ext cx="3757962" cy="3165422"/>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2261340" y="3212759"/>
            <a:ext cx="2073379" cy="2017712"/>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5995EAB-CDD5-46CE-A117-172C4BF78E18}"/>
              </a:ext>
            </a:extLst>
          </p:cNvPr>
          <p:cNvCxnSpPr>
            <a:cxnSpLocks/>
          </p:cNvCxnSpPr>
          <p:nvPr/>
        </p:nvCxnSpPr>
        <p:spPr>
          <a:xfrm flipV="1">
            <a:off x="5534025" y="6151354"/>
            <a:ext cx="4881912" cy="258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04ACA-16D5-41BA-A799-99260C9C2742}"/>
              </a:ext>
            </a:extLst>
          </p:cNvPr>
          <p:cNvCxnSpPr>
            <a:cxnSpLocks/>
          </p:cNvCxnSpPr>
          <p:nvPr/>
        </p:nvCxnSpPr>
        <p:spPr>
          <a:xfrm flipH="1" flipV="1">
            <a:off x="10415937" y="3431491"/>
            <a:ext cx="4413" cy="2745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DD7007-2CA8-4034-9566-EA86BE7EF0DA}"/>
              </a:ext>
            </a:extLst>
          </p:cNvPr>
          <p:cNvCxnSpPr>
            <a:cxnSpLocks/>
          </p:cNvCxnSpPr>
          <p:nvPr/>
        </p:nvCxnSpPr>
        <p:spPr>
          <a:xfrm flipH="1">
            <a:off x="7673340" y="3431491"/>
            <a:ext cx="27470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62FAC0-8B25-4D44-A44C-51AF8F8FFF4F}"/>
              </a:ext>
            </a:extLst>
          </p:cNvPr>
          <p:cNvSpPr txBox="1"/>
          <p:nvPr/>
        </p:nvSpPr>
        <p:spPr>
          <a:xfrm>
            <a:off x="9220188" y="6046413"/>
            <a:ext cx="524597" cy="261610"/>
          </a:xfrm>
          <a:prstGeom prst="rect">
            <a:avLst/>
          </a:prstGeom>
          <a:solidFill>
            <a:schemeClr val="bg1"/>
          </a:solidFill>
        </p:spPr>
        <p:txBody>
          <a:bodyPr wrap="square" rtlCol="0">
            <a:spAutoFit/>
          </a:bodyPr>
          <a:lstStyle/>
          <a:p>
            <a:r>
              <a:rPr lang="en-US" sz="1100" dirty="0"/>
              <a:t>Entry</a:t>
            </a:r>
          </a:p>
        </p:txBody>
      </p:sp>
      <p:cxnSp>
        <p:nvCxnSpPr>
          <p:cNvPr id="25" name="Straight Connector 24">
            <a:extLst>
              <a:ext uri="{FF2B5EF4-FFF2-40B4-BE49-F238E27FC236}">
                <a16:creationId xmlns:a16="http://schemas.microsoft.com/office/drawing/2014/main" id="{26282394-A1AF-4FAA-B9D8-6E6C838B1A18}"/>
              </a:ext>
            </a:extLst>
          </p:cNvPr>
          <p:cNvCxnSpPr>
            <a:cxnSpLocks/>
          </p:cNvCxnSpPr>
          <p:nvPr/>
        </p:nvCxnSpPr>
        <p:spPr>
          <a:xfrm>
            <a:off x="5534025" y="3431491"/>
            <a:ext cx="21393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92A537B-6867-4134-8EFA-BB0FD69616FE}"/>
              </a:ext>
            </a:extLst>
          </p:cNvPr>
          <p:cNvCxnSpPr>
            <a:cxnSpLocks/>
          </p:cNvCxnSpPr>
          <p:nvPr/>
        </p:nvCxnSpPr>
        <p:spPr>
          <a:xfrm>
            <a:off x="5534025" y="3409079"/>
            <a:ext cx="0" cy="27681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7FB5BA6-019B-432D-9F36-F2C62DE57F27}"/>
              </a:ext>
            </a:extLst>
          </p:cNvPr>
          <p:cNvSpPr txBox="1"/>
          <p:nvPr/>
        </p:nvSpPr>
        <p:spPr>
          <a:xfrm rot="16200000">
            <a:off x="4622456" y="4764111"/>
            <a:ext cx="1069595" cy="276999"/>
          </a:xfrm>
          <a:prstGeom prst="rect">
            <a:avLst/>
          </a:prstGeom>
          <a:noFill/>
        </p:spPr>
        <p:txBody>
          <a:bodyPr wrap="square" rtlCol="0">
            <a:spAutoFit/>
          </a:bodyPr>
          <a:lstStyle/>
          <a:p>
            <a:pPr algn="ctr"/>
            <a:r>
              <a:rPr lang="en-US" sz="1200" dirty="0"/>
              <a:t>Aviation</a:t>
            </a:r>
          </a:p>
        </p:txBody>
      </p:sp>
      <p:sp>
        <p:nvSpPr>
          <p:cNvPr id="30" name="TextBox 29">
            <a:extLst>
              <a:ext uri="{FF2B5EF4-FFF2-40B4-BE49-F238E27FC236}">
                <a16:creationId xmlns:a16="http://schemas.microsoft.com/office/drawing/2014/main" id="{64E72108-181F-4E3C-B169-7CDD3FE49BE7}"/>
              </a:ext>
            </a:extLst>
          </p:cNvPr>
          <p:cNvSpPr txBox="1"/>
          <p:nvPr/>
        </p:nvSpPr>
        <p:spPr>
          <a:xfrm rot="16200000">
            <a:off x="10138985" y="3806164"/>
            <a:ext cx="553903" cy="276999"/>
          </a:xfrm>
          <a:prstGeom prst="rect">
            <a:avLst/>
          </a:prstGeom>
          <a:solidFill>
            <a:schemeClr val="bg1"/>
          </a:solidFill>
        </p:spPr>
        <p:txBody>
          <a:bodyPr wrap="square" rtlCol="0">
            <a:spAutoFit/>
          </a:bodyPr>
          <a:lstStyle/>
          <a:p>
            <a:pPr algn="ctr"/>
            <a:r>
              <a:rPr lang="en-US" sz="1200" dirty="0"/>
              <a:t>Entry</a:t>
            </a:r>
          </a:p>
        </p:txBody>
      </p:sp>
      <p:sp>
        <p:nvSpPr>
          <p:cNvPr id="9" name="Rectangle 8">
            <a:extLst>
              <a:ext uri="{FF2B5EF4-FFF2-40B4-BE49-F238E27FC236}">
                <a16:creationId xmlns:a16="http://schemas.microsoft.com/office/drawing/2014/main" id="{7C9656A4-1F3B-4F32-8EFB-CC028DE88536}"/>
              </a:ext>
            </a:extLst>
          </p:cNvPr>
          <p:cNvSpPr/>
          <p:nvPr/>
        </p:nvSpPr>
        <p:spPr>
          <a:xfrm>
            <a:off x="6462889" y="3453904"/>
            <a:ext cx="3290645" cy="5912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25F04B84-E920-41AC-BE74-1B407EB82393}"/>
              </a:ext>
            </a:extLst>
          </p:cNvPr>
          <p:cNvSpPr txBox="1"/>
          <p:nvPr/>
        </p:nvSpPr>
        <p:spPr>
          <a:xfrm>
            <a:off x="6454140" y="4041875"/>
            <a:ext cx="3290645" cy="276999"/>
          </a:xfrm>
          <a:prstGeom prst="rect">
            <a:avLst/>
          </a:prstGeom>
          <a:noFill/>
        </p:spPr>
        <p:txBody>
          <a:bodyPr wrap="square" rtlCol="0">
            <a:spAutoFit/>
          </a:bodyPr>
          <a:lstStyle/>
          <a:p>
            <a:pPr algn="ctr"/>
            <a:r>
              <a:rPr lang="en-US" sz="1200" dirty="0"/>
              <a:t>Built-in stage.  No need for additional risers.</a:t>
            </a:r>
          </a:p>
        </p:txBody>
      </p:sp>
      <p:grpSp>
        <p:nvGrpSpPr>
          <p:cNvPr id="20" name="Group 19">
            <a:extLst>
              <a:ext uri="{FF2B5EF4-FFF2-40B4-BE49-F238E27FC236}">
                <a16:creationId xmlns:a16="http://schemas.microsoft.com/office/drawing/2014/main" id="{039BB4A4-9E26-4591-8394-6EF2538ABD6D}"/>
              </a:ext>
            </a:extLst>
          </p:cNvPr>
          <p:cNvGrpSpPr/>
          <p:nvPr/>
        </p:nvGrpSpPr>
        <p:grpSpPr>
          <a:xfrm>
            <a:off x="7560039" y="3517756"/>
            <a:ext cx="1096344" cy="403860"/>
            <a:chOff x="7594712" y="3517756"/>
            <a:chExt cx="1096344" cy="403860"/>
          </a:xfrm>
        </p:grpSpPr>
        <p:sp>
          <p:nvSpPr>
            <p:cNvPr id="36" name="Oval 35">
              <a:extLst>
                <a:ext uri="{FF2B5EF4-FFF2-40B4-BE49-F238E27FC236}">
                  <a16:creationId xmlns:a16="http://schemas.microsoft.com/office/drawing/2014/main" id="{B52DDB9E-C800-4682-83BE-CE0D808C22BD}"/>
                </a:ext>
              </a:extLst>
            </p:cNvPr>
            <p:cNvSpPr/>
            <p:nvPr/>
          </p:nvSpPr>
          <p:spPr>
            <a:xfrm>
              <a:off x="7594712" y="3517756"/>
              <a:ext cx="403860" cy="40386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69E6731B-919F-4F13-92BE-286150338BF6}"/>
                </a:ext>
              </a:extLst>
            </p:cNvPr>
            <p:cNvSpPr/>
            <p:nvPr/>
          </p:nvSpPr>
          <p:spPr>
            <a:xfrm>
              <a:off x="8287196" y="3517756"/>
              <a:ext cx="403860" cy="40386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69527109-CB6F-483D-972D-3E6731411C28}"/>
              </a:ext>
            </a:extLst>
          </p:cNvPr>
          <p:cNvSpPr txBox="1"/>
          <p:nvPr/>
        </p:nvSpPr>
        <p:spPr>
          <a:xfrm>
            <a:off x="5959364" y="2966926"/>
            <a:ext cx="4297693" cy="461665"/>
          </a:xfrm>
          <a:prstGeom prst="rect">
            <a:avLst/>
          </a:prstGeom>
          <a:noFill/>
        </p:spPr>
        <p:txBody>
          <a:bodyPr wrap="square" rtlCol="0">
            <a:spAutoFit/>
          </a:bodyPr>
          <a:lstStyle/>
          <a:p>
            <a:pPr algn="ctr"/>
            <a:r>
              <a:rPr lang="en-US" sz="1200" dirty="0"/>
              <a:t>Two comfortable chairs – can we pull from hallway? – centered on the built-in stage</a:t>
            </a:r>
          </a:p>
        </p:txBody>
      </p:sp>
      <p:cxnSp>
        <p:nvCxnSpPr>
          <p:cNvPr id="41" name="Straight Arrow Connector 40">
            <a:extLst>
              <a:ext uri="{FF2B5EF4-FFF2-40B4-BE49-F238E27FC236}">
                <a16:creationId xmlns:a16="http://schemas.microsoft.com/office/drawing/2014/main" id="{049B29F3-3131-485F-B582-CAA1A4874ABD}"/>
              </a:ext>
            </a:extLst>
          </p:cNvPr>
          <p:cNvCxnSpPr/>
          <p:nvPr/>
        </p:nvCxnSpPr>
        <p:spPr>
          <a:xfrm>
            <a:off x="7060515" y="3279762"/>
            <a:ext cx="296788" cy="258633"/>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96854922-DD9C-4121-9B55-C6109DF1210B}"/>
              </a:ext>
            </a:extLst>
          </p:cNvPr>
          <p:cNvCxnSpPr>
            <a:cxnSpLocks/>
          </p:cNvCxnSpPr>
          <p:nvPr/>
        </p:nvCxnSpPr>
        <p:spPr>
          <a:xfrm flipH="1">
            <a:off x="8885378" y="3339074"/>
            <a:ext cx="354049" cy="333835"/>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1076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3 Lakes Ballroom">
            <a:extLst>
              <a:ext uri="{FF2B5EF4-FFF2-40B4-BE49-F238E27FC236}">
                <a16:creationId xmlns:a16="http://schemas.microsoft.com/office/drawing/2014/main" id="{0005BF54-CC8B-45D7-AFCC-EE7E9329D8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25" y="0"/>
            <a:ext cx="8442325" cy="7202488"/>
          </a:xfrm>
          <a:prstGeom prst="rect">
            <a:avLst/>
          </a:prstGeom>
          <a:noFill/>
          <a:extLst>
            <a:ext uri="{909E8E84-426E-40DD-AFC4-6F175D3DCCD1}">
              <a14:hiddenFill xmlns:a14="http://schemas.microsoft.com/office/drawing/2010/main">
                <a:solidFill>
                  <a:srgbClr val="FFFFFF"/>
                </a:solidFill>
              </a14:hiddenFill>
            </a:ext>
          </a:extLst>
        </p:spPr>
      </p:pic>
      <p:pic>
        <p:nvPicPr>
          <p:cNvPr id="2109" name="Picture 7">
            <a:extLst>
              <a:ext uri="{FF2B5EF4-FFF2-40B4-BE49-F238E27FC236}">
                <a16:creationId xmlns:a16="http://schemas.microsoft.com/office/drawing/2014/main" id="{F5E74E1A-3D24-47BA-8F58-D0B58B6C48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825" y="2635250"/>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108" name="Picture 4">
            <a:extLst>
              <a:ext uri="{FF2B5EF4-FFF2-40B4-BE49-F238E27FC236}">
                <a16:creationId xmlns:a16="http://schemas.microsoft.com/office/drawing/2014/main" id="{E3D694BD-7115-4F09-AF7B-A7484548D6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6463" y="3905250"/>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107" name="Picture 5">
            <a:extLst>
              <a:ext uri="{FF2B5EF4-FFF2-40B4-BE49-F238E27FC236}">
                <a16:creationId xmlns:a16="http://schemas.microsoft.com/office/drawing/2014/main" id="{1AD43779-984E-40DF-AE11-7B2E85B9E8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5938" y="2771775"/>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106" name="Picture 6">
            <a:extLst>
              <a:ext uri="{FF2B5EF4-FFF2-40B4-BE49-F238E27FC236}">
                <a16:creationId xmlns:a16="http://schemas.microsoft.com/office/drawing/2014/main" id="{878EA45F-FBC9-4B20-A014-A6B488711E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8275" y="4978400"/>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105" name="Picture 8">
            <a:extLst>
              <a:ext uri="{FF2B5EF4-FFF2-40B4-BE49-F238E27FC236}">
                <a16:creationId xmlns:a16="http://schemas.microsoft.com/office/drawing/2014/main" id="{FB33774C-8F97-43FF-8BDF-401334001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3475" y="5410200"/>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104" name="Picture 9">
            <a:extLst>
              <a:ext uri="{FF2B5EF4-FFF2-40B4-BE49-F238E27FC236}">
                <a16:creationId xmlns:a16="http://schemas.microsoft.com/office/drawing/2014/main" id="{67B23DAD-A712-43C5-B732-C430C26C88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9888" y="2782888"/>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103" name="Picture 10">
            <a:extLst>
              <a:ext uri="{FF2B5EF4-FFF2-40B4-BE49-F238E27FC236}">
                <a16:creationId xmlns:a16="http://schemas.microsoft.com/office/drawing/2014/main" id="{34F4C7EF-46F8-4529-B2E5-7553F1B7A3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3213" y="2690813"/>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102" name="Picture 11">
            <a:extLst>
              <a:ext uri="{FF2B5EF4-FFF2-40B4-BE49-F238E27FC236}">
                <a16:creationId xmlns:a16="http://schemas.microsoft.com/office/drawing/2014/main" id="{227572FE-B4B3-4241-8718-625FB3610D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250" y="3929063"/>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101" name="Picture 12">
            <a:extLst>
              <a:ext uri="{FF2B5EF4-FFF2-40B4-BE49-F238E27FC236}">
                <a16:creationId xmlns:a16="http://schemas.microsoft.com/office/drawing/2014/main" id="{6F092E59-32CD-4254-BE7C-174E4DABB5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1525" y="4668838"/>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100" name="Picture 13">
            <a:extLst>
              <a:ext uri="{FF2B5EF4-FFF2-40B4-BE49-F238E27FC236}">
                <a16:creationId xmlns:a16="http://schemas.microsoft.com/office/drawing/2014/main" id="{A318A2F9-13FE-45A4-9E4B-EAACEDA606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0963" y="4902200"/>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099" name="Picture 14">
            <a:extLst>
              <a:ext uri="{FF2B5EF4-FFF2-40B4-BE49-F238E27FC236}">
                <a16:creationId xmlns:a16="http://schemas.microsoft.com/office/drawing/2014/main" id="{F4AFFF2C-A68A-4B62-A24D-B5731561B0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3675" y="2692400"/>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098" name="Picture 15">
            <a:extLst>
              <a:ext uri="{FF2B5EF4-FFF2-40B4-BE49-F238E27FC236}">
                <a16:creationId xmlns:a16="http://schemas.microsoft.com/office/drawing/2014/main" id="{670193D4-66E4-4B39-B588-11C0C22C92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4850" y="3903663"/>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097" name="Picture 16">
            <a:extLst>
              <a:ext uri="{FF2B5EF4-FFF2-40B4-BE49-F238E27FC236}">
                <a16:creationId xmlns:a16="http://schemas.microsoft.com/office/drawing/2014/main" id="{CB7E2AC0-7D39-4534-9764-42A054BAE3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8250" y="2490788"/>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096" name="Picture 17">
            <a:extLst>
              <a:ext uri="{FF2B5EF4-FFF2-40B4-BE49-F238E27FC236}">
                <a16:creationId xmlns:a16="http://schemas.microsoft.com/office/drawing/2014/main" id="{918D10F0-A6D9-4BC6-BCE8-12F3DFAEB5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4913" y="5168900"/>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095" name="Picture 18">
            <a:extLst>
              <a:ext uri="{FF2B5EF4-FFF2-40B4-BE49-F238E27FC236}">
                <a16:creationId xmlns:a16="http://schemas.microsoft.com/office/drawing/2014/main" id="{BAF7FB2A-6253-4E25-87DE-D2B550745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1150" y="3649663"/>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094" name="Picture 19">
            <a:extLst>
              <a:ext uri="{FF2B5EF4-FFF2-40B4-BE49-F238E27FC236}">
                <a16:creationId xmlns:a16="http://schemas.microsoft.com/office/drawing/2014/main" id="{74AC4CE5-1240-4648-A196-2004AC953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4900" y="4441825"/>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093" name="Picture 20">
            <a:extLst>
              <a:ext uri="{FF2B5EF4-FFF2-40B4-BE49-F238E27FC236}">
                <a16:creationId xmlns:a16="http://schemas.microsoft.com/office/drawing/2014/main" id="{160D0886-B5A2-4BEC-A042-D345321F12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4100" y="2789238"/>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092" name="Picture 21">
            <a:extLst>
              <a:ext uri="{FF2B5EF4-FFF2-40B4-BE49-F238E27FC236}">
                <a16:creationId xmlns:a16="http://schemas.microsoft.com/office/drawing/2014/main" id="{DD12F5B2-83F2-47C7-9D65-D28384632E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6713" y="5387975"/>
            <a:ext cx="850900" cy="971550"/>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064F5EAB-91C9-40DD-9166-0D01E22C5213}"/>
              </a:ext>
            </a:extLst>
          </p:cNvPr>
          <p:cNvSpPr/>
          <p:nvPr/>
        </p:nvSpPr>
        <p:spPr>
          <a:xfrm rot="5400000">
            <a:off x="783590" y="3446145"/>
            <a:ext cx="765175" cy="361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7" name="Rectangle 26">
            <a:extLst>
              <a:ext uri="{FF2B5EF4-FFF2-40B4-BE49-F238E27FC236}">
                <a16:creationId xmlns:a16="http://schemas.microsoft.com/office/drawing/2014/main" id="{451DC4BC-BD21-47D4-A5A1-A76E7DF9149B}"/>
              </a:ext>
            </a:extLst>
          </p:cNvPr>
          <p:cNvSpPr/>
          <p:nvPr/>
        </p:nvSpPr>
        <p:spPr>
          <a:xfrm rot="5400000">
            <a:off x="786765" y="4203700"/>
            <a:ext cx="765175" cy="361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8" name="Rectangle 27">
            <a:extLst>
              <a:ext uri="{FF2B5EF4-FFF2-40B4-BE49-F238E27FC236}">
                <a16:creationId xmlns:a16="http://schemas.microsoft.com/office/drawing/2014/main" id="{A5347A84-BBCD-41CE-889E-A2B9805024AE}"/>
              </a:ext>
            </a:extLst>
          </p:cNvPr>
          <p:cNvSpPr/>
          <p:nvPr/>
        </p:nvSpPr>
        <p:spPr>
          <a:xfrm rot="5400000">
            <a:off x="786765" y="4969510"/>
            <a:ext cx="765175" cy="361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9" name="Rectangle 28">
            <a:extLst>
              <a:ext uri="{FF2B5EF4-FFF2-40B4-BE49-F238E27FC236}">
                <a16:creationId xmlns:a16="http://schemas.microsoft.com/office/drawing/2014/main" id="{43D5F59B-F639-4769-81E8-B5A3547FDA82}"/>
              </a:ext>
            </a:extLst>
          </p:cNvPr>
          <p:cNvSpPr/>
          <p:nvPr/>
        </p:nvSpPr>
        <p:spPr>
          <a:xfrm rot="7995677">
            <a:off x="8442325" y="6387465"/>
            <a:ext cx="765175" cy="361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Text Box 2">
            <a:extLst>
              <a:ext uri="{FF2B5EF4-FFF2-40B4-BE49-F238E27FC236}">
                <a16:creationId xmlns:a16="http://schemas.microsoft.com/office/drawing/2014/main" id="{C927B8B7-76B9-45A7-9C88-0714BCC20DF0}"/>
              </a:ext>
            </a:extLst>
          </p:cNvPr>
          <p:cNvSpPr txBox="1">
            <a:spLocks noChangeArrowheads="1"/>
          </p:cNvSpPr>
          <p:nvPr/>
        </p:nvSpPr>
        <p:spPr bwMode="auto">
          <a:xfrm>
            <a:off x="6262688" y="1328738"/>
            <a:ext cx="2647950" cy="10525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sng" strike="noStrike" cap="none" normalizeH="0" baseline="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Riser with Head table</a:t>
            </a:r>
            <a:endParaRPr kumimoji="0" lang="en-US" altLang="en-US" sz="11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***HT to be taken down after meeting @ 2:45PM, KEEP RISER and PODIUM****</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 Box 38">
            <a:extLst>
              <a:ext uri="{FF2B5EF4-FFF2-40B4-BE49-F238E27FC236}">
                <a16:creationId xmlns:a16="http://schemas.microsoft.com/office/drawing/2014/main" id="{057D323A-874F-4849-9CFA-EA05D5C03ACF}"/>
              </a:ext>
            </a:extLst>
          </p:cNvPr>
          <p:cNvSpPr txBox="1">
            <a:spLocks noChangeArrowheads="1"/>
          </p:cNvSpPr>
          <p:nvPr/>
        </p:nvSpPr>
        <p:spPr bwMode="auto">
          <a:xfrm>
            <a:off x="7337425" y="6451600"/>
            <a:ext cx="10668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Table for sound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 Box 37">
            <a:extLst>
              <a:ext uri="{FF2B5EF4-FFF2-40B4-BE49-F238E27FC236}">
                <a16:creationId xmlns:a16="http://schemas.microsoft.com/office/drawing/2014/main" id="{88E517A3-4608-49BA-A741-72F618BA34AD}"/>
              </a:ext>
            </a:extLst>
          </p:cNvPr>
          <p:cNvSpPr txBox="1">
            <a:spLocks noChangeArrowheads="1"/>
          </p:cNvSpPr>
          <p:nvPr/>
        </p:nvSpPr>
        <p:spPr bwMode="auto">
          <a:xfrm>
            <a:off x="-133350" y="2528888"/>
            <a:ext cx="10668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Food Tables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Rectangle 32">
            <a:extLst>
              <a:ext uri="{FF2B5EF4-FFF2-40B4-BE49-F238E27FC236}">
                <a16:creationId xmlns:a16="http://schemas.microsoft.com/office/drawing/2014/main" id="{614A77AD-8038-4041-BFD1-CCA583B4E0A8}"/>
              </a:ext>
            </a:extLst>
          </p:cNvPr>
          <p:cNvSpPr/>
          <p:nvPr/>
        </p:nvSpPr>
        <p:spPr>
          <a:xfrm>
            <a:off x="2943860" y="1731645"/>
            <a:ext cx="4295140" cy="892810"/>
          </a:xfrm>
          <a:prstGeom prst="rect">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Rectangle 33">
            <a:extLst>
              <a:ext uri="{FF2B5EF4-FFF2-40B4-BE49-F238E27FC236}">
                <a16:creationId xmlns:a16="http://schemas.microsoft.com/office/drawing/2014/main" id="{113B4A58-7E3A-44B9-8C03-8B587C45BD08}"/>
              </a:ext>
            </a:extLst>
          </p:cNvPr>
          <p:cNvSpPr/>
          <p:nvPr/>
        </p:nvSpPr>
        <p:spPr>
          <a:xfrm rot="10800000">
            <a:off x="3176270" y="286004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5" name="Flowchart: Delay 34">
            <a:extLst>
              <a:ext uri="{FF2B5EF4-FFF2-40B4-BE49-F238E27FC236}">
                <a16:creationId xmlns:a16="http://schemas.microsoft.com/office/drawing/2014/main" id="{0360F533-AACB-4291-93E0-38B3F31D7412}"/>
              </a:ext>
            </a:extLst>
          </p:cNvPr>
          <p:cNvSpPr/>
          <p:nvPr/>
        </p:nvSpPr>
        <p:spPr>
          <a:xfrm rot="16200000">
            <a:off x="3302953" y="264318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Flowchart: Delay 35">
            <a:extLst>
              <a:ext uri="{FF2B5EF4-FFF2-40B4-BE49-F238E27FC236}">
                <a16:creationId xmlns:a16="http://schemas.microsoft.com/office/drawing/2014/main" id="{B5D9F562-2390-4B56-A9DC-8C4F12567819}"/>
              </a:ext>
            </a:extLst>
          </p:cNvPr>
          <p:cNvSpPr/>
          <p:nvPr/>
        </p:nvSpPr>
        <p:spPr>
          <a:xfrm rot="16200000">
            <a:off x="3617278" y="265144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7" name="Rectangle 36">
            <a:extLst>
              <a:ext uri="{FF2B5EF4-FFF2-40B4-BE49-F238E27FC236}">
                <a16:creationId xmlns:a16="http://schemas.microsoft.com/office/drawing/2014/main" id="{BF589102-E0B1-4F06-8B30-84D4C7A1B917}"/>
              </a:ext>
            </a:extLst>
          </p:cNvPr>
          <p:cNvSpPr/>
          <p:nvPr/>
        </p:nvSpPr>
        <p:spPr>
          <a:xfrm rot="10800000">
            <a:off x="3956050" y="286385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8" name="Flowchart: Delay 37">
            <a:extLst>
              <a:ext uri="{FF2B5EF4-FFF2-40B4-BE49-F238E27FC236}">
                <a16:creationId xmlns:a16="http://schemas.microsoft.com/office/drawing/2014/main" id="{5ED084A5-E543-46BB-9C38-EEEAF967FC1C}"/>
              </a:ext>
            </a:extLst>
          </p:cNvPr>
          <p:cNvSpPr/>
          <p:nvPr/>
        </p:nvSpPr>
        <p:spPr>
          <a:xfrm rot="16200000">
            <a:off x="4071938" y="264636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9" name="Flowchart: Delay 38">
            <a:extLst>
              <a:ext uri="{FF2B5EF4-FFF2-40B4-BE49-F238E27FC236}">
                <a16:creationId xmlns:a16="http://schemas.microsoft.com/office/drawing/2014/main" id="{48F1DDEE-295A-4818-AF1E-4A432D9D7FE3}"/>
              </a:ext>
            </a:extLst>
          </p:cNvPr>
          <p:cNvSpPr/>
          <p:nvPr/>
        </p:nvSpPr>
        <p:spPr>
          <a:xfrm rot="16200000">
            <a:off x="4386898" y="264382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0" name="Rectangle 39">
            <a:extLst>
              <a:ext uri="{FF2B5EF4-FFF2-40B4-BE49-F238E27FC236}">
                <a16:creationId xmlns:a16="http://schemas.microsoft.com/office/drawing/2014/main" id="{E6FF6BCA-07C1-49F9-9906-F442A810BE26}"/>
              </a:ext>
            </a:extLst>
          </p:cNvPr>
          <p:cNvSpPr/>
          <p:nvPr/>
        </p:nvSpPr>
        <p:spPr>
          <a:xfrm rot="10800000">
            <a:off x="4731385" y="2861945"/>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1" name="Flowchart: Delay 40">
            <a:extLst>
              <a:ext uri="{FF2B5EF4-FFF2-40B4-BE49-F238E27FC236}">
                <a16:creationId xmlns:a16="http://schemas.microsoft.com/office/drawing/2014/main" id="{32C4FF3C-1802-437B-A633-FC82EEA4EF6C}"/>
              </a:ext>
            </a:extLst>
          </p:cNvPr>
          <p:cNvSpPr/>
          <p:nvPr/>
        </p:nvSpPr>
        <p:spPr>
          <a:xfrm rot="16200000">
            <a:off x="4807903" y="264572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2" name="Flowchart: Delay 41">
            <a:extLst>
              <a:ext uri="{FF2B5EF4-FFF2-40B4-BE49-F238E27FC236}">
                <a16:creationId xmlns:a16="http://schemas.microsoft.com/office/drawing/2014/main" id="{C8013B91-F2F5-40BF-B7C0-A54FE452844D}"/>
              </a:ext>
            </a:extLst>
          </p:cNvPr>
          <p:cNvSpPr/>
          <p:nvPr/>
        </p:nvSpPr>
        <p:spPr>
          <a:xfrm rot="16200000">
            <a:off x="5122228" y="264382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3" name="Rectangle 42">
            <a:extLst>
              <a:ext uri="{FF2B5EF4-FFF2-40B4-BE49-F238E27FC236}">
                <a16:creationId xmlns:a16="http://schemas.microsoft.com/office/drawing/2014/main" id="{674F3157-B9F4-4649-8D34-581AB1C7650C}"/>
              </a:ext>
            </a:extLst>
          </p:cNvPr>
          <p:cNvSpPr/>
          <p:nvPr/>
        </p:nvSpPr>
        <p:spPr>
          <a:xfrm rot="10800000">
            <a:off x="5496560" y="286385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4" name="Flowchart: Delay 43">
            <a:extLst>
              <a:ext uri="{FF2B5EF4-FFF2-40B4-BE49-F238E27FC236}">
                <a16:creationId xmlns:a16="http://schemas.microsoft.com/office/drawing/2014/main" id="{1BFBBC5F-A552-4873-A73F-CECBF071EC32}"/>
              </a:ext>
            </a:extLst>
          </p:cNvPr>
          <p:cNvSpPr/>
          <p:nvPr/>
        </p:nvSpPr>
        <p:spPr>
          <a:xfrm rot="16200000">
            <a:off x="5600383" y="264064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5" name="Flowchart: Delay 44">
            <a:extLst>
              <a:ext uri="{FF2B5EF4-FFF2-40B4-BE49-F238E27FC236}">
                <a16:creationId xmlns:a16="http://schemas.microsoft.com/office/drawing/2014/main" id="{6888A4AC-DB20-49B7-B0EB-8FAB64B02E91}"/>
              </a:ext>
            </a:extLst>
          </p:cNvPr>
          <p:cNvSpPr/>
          <p:nvPr/>
        </p:nvSpPr>
        <p:spPr>
          <a:xfrm rot="16200000">
            <a:off x="5905183" y="263556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6" name="Rectangle 45">
            <a:extLst>
              <a:ext uri="{FF2B5EF4-FFF2-40B4-BE49-F238E27FC236}">
                <a16:creationId xmlns:a16="http://schemas.microsoft.com/office/drawing/2014/main" id="{006E8DC5-AF2B-4A99-8D4A-D1483CF0FF43}"/>
              </a:ext>
            </a:extLst>
          </p:cNvPr>
          <p:cNvSpPr/>
          <p:nvPr/>
        </p:nvSpPr>
        <p:spPr>
          <a:xfrm rot="10800000">
            <a:off x="6273165" y="2863215"/>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7" name="Flowchart: Delay 46">
            <a:extLst>
              <a:ext uri="{FF2B5EF4-FFF2-40B4-BE49-F238E27FC236}">
                <a16:creationId xmlns:a16="http://schemas.microsoft.com/office/drawing/2014/main" id="{33A2E806-2A9C-471E-B03C-6298A93997C3}"/>
              </a:ext>
            </a:extLst>
          </p:cNvPr>
          <p:cNvSpPr/>
          <p:nvPr/>
        </p:nvSpPr>
        <p:spPr>
          <a:xfrm rot="16200000">
            <a:off x="6367463" y="262286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8" name="Flowchart: Delay 47">
            <a:extLst>
              <a:ext uri="{FF2B5EF4-FFF2-40B4-BE49-F238E27FC236}">
                <a16:creationId xmlns:a16="http://schemas.microsoft.com/office/drawing/2014/main" id="{85B9F948-CEA6-4582-B41E-D2FC83411E76}"/>
              </a:ext>
            </a:extLst>
          </p:cNvPr>
          <p:cNvSpPr/>
          <p:nvPr/>
        </p:nvSpPr>
        <p:spPr>
          <a:xfrm rot="16200000">
            <a:off x="6671628" y="262731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9" name="Rectangle 48">
            <a:extLst>
              <a:ext uri="{FF2B5EF4-FFF2-40B4-BE49-F238E27FC236}">
                <a16:creationId xmlns:a16="http://schemas.microsoft.com/office/drawing/2014/main" id="{0EAA8283-B703-4416-9EF8-C12ECEE81666}"/>
              </a:ext>
            </a:extLst>
          </p:cNvPr>
          <p:cNvSpPr/>
          <p:nvPr/>
        </p:nvSpPr>
        <p:spPr>
          <a:xfrm rot="10800000">
            <a:off x="3148965" y="203327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0" name="Flowchart: Delay 49">
            <a:extLst>
              <a:ext uri="{FF2B5EF4-FFF2-40B4-BE49-F238E27FC236}">
                <a16:creationId xmlns:a16="http://schemas.microsoft.com/office/drawing/2014/main" id="{E543A793-A7A7-4C91-B17F-0DF29BABF64D}"/>
              </a:ext>
            </a:extLst>
          </p:cNvPr>
          <p:cNvSpPr/>
          <p:nvPr/>
        </p:nvSpPr>
        <p:spPr>
          <a:xfrm rot="16200000">
            <a:off x="3219768" y="179673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1" name="Flowchart: Delay 50">
            <a:extLst>
              <a:ext uri="{FF2B5EF4-FFF2-40B4-BE49-F238E27FC236}">
                <a16:creationId xmlns:a16="http://schemas.microsoft.com/office/drawing/2014/main" id="{15232F02-C9E7-47FB-8E4A-DA08F0382D24}"/>
              </a:ext>
            </a:extLst>
          </p:cNvPr>
          <p:cNvSpPr/>
          <p:nvPr/>
        </p:nvSpPr>
        <p:spPr>
          <a:xfrm rot="16200000">
            <a:off x="3549333" y="179482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2" name="Rectangle 51">
            <a:extLst>
              <a:ext uri="{FF2B5EF4-FFF2-40B4-BE49-F238E27FC236}">
                <a16:creationId xmlns:a16="http://schemas.microsoft.com/office/drawing/2014/main" id="{904ACE6A-061C-4660-A739-A6714E8F2DC8}"/>
              </a:ext>
            </a:extLst>
          </p:cNvPr>
          <p:cNvSpPr/>
          <p:nvPr/>
        </p:nvSpPr>
        <p:spPr>
          <a:xfrm rot="10800000">
            <a:off x="3929380" y="202565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3" name="Flowchart: Delay 52">
            <a:extLst>
              <a:ext uri="{FF2B5EF4-FFF2-40B4-BE49-F238E27FC236}">
                <a16:creationId xmlns:a16="http://schemas.microsoft.com/office/drawing/2014/main" id="{0FB7B346-58B1-4B16-B3DB-DA84F474B87A}"/>
              </a:ext>
            </a:extLst>
          </p:cNvPr>
          <p:cNvSpPr/>
          <p:nvPr/>
        </p:nvSpPr>
        <p:spPr>
          <a:xfrm rot="16200000">
            <a:off x="4004628" y="179990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4" name="Flowchart: Delay 53">
            <a:extLst>
              <a:ext uri="{FF2B5EF4-FFF2-40B4-BE49-F238E27FC236}">
                <a16:creationId xmlns:a16="http://schemas.microsoft.com/office/drawing/2014/main" id="{AB88C9C1-CAD0-4913-A567-CCAF51A6999A}"/>
              </a:ext>
            </a:extLst>
          </p:cNvPr>
          <p:cNvSpPr/>
          <p:nvPr/>
        </p:nvSpPr>
        <p:spPr>
          <a:xfrm rot="16200000">
            <a:off x="4339273" y="180816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5" name="Rectangle 54">
            <a:extLst>
              <a:ext uri="{FF2B5EF4-FFF2-40B4-BE49-F238E27FC236}">
                <a16:creationId xmlns:a16="http://schemas.microsoft.com/office/drawing/2014/main" id="{BF8938A9-503C-48A4-A5B1-C474BF330A3D}"/>
              </a:ext>
            </a:extLst>
          </p:cNvPr>
          <p:cNvSpPr/>
          <p:nvPr/>
        </p:nvSpPr>
        <p:spPr>
          <a:xfrm rot="10800000">
            <a:off x="4715510" y="203581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6" name="Flowchart: Delay 55">
            <a:extLst>
              <a:ext uri="{FF2B5EF4-FFF2-40B4-BE49-F238E27FC236}">
                <a16:creationId xmlns:a16="http://schemas.microsoft.com/office/drawing/2014/main" id="{2E9FA45C-AF76-4AEE-A5A0-27153592E02E}"/>
              </a:ext>
            </a:extLst>
          </p:cNvPr>
          <p:cNvSpPr/>
          <p:nvPr/>
        </p:nvSpPr>
        <p:spPr>
          <a:xfrm rot="16200000">
            <a:off x="4791393" y="179927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7" name="Flowchart: Delay 56">
            <a:extLst>
              <a:ext uri="{FF2B5EF4-FFF2-40B4-BE49-F238E27FC236}">
                <a16:creationId xmlns:a16="http://schemas.microsoft.com/office/drawing/2014/main" id="{65D6D42E-CEB8-48A5-9102-651DF0F5504F}"/>
              </a:ext>
            </a:extLst>
          </p:cNvPr>
          <p:cNvSpPr/>
          <p:nvPr/>
        </p:nvSpPr>
        <p:spPr>
          <a:xfrm rot="16200000">
            <a:off x="5126038" y="179736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8" name="Rectangle 57">
            <a:extLst>
              <a:ext uri="{FF2B5EF4-FFF2-40B4-BE49-F238E27FC236}">
                <a16:creationId xmlns:a16="http://schemas.microsoft.com/office/drawing/2014/main" id="{B36497AF-36AF-4764-B887-A1ED6EA2A4DF}"/>
              </a:ext>
            </a:extLst>
          </p:cNvPr>
          <p:cNvSpPr/>
          <p:nvPr/>
        </p:nvSpPr>
        <p:spPr>
          <a:xfrm rot="10800000">
            <a:off x="5511800" y="202565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9" name="Flowchart: Delay 58">
            <a:extLst>
              <a:ext uri="{FF2B5EF4-FFF2-40B4-BE49-F238E27FC236}">
                <a16:creationId xmlns:a16="http://schemas.microsoft.com/office/drawing/2014/main" id="{A01BA1B7-8637-4186-9A6B-1E7B32E0E31A}"/>
              </a:ext>
            </a:extLst>
          </p:cNvPr>
          <p:cNvSpPr/>
          <p:nvPr/>
        </p:nvSpPr>
        <p:spPr>
          <a:xfrm rot="16200000">
            <a:off x="5598478" y="179863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0" name="Flowchart: Delay 59">
            <a:extLst>
              <a:ext uri="{FF2B5EF4-FFF2-40B4-BE49-F238E27FC236}">
                <a16:creationId xmlns:a16="http://schemas.microsoft.com/office/drawing/2014/main" id="{77682F04-E110-4AF0-8080-FA6E719E3593}"/>
              </a:ext>
            </a:extLst>
          </p:cNvPr>
          <p:cNvSpPr/>
          <p:nvPr/>
        </p:nvSpPr>
        <p:spPr>
          <a:xfrm rot="16200000">
            <a:off x="5933758" y="179800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1" name="Rectangle 60">
            <a:extLst>
              <a:ext uri="{FF2B5EF4-FFF2-40B4-BE49-F238E27FC236}">
                <a16:creationId xmlns:a16="http://schemas.microsoft.com/office/drawing/2014/main" id="{C7827BB8-8406-4812-858C-5A6AFDEF0F07}"/>
              </a:ext>
            </a:extLst>
          </p:cNvPr>
          <p:cNvSpPr/>
          <p:nvPr/>
        </p:nvSpPr>
        <p:spPr>
          <a:xfrm rot="10800000">
            <a:off x="6278245" y="2025650"/>
            <a:ext cx="765175" cy="191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2" name="Flowchart: Delay 61">
            <a:extLst>
              <a:ext uri="{FF2B5EF4-FFF2-40B4-BE49-F238E27FC236}">
                <a16:creationId xmlns:a16="http://schemas.microsoft.com/office/drawing/2014/main" id="{340E93D6-5060-4E21-A2C3-20722E4BAE73}"/>
              </a:ext>
            </a:extLst>
          </p:cNvPr>
          <p:cNvSpPr/>
          <p:nvPr/>
        </p:nvSpPr>
        <p:spPr>
          <a:xfrm rot="16200000">
            <a:off x="6365558" y="1801177"/>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3" name="Flowchart: Delay 62">
            <a:extLst>
              <a:ext uri="{FF2B5EF4-FFF2-40B4-BE49-F238E27FC236}">
                <a16:creationId xmlns:a16="http://schemas.microsoft.com/office/drawing/2014/main" id="{A610098B-5430-4B65-B0F0-9DDE5176CEC0}"/>
              </a:ext>
            </a:extLst>
          </p:cNvPr>
          <p:cNvSpPr/>
          <p:nvPr/>
        </p:nvSpPr>
        <p:spPr>
          <a:xfrm rot="16200000">
            <a:off x="6700203" y="1799272"/>
            <a:ext cx="212090" cy="222885"/>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53" name="Picture 424">
            <a:extLst>
              <a:ext uri="{FF2B5EF4-FFF2-40B4-BE49-F238E27FC236}">
                <a16:creationId xmlns:a16="http://schemas.microsoft.com/office/drawing/2014/main" id="{A0194725-895A-4A2C-8002-DCC6F9BFF4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988" y="5541963"/>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25">
            <a:extLst>
              <a:ext uri="{FF2B5EF4-FFF2-40B4-BE49-F238E27FC236}">
                <a16:creationId xmlns:a16="http://schemas.microsoft.com/office/drawing/2014/main" id="{350B305B-2C7D-4683-99F7-72D95E2518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725" y="3903663"/>
            <a:ext cx="8509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426">
            <a:extLst>
              <a:ext uri="{FF2B5EF4-FFF2-40B4-BE49-F238E27FC236}">
                <a16:creationId xmlns:a16="http://schemas.microsoft.com/office/drawing/2014/main" id="{CA556270-428A-499C-9415-01AB77C2FB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7275" y="3651250"/>
            <a:ext cx="850900" cy="9715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62">
            <a:extLst>
              <a:ext uri="{FF2B5EF4-FFF2-40B4-BE49-F238E27FC236}">
                <a16:creationId xmlns:a16="http://schemas.microsoft.com/office/drawing/2014/main" id="{38EF3C19-6C18-420F-B0AD-C9FD572ED30A}"/>
              </a:ext>
            </a:extLst>
          </p:cNvPr>
          <p:cNvSpPr txBox="1">
            <a:spLocks noChangeArrowheads="1"/>
          </p:cNvSpPr>
          <p:nvPr/>
        </p:nvSpPr>
        <p:spPr bwMode="auto">
          <a:xfrm>
            <a:off x="42863" y="457200"/>
            <a:ext cx="207327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Toastmasters 11/4</a:t>
            </a:r>
            <a:endParaRPr kumimoji="0" lang="en-US" alt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Set for 168 ppl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8" name="Rectangle 67">
            <a:extLst>
              <a:ext uri="{FF2B5EF4-FFF2-40B4-BE49-F238E27FC236}">
                <a16:creationId xmlns:a16="http://schemas.microsoft.com/office/drawing/2014/main" id="{068E152F-D58B-4184-8F8B-0E2253FA6ED7}"/>
              </a:ext>
            </a:extLst>
          </p:cNvPr>
          <p:cNvSpPr/>
          <p:nvPr/>
        </p:nvSpPr>
        <p:spPr>
          <a:xfrm>
            <a:off x="4961890" y="2322195"/>
            <a:ext cx="319405" cy="2654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Rectangle 63">
            <a:extLst>
              <a:ext uri="{FF2B5EF4-FFF2-40B4-BE49-F238E27FC236}">
                <a16:creationId xmlns:a16="http://schemas.microsoft.com/office/drawing/2014/main" id="{64857F20-F17D-43AE-9536-F430712C250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826243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9CF0-0BC3-4EA0-AD65-978BCF885157}"/>
              </a:ext>
            </a:extLst>
          </p:cNvPr>
          <p:cNvSpPr>
            <a:spLocks noGrp="1"/>
          </p:cNvSpPr>
          <p:nvPr>
            <p:ph type="title"/>
          </p:nvPr>
        </p:nvSpPr>
        <p:spPr>
          <a:xfrm>
            <a:off x="838200" y="365125"/>
            <a:ext cx="10515600" cy="1325563"/>
          </a:xfrm>
        </p:spPr>
        <p:txBody>
          <a:bodyPr/>
          <a:lstStyle/>
          <a:p>
            <a:r>
              <a:rPr lang="en-US" dirty="0"/>
              <a:t>Friday Fun Night</a:t>
            </a:r>
          </a:p>
        </p:txBody>
      </p:sp>
      <p:sp>
        <p:nvSpPr>
          <p:cNvPr id="3" name="Content Placeholder 2">
            <a:extLst>
              <a:ext uri="{FF2B5EF4-FFF2-40B4-BE49-F238E27FC236}">
                <a16:creationId xmlns:a16="http://schemas.microsoft.com/office/drawing/2014/main" id="{D77BF796-1E5E-4367-B83A-450716C37880}"/>
              </a:ext>
            </a:extLst>
          </p:cNvPr>
          <p:cNvSpPr>
            <a:spLocks noGrp="1"/>
          </p:cNvSpPr>
          <p:nvPr>
            <p:ph idx="1"/>
          </p:nvPr>
        </p:nvSpPr>
        <p:spPr>
          <a:xfrm>
            <a:off x="838200" y="1825880"/>
            <a:ext cx="10515600" cy="4351338"/>
          </a:xfrm>
        </p:spPr>
        <p:txBody>
          <a:bodyPr>
            <a:normAutofit/>
          </a:bodyPr>
          <a:lstStyle/>
          <a:p>
            <a:r>
              <a:rPr lang="en-US" sz="1800" dirty="0"/>
              <a:t>Facilities needs:  Five round tables with six chairs each.  One lectern on the side of the room.  </a:t>
            </a:r>
          </a:p>
          <a:p>
            <a:r>
              <a:rPr lang="en-US" sz="1800" dirty="0"/>
              <a:t>Service needs:  Dinner service.  Will have meal plans determined ahead of time.</a:t>
            </a:r>
          </a:p>
          <a:p>
            <a:r>
              <a:rPr lang="en-US" sz="1800" dirty="0"/>
              <a:t>AV needs:  None</a:t>
            </a:r>
          </a:p>
        </p:txBody>
      </p:sp>
      <p:sp>
        <p:nvSpPr>
          <p:cNvPr id="4" name="TextBox 3">
            <a:extLst>
              <a:ext uri="{FF2B5EF4-FFF2-40B4-BE49-F238E27FC236}">
                <a16:creationId xmlns:a16="http://schemas.microsoft.com/office/drawing/2014/main" id="{11EF697C-DC42-43A5-907B-D7EAE2E44FC0}"/>
              </a:ext>
            </a:extLst>
          </p:cNvPr>
          <p:cNvSpPr txBox="1"/>
          <p:nvPr/>
        </p:nvSpPr>
        <p:spPr>
          <a:xfrm>
            <a:off x="8279934" y="229933"/>
            <a:ext cx="4102216" cy="923330"/>
          </a:xfrm>
          <a:prstGeom prst="rect">
            <a:avLst/>
          </a:prstGeom>
          <a:noFill/>
        </p:spPr>
        <p:txBody>
          <a:bodyPr wrap="square" rtlCol="0">
            <a:spAutoFit/>
          </a:bodyPr>
          <a:lstStyle/>
          <a:p>
            <a:r>
              <a:rPr lang="en-US" dirty="0"/>
              <a:t>Main contact:  Joyce Miller</a:t>
            </a:r>
          </a:p>
          <a:p>
            <a:r>
              <a:rPr lang="en-US" dirty="0"/>
              <a:t>Location:  Voyager Ballroom</a:t>
            </a:r>
          </a:p>
          <a:p>
            <a:r>
              <a:rPr lang="en-US" dirty="0"/>
              <a:t>Date/time:  Prior to 5 PM 04-May</a:t>
            </a:r>
          </a:p>
        </p:txBody>
      </p:sp>
      <p:pic>
        <p:nvPicPr>
          <p:cNvPr id="5" name="Picture 4">
            <a:extLst>
              <a:ext uri="{FF2B5EF4-FFF2-40B4-BE49-F238E27FC236}">
                <a16:creationId xmlns:a16="http://schemas.microsoft.com/office/drawing/2014/main" id="{BE8953E3-9CAC-4919-8042-EE9B0D1C1991}"/>
              </a:ext>
            </a:extLst>
          </p:cNvPr>
          <p:cNvPicPr>
            <a:picLocks noChangeAspect="1"/>
          </p:cNvPicPr>
          <p:nvPr/>
        </p:nvPicPr>
        <p:blipFill rotWithShape="1">
          <a:blip r:embed="rId2"/>
          <a:srcRect l="13693" t="39166" r="74056" b="33810"/>
          <a:stretch/>
        </p:blipFill>
        <p:spPr>
          <a:xfrm>
            <a:off x="838200" y="3320977"/>
            <a:ext cx="3947445" cy="2861709"/>
          </a:xfrm>
          <a:prstGeom prst="rect">
            <a:avLst/>
          </a:prstGeom>
        </p:spPr>
      </p:pic>
      <p:sp>
        <p:nvSpPr>
          <p:cNvPr id="6" name="Oval 5">
            <a:extLst>
              <a:ext uri="{FF2B5EF4-FFF2-40B4-BE49-F238E27FC236}">
                <a16:creationId xmlns:a16="http://schemas.microsoft.com/office/drawing/2014/main" id="{6B582BDB-F469-4EE3-A639-BFFF29317A7E}"/>
              </a:ext>
            </a:extLst>
          </p:cNvPr>
          <p:cNvSpPr/>
          <p:nvPr/>
        </p:nvSpPr>
        <p:spPr>
          <a:xfrm rot="19973668">
            <a:off x="1650319" y="4851777"/>
            <a:ext cx="1837189" cy="178786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5995EAB-CDD5-46CE-A117-172C4BF78E18}"/>
              </a:ext>
            </a:extLst>
          </p:cNvPr>
          <p:cNvCxnSpPr>
            <a:cxnSpLocks/>
          </p:cNvCxnSpPr>
          <p:nvPr/>
        </p:nvCxnSpPr>
        <p:spPr>
          <a:xfrm>
            <a:off x="5572125" y="6177218"/>
            <a:ext cx="48438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04ACA-16D5-41BA-A799-99260C9C2742}"/>
              </a:ext>
            </a:extLst>
          </p:cNvPr>
          <p:cNvCxnSpPr>
            <a:cxnSpLocks/>
          </p:cNvCxnSpPr>
          <p:nvPr/>
        </p:nvCxnSpPr>
        <p:spPr>
          <a:xfrm flipH="1" flipV="1">
            <a:off x="10415937" y="3431491"/>
            <a:ext cx="4413" cy="2745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DD7007-2CA8-4034-9566-EA86BE7EF0DA}"/>
              </a:ext>
            </a:extLst>
          </p:cNvPr>
          <p:cNvCxnSpPr>
            <a:cxnSpLocks/>
          </p:cNvCxnSpPr>
          <p:nvPr/>
        </p:nvCxnSpPr>
        <p:spPr>
          <a:xfrm flipH="1">
            <a:off x="6434138" y="3431491"/>
            <a:ext cx="39862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C4393F-161C-4685-B10D-4CF6376628B5}"/>
              </a:ext>
            </a:extLst>
          </p:cNvPr>
          <p:cNvCxnSpPr/>
          <p:nvPr/>
        </p:nvCxnSpPr>
        <p:spPr>
          <a:xfrm>
            <a:off x="5534025" y="3431491"/>
            <a:ext cx="0" cy="2742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D62FAC0-8B25-4D44-A44C-51AF8F8FFF4F}"/>
              </a:ext>
            </a:extLst>
          </p:cNvPr>
          <p:cNvSpPr txBox="1"/>
          <p:nvPr/>
        </p:nvSpPr>
        <p:spPr>
          <a:xfrm>
            <a:off x="6595341" y="6042961"/>
            <a:ext cx="524597" cy="261610"/>
          </a:xfrm>
          <a:prstGeom prst="rect">
            <a:avLst/>
          </a:prstGeom>
          <a:solidFill>
            <a:schemeClr val="bg1"/>
          </a:solidFill>
        </p:spPr>
        <p:txBody>
          <a:bodyPr wrap="square" rtlCol="0">
            <a:spAutoFit/>
          </a:bodyPr>
          <a:lstStyle/>
          <a:p>
            <a:r>
              <a:rPr lang="en-US" sz="1100" dirty="0"/>
              <a:t>Entry</a:t>
            </a:r>
          </a:p>
        </p:txBody>
      </p:sp>
      <p:sp>
        <p:nvSpPr>
          <p:cNvPr id="22" name="TextBox 21">
            <a:extLst>
              <a:ext uri="{FF2B5EF4-FFF2-40B4-BE49-F238E27FC236}">
                <a16:creationId xmlns:a16="http://schemas.microsoft.com/office/drawing/2014/main" id="{166DA6EA-30E9-42AA-A037-4AD09D3C1822}"/>
              </a:ext>
            </a:extLst>
          </p:cNvPr>
          <p:cNvSpPr txBox="1"/>
          <p:nvPr/>
        </p:nvSpPr>
        <p:spPr>
          <a:xfrm>
            <a:off x="5885727" y="3392414"/>
            <a:ext cx="829397" cy="430887"/>
          </a:xfrm>
          <a:prstGeom prst="rect">
            <a:avLst/>
          </a:prstGeom>
          <a:noFill/>
        </p:spPr>
        <p:txBody>
          <a:bodyPr wrap="square" rtlCol="0">
            <a:spAutoFit/>
          </a:bodyPr>
          <a:lstStyle/>
          <a:p>
            <a:r>
              <a:rPr lang="en-US" sz="1100" dirty="0"/>
              <a:t>Emergency exit</a:t>
            </a:r>
          </a:p>
        </p:txBody>
      </p:sp>
      <p:cxnSp>
        <p:nvCxnSpPr>
          <p:cNvPr id="25" name="Straight Connector 24">
            <a:extLst>
              <a:ext uri="{FF2B5EF4-FFF2-40B4-BE49-F238E27FC236}">
                <a16:creationId xmlns:a16="http://schemas.microsoft.com/office/drawing/2014/main" id="{26282394-A1AF-4FAA-B9D8-6E6C838B1A18}"/>
              </a:ext>
            </a:extLst>
          </p:cNvPr>
          <p:cNvCxnSpPr/>
          <p:nvPr/>
        </p:nvCxnSpPr>
        <p:spPr>
          <a:xfrm>
            <a:off x="5534025" y="3431491"/>
            <a:ext cx="419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892BED0-FB03-4AE1-9D51-4894775549F7}"/>
              </a:ext>
            </a:extLst>
          </p:cNvPr>
          <p:cNvSpPr/>
          <p:nvPr/>
        </p:nvSpPr>
        <p:spPr>
          <a:xfrm>
            <a:off x="7469646" y="3523082"/>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3" name="Oval 32">
            <a:extLst>
              <a:ext uri="{FF2B5EF4-FFF2-40B4-BE49-F238E27FC236}">
                <a16:creationId xmlns:a16="http://schemas.microsoft.com/office/drawing/2014/main" id="{84F6304C-93E0-4C11-8545-C8577756C98A}"/>
              </a:ext>
            </a:extLst>
          </p:cNvPr>
          <p:cNvSpPr/>
          <p:nvPr/>
        </p:nvSpPr>
        <p:spPr>
          <a:xfrm>
            <a:off x="7769684" y="438370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4" name="Oval 33">
            <a:extLst>
              <a:ext uri="{FF2B5EF4-FFF2-40B4-BE49-F238E27FC236}">
                <a16:creationId xmlns:a16="http://schemas.microsoft.com/office/drawing/2014/main" id="{080F877E-11C9-4884-8ABC-E4507400E130}"/>
              </a:ext>
            </a:extLst>
          </p:cNvPr>
          <p:cNvSpPr/>
          <p:nvPr/>
        </p:nvSpPr>
        <p:spPr>
          <a:xfrm>
            <a:off x="8524206" y="3596247"/>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5" name="Oval 34">
            <a:extLst>
              <a:ext uri="{FF2B5EF4-FFF2-40B4-BE49-F238E27FC236}">
                <a16:creationId xmlns:a16="http://schemas.microsoft.com/office/drawing/2014/main" id="{152D2D03-607E-4138-BDBF-5118E9EE39DD}"/>
              </a:ext>
            </a:extLst>
          </p:cNvPr>
          <p:cNvSpPr/>
          <p:nvPr/>
        </p:nvSpPr>
        <p:spPr>
          <a:xfrm>
            <a:off x="8375794"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6" name="Oval 35">
            <a:extLst>
              <a:ext uri="{FF2B5EF4-FFF2-40B4-BE49-F238E27FC236}">
                <a16:creationId xmlns:a16="http://schemas.microsoft.com/office/drawing/2014/main" id="{76C51B57-0CA0-4D2B-A8E6-FDEB84007048}"/>
              </a:ext>
            </a:extLst>
          </p:cNvPr>
          <p:cNvSpPr/>
          <p:nvPr/>
        </p:nvSpPr>
        <p:spPr>
          <a:xfrm>
            <a:off x="8784269" y="4434435"/>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7" name="Oval 36">
            <a:extLst>
              <a:ext uri="{FF2B5EF4-FFF2-40B4-BE49-F238E27FC236}">
                <a16:creationId xmlns:a16="http://schemas.microsoft.com/office/drawing/2014/main" id="{AC8980DD-9176-45CF-9646-7750306B0944}"/>
              </a:ext>
            </a:extLst>
          </p:cNvPr>
          <p:cNvSpPr/>
          <p:nvPr/>
        </p:nvSpPr>
        <p:spPr>
          <a:xfrm>
            <a:off x="7129891" y="5246111"/>
            <a:ext cx="600076" cy="552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Round table with 6 chairs</a:t>
            </a:r>
          </a:p>
        </p:txBody>
      </p:sp>
      <p:sp>
        <p:nvSpPr>
          <p:cNvPr id="38" name="Rectangle 37">
            <a:extLst>
              <a:ext uri="{FF2B5EF4-FFF2-40B4-BE49-F238E27FC236}">
                <a16:creationId xmlns:a16="http://schemas.microsoft.com/office/drawing/2014/main" id="{664C4A4E-3E2B-4ED3-9613-15C500912CFC}"/>
              </a:ext>
            </a:extLst>
          </p:cNvPr>
          <p:cNvSpPr/>
          <p:nvPr/>
        </p:nvSpPr>
        <p:spPr>
          <a:xfrm>
            <a:off x="6715124" y="4075532"/>
            <a:ext cx="414767" cy="308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9" name="TextBox 38">
            <a:extLst>
              <a:ext uri="{FF2B5EF4-FFF2-40B4-BE49-F238E27FC236}">
                <a16:creationId xmlns:a16="http://schemas.microsoft.com/office/drawing/2014/main" id="{4534B9E4-CCDF-4FAA-AE5F-EE3B0F957197}"/>
              </a:ext>
            </a:extLst>
          </p:cNvPr>
          <p:cNvSpPr txBox="1"/>
          <p:nvPr/>
        </p:nvSpPr>
        <p:spPr>
          <a:xfrm>
            <a:off x="5572126" y="3930075"/>
            <a:ext cx="1087754" cy="646331"/>
          </a:xfrm>
          <a:prstGeom prst="rect">
            <a:avLst/>
          </a:prstGeom>
          <a:noFill/>
        </p:spPr>
        <p:txBody>
          <a:bodyPr wrap="square" rtlCol="0">
            <a:spAutoFit/>
          </a:bodyPr>
          <a:lstStyle/>
          <a:p>
            <a:r>
              <a:rPr lang="en-US" sz="1200" dirty="0"/>
              <a:t>Lectern, no amplification required</a:t>
            </a:r>
          </a:p>
        </p:txBody>
      </p:sp>
      <p:cxnSp>
        <p:nvCxnSpPr>
          <p:cNvPr id="41" name="Straight Arrow Connector 40">
            <a:extLst>
              <a:ext uri="{FF2B5EF4-FFF2-40B4-BE49-F238E27FC236}">
                <a16:creationId xmlns:a16="http://schemas.microsoft.com/office/drawing/2014/main" id="{7DBB4B99-1751-4E0E-83F6-6A6998EE2269}"/>
              </a:ext>
            </a:extLst>
          </p:cNvPr>
          <p:cNvCxnSpPr>
            <a:cxnSpLocks/>
            <a:endCxn id="39" idx="3"/>
          </p:cNvCxnSpPr>
          <p:nvPr/>
        </p:nvCxnSpPr>
        <p:spPr>
          <a:xfrm flipV="1">
            <a:off x="6259919" y="4253241"/>
            <a:ext cx="399961" cy="286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ED0126-57EF-4102-A1AF-281100EDF76E}"/>
              </a:ext>
            </a:extLst>
          </p:cNvPr>
          <p:cNvSpPr/>
          <p:nvPr/>
        </p:nvSpPr>
        <p:spPr>
          <a:xfrm>
            <a:off x="5385780" y="582236"/>
            <a:ext cx="2044149"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DRAFT</a:t>
            </a:r>
          </a:p>
        </p:txBody>
      </p:sp>
    </p:spTree>
    <p:extLst>
      <p:ext uri="{BB962C8B-B14F-4D97-AF65-F5344CB8AC3E}">
        <p14:creationId xmlns:p14="http://schemas.microsoft.com/office/powerpoint/2010/main" val="2565936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1488</TotalTime>
  <Words>1574</Words>
  <Application>Microsoft Office PowerPoint</Application>
  <PresentationFormat>Widescreen</PresentationFormat>
  <Paragraphs>255</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2018 District 35 Spring Convention</vt:lpstr>
      <vt:lpstr>High level first floor map</vt:lpstr>
      <vt:lpstr>Registration</vt:lpstr>
      <vt:lpstr>Past District Governor/Director  dinner</vt:lpstr>
      <vt:lpstr>Credentials</vt:lpstr>
      <vt:lpstr>Marketplace</vt:lpstr>
      <vt:lpstr>Candidate showcase</vt:lpstr>
      <vt:lpstr>PowerPoint Presentation</vt:lpstr>
      <vt:lpstr>Friday Fun Night</vt:lpstr>
      <vt:lpstr>Main events - include</vt:lpstr>
      <vt:lpstr>Main events – mid-day</vt:lpstr>
      <vt:lpstr>Main events – evening</vt:lpstr>
      <vt:lpstr>Main events</vt:lpstr>
      <vt:lpstr>Education session – District 35 - Where Leaders are Made</vt:lpstr>
      <vt:lpstr>Concourse A, B, C</vt:lpstr>
      <vt:lpstr>“War room”</vt:lpstr>
      <vt:lpstr>Education session – Walk Your Talk</vt:lpstr>
      <vt:lpstr>Education session – Hats off to Pathways!</vt:lpstr>
      <vt:lpstr>Education session – Emotional Intelligence</vt:lpstr>
      <vt:lpstr>Education session – District 35 - Where Leaders are Made</vt:lpstr>
      <vt:lpstr>Speech contest</vt:lpstr>
      <vt:lpstr>District Council Meeting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District 35 Spring Convention</dc:title>
  <dc:creator>Boss, Julia (GE Digital)</dc:creator>
  <cp:lastModifiedBy>Ed Thelen</cp:lastModifiedBy>
  <cp:revision>48</cp:revision>
  <dcterms:created xsi:type="dcterms:W3CDTF">2018-04-01T20:12:46Z</dcterms:created>
  <dcterms:modified xsi:type="dcterms:W3CDTF">2019-06-29T11:40:55Z</dcterms:modified>
</cp:coreProperties>
</file>