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notesMasterIdLst>
    <p:notesMasterId r:id="rId46"/>
  </p:notesMasterIdLst>
  <p:sldIdLst>
    <p:sldId id="326" r:id="rId3"/>
    <p:sldId id="304" r:id="rId4"/>
    <p:sldId id="357" r:id="rId5"/>
    <p:sldId id="358" r:id="rId6"/>
    <p:sldId id="346" r:id="rId7"/>
    <p:sldId id="359" r:id="rId8"/>
    <p:sldId id="294" r:id="rId9"/>
    <p:sldId id="360" r:id="rId10"/>
    <p:sldId id="361" r:id="rId11"/>
    <p:sldId id="362" r:id="rId12"/>
    <p:sldId id="363" r:id="rId13"/>
    <p:sldId id="366" r:id="rId14"/>
    <p:sldId id="367" r:id="rId15"/>
    <p:sldId id="368" r:id="rId16"/>
    <p:sldId id="364" r:id="rId17"/>
    <p:sldId id="353" r:id="rId18"/>
    <p:sldId id="369" r:id="rId19"/>
    <p:sldId id="370" r:id="rId20"/>
    <p:sldId id="372" r:id="rId21"/>
    <p:sldId id="373" r:id="rId22"/>
    <p:sldId id="374" r:id="rId23"/>
    <p:sldId id="376" r:id="rId24"/>
    <p:sldId id="375" r:id="rId25"/>
    <p:sldId id="306" r:id="rId26"/>
    <p:sldId id="380" r:id="rId27"/>
    <p:sldId id="381" r:id="rId28"/>
    <p:sldId id="382" r:id="rId29"/>
    <p:sldId id="327" r:id="rId30"/>
    <p:sldId id="328" r:id="rId31"/>
    <p:sldId id="377" r:id="rId32"/>
    <p:sldId id="311" r:id="rId33"/>
    <p:sldId id="329" r:id="rId34"/>
    <p:sldId id="330" r:id="rId35"/>
    <p:sldId id="312" r:id="rId36"/>
    <p:sldId id="314" r:id="rId37"/>
    <p:sldId id="313" r:id="rId38"/>
    <p:sldId id="378" r:id="rId39"/>
    <p:sldId id="348" r:id="rId40"/>
    <p:sldId id="349" r:id="rId41"/>
    <p:sldId id="379" r:id="rId42"/>
    <p:sldId id="315" r:id="rId43"/>
    <p:sldId id="317" r:id="rId44"/>
    <p:sldId id="350" r:id="rId45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550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9758"/>
            <a:ext cx="5588000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7904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550" y="8817904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fld id="{8482FFF9-E10E-4612-99AF-8ADBD10EDA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65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52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41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44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44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221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16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71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05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9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9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22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3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337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32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70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684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48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134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643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643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573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132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13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5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294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51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352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78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30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7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10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81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91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91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CAFB731-C04B-415B-92CC-018AD22C3D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D76DD2-0C92-4FBD-B2A3-0FA5B4B334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30175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6638"/>
            <a:ext cx="2057400" cy="4906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6638"/>
            <a:ext cx="6019800" cy="4906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612B9E-0F9C-4B47-805E-EDDFA3F45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60810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166C79-C484-4273-BA9D-338C043648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57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7DAA047-7D6D-47AC-A266-FF600A0DA4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22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7D092BF-F041-48A2-8668-2A1635D28A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8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59558A-E87D-48A0-9993-4514C6EAC0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19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F658E30-BEEE-4A8D-A28A-CFC893BB4C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61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4CDBA4-C5A2-48B7-B8D8-80B3121C8B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9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CBBE09-6467-4258-8FC1-7F1CCEB0A1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50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F47153-362A-4F0F-BFAB-B03AB423A5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3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3CD832-BE87-4A4B-8035-16FEDE55FF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26811"/>
      </p:ext>
    </p:extLst>
  </p:cSld>
  <p:clrMapOvr>
    <a:masterClrMapping/>
  </p:clrMapOvr>
  <p:transition>
    <p:cu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594985-1C08-45CA-B2B5-C1CDF2F0A3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22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A6D62E7-A716-41CE-BB49-24557CEDF7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53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EDD288-6674-4BD6-B5D7-D9B3ACA000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8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5C2F0A-DB6A-41A7-9FAE-677DE1E93C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2230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0386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EAB361-2916-4887-B6E3-1C959E6EF3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79910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906E0F-F297-4584-91E3-BD13C953C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2370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9172DF-6C90-4E25-9C9E-F822774FD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88665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0D4A18-AEFE-4704-B730-DCDEDDE57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14666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48B804-4FA0-407C-9B2C-487F05B19F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07669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7DC030-A9F0-4552-A950-58CF7C8B8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69551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36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62200"/>
            <a:ext cx="8229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096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49D2A6-ADEA-4FA6-B4E3-679CEB55AB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cut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ebdings" pitchFamily="18" charset="2"/>
        <a:buChar char="4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0198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D4E3A37-1971-43A4-8BBE-EB34F1E357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District 35 Awards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May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727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63562"/>
          </a:xfrm>
        </p:spPr>
        <p:txBody>
          <a:bodyPr/>
          <a:lstStyle/>
          <a:p>
            <a:pPr algn="ctr"/>
            <a:r>
              <a:rPr lang="en-US" sz="2800" dirty="0" smtClean="0"/>
              <a:t>Winners ($ 50) for Member Retention Incentive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581400"/>
          </a:xfrm>
        </p:spPr>
        <p:txBody>
          <a:bodyPr/>
          <a:lstStyle/>
          <a:p>
            <a:r>
              <a:rPr lang="en-US" sz="2400" dirty="0"/>
              <a:t>Gift of Gab Club </a:t>
            </a:r>
            <a:endParaRPr lang="en-US" sz="2400" dirty="0" smtClean="0"/>
          </a:p>
          <a:p>
            <a:r>
              <a:rPr lang="en-US" sz="2400" dirty="0"/>
              <a:t>NM Speaks!</a:t>
            </a:r>
          </a:p>
          <a:p>
            <a:r>
              <a:rPr lang="en-US" sz="2400" dirty="0"/>
              <a:t>Summit Seekers </a:t>
            </a:r>
            <a:endParaRPr lang="en-US" sz="2400" dirty="0" smtClean="0"/>
          </a:p>
          <a:p>
            <a:r>
              <a:rPr lang="en-US" sz="2400" dirty="0" smtClean="0"/>
              <a:t>Riverview </a:t>
            </a:r>
            <a:r>
              <a:rPr lang="en-US" sz="2400" dirty="0"/>
              <a:t>Toastmasters </a:t>
            </a:r>
            <a:endParaRPr lang="en-US" sz="2400" dirty="0" smtClean="0"/>
          </a:p>
          <a:p>
            <a:r>
              <a:rPr lang="en-US" sz="2400" dirty="0"/>
              <a:t>Smokey's Sensations </a:t>
            </a:r>
            <a:endParaRPr lang="en-US" sz="2400" dirty="0" smtClean="0"/>
          </a:p>
          <a:p>
            <a:r>
              <a:rPr lang="en-US" sz="2400" dirty="0" smtClean="0"/>
              <a:t>Toast </a:t>
            </a:r>
            <a:r>
              <a:rPr lang="en-US" sz="2400" dirty="0"/>
              <a:t>On Tap</a:t>
            </a:r>
          </a:p>
          <a:p>
            <a:r>
              <a:rPr lang="en-US" sz="2400" dirty="0" err="1"/>
              <a:t>Manitalkers</a:t>
            </a:r>
            <a:r>
              <a:rPr lang="en-US" sz="2400" dirty="0"/>
              <a:t> Toastmasters </a:t>
            </a:r>
            <a:r>
              <a:rPr lang="en-US" sz="2400" dirty="0" smtClean="0"/>
              <a:t>Club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Deere Tales </a:t>
            </a:r>
          </a:p>
        </p:txBody>
      </p:sp>
    </p:spTree>
    <p:extLst>
      <p:ext uri="{BB962C8B-B14F-4D97-AF65-F5344CB8AC3E}">
        <p14:creationId xmlns:p14="http://schemas.microsoft.com/office/powerpoint/2010/main" val="139723491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63562"/>
          </a:xfrm>
        </p:spPr>
        <p:txBody>
          <a:bodyPr/>
          <a:lstStyle/>
          <a:p>
            <a:pPr algn="ctr"/>
            <a:r>
              <a:rPr lang="en-US" sz="2800" dirty="0" smtClean="0"/>
              <a:t>Winners ($ 50) for Member Retention Incentive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581400"/>
          </a:xfrm>
        </p:spPr>
        <p:txBody>
          <a:bodyPr/>
          <a:lstStyle/>
          <a:p>
            <a:r>
              <a:rPr lang="en-US" sz="2400" dirty="0"/>
              <a:t>Mid-Day Women's Alliance Toastmasters </a:t>
            </a:r>
            <a:endParaRPr lang="en-US" sz="2400" dirty="0" smtClean="0"/>
          </a:p>
          <a:p>
            <a:r>
              <a:rPr lang="en-US" sz="2400" dirty="0" smtClean="0"/>
              <a:t>Allis </a:t>
            </a:r>
            <a:r>
              <a:rPr lang="en-US" sz="2400" dirty="0"/>
              <a:t>Chalmers </a:t>
            </a:r>
            <a:r>
              <a:rPr lang="en-US" sz="2400" dirty="0" smtClean="0"/>
              <a:t>Toastmasters</a:t>
            </a:r>
          </a:p>
          <a:p>
            <a:r>
              <a:rPr lang="en-US" sz="2400" dirty="0" err="1"/>
              <a:t>Superiorland</a:t>
            </a:r>
            <a:r>
              <a:rPr lang="en-US" sz="2400" dirty="0"/>
              <a:t> Toastmasters Club </a:t>
            </a:r>
            <a:endParaRPr lang="en-US" sz="2400" dirty="0" smtClean="0"/>
          </a:p>
          <a:p>
            <a:r>
              <a:rPr lang="en-US" sz="2400" dirty="0"/>
              <a:t>Rolling Hills Toastmasters Club </a:t>
            </a:r>
            <a:endParaRPr lang="en-US" sz="2400" dirty="0" smtClean="0"/>
          </a:p>
          <a:p>
            <a:r>
              <a:rPr lang="en-US" sz="2400" dirty="0"/>
              <a:t>Ayres Associates Toastmasters Club 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06203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6638"/>
            <a:ext cx="8610600" cy="1143000"/>
          </a:xfrm>
        </p:spPr>
        <p:txBody>
          <a:bodyPr/>
          <a:lstStyle/>
          <a:p>
            <a:pPr algn="ctr"/>
            <a:r>
              <a:rPr lang="en-US" dirty="0" smtClean="0"/>
              <a:t>Seed the Lead Incentive – Lead Only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7772400" cy="3581400"/>
          </a:xfrm>
        </p:spPr>
        <p:txBody>
          <a:bodyPr/>
          <a:lstStyle/>
          <a:p>
            <a:r>
              <a:rPr lang="en-US" dirty="0"/>
              <a:t>Greg </a:t>
            </a:r>
            <a:r>
              <a:rPr lang="en-US" dirty="0" smtClean="0"/>
              <a:t>Bednar</a:t>
            </a:r>
          </a:p>
          <a:p>
            <a:r>
              <a:rPr lang="en-US" dirty="0"/>
              <a:t>Ahmet </a:t>
            </a:r>
            <a:r>
              <a:rPr lang="en-US" dirty="0" err="1" smtClean="0"/>
              <a:t>Demirbilek</a:t>
            </a:r>
            <a:endParaRPr lang="en-US" dirty="0"/>
          </a:p>
          <a:p>
            <a:r>
              <a:rPr lang="en-US" dirty="0"/>
              <a:t>Jeff </a:t>
            </a:r>
            <a:r>
              <a:rPr lang="en-US" dirty="0" smtClean="0"/>
              <a:t>Ebel</a:t>
            </a:r>
            <a:endParaRPr lang="en-US" dirty="0"/>
          </a:p>
          <a:p>
            <a:r>
              <a:rPr lang="en-US" dirty="0" smtClean="0"/>
              <a:t>Justin </a:t>
            </a:r>
            <a:r>
              <a:rPr lang="en-US" dirty="0" err="1" smtClean="0"/>
              <a:t>Gottfreid</a:t>
            </a:r>
            <a:endParaRPr lang="en-US" dirty="0" smtClean="0"/>
          </a:p>
          <a:p>
            <a:r>
              <a:rPr lang="en-US" dirty="0" smtClean="0"/>
              <a:t>Scott </a:t>
            </a:r>
            <a:r>
              <a:rPr lang="en-US" dirty="0" err="1" smtClean="0"/>
              <a:t>Kazin</a:t>
            </a:r>
            <a:endParaRPr lang="en-US" dirty="0" smtClean="0"/>
          </a:p>
          <a:p>
            <a:r>
              <a:rPr lang="en-US" dirty="0" smtClean="0"/>
              <a:t>Deb Martin</a:t>
            </a:r>
          </a:p>
        </p:txBody>
      </p:sp>
    </p:spTree>
    <p:extLst>
      <p:ext uri="{BB962C8B-B14F-4D97-AF65-F5344CB8AC3E}">
        <p14:creationId xmlns:p14="http://schemas.microsoft.com/office/powerpoint/2010/main" val="41820885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Seed the Lead Incentive – Lead and Demo Meeting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7772400" cy="3581400"/>
          </a:xfrm>
        </p:spPr>
        <p:txBody>
          <a:bodyPr/>
          <a:lstStyle/>
          <a:p>
            <a:r>
              <a:rPr lang="en-US" dirty="0"/>
              <a:t>Laurie </a:t>
            </a:r>
            <a:r>
              <a:rPr lang="en-US" dirty="0" smtClean="0"/>
              <a:t>Baker</a:t>
            </a:r>
            <a:endParaRPr lang="en-US" dirty="0"/>
          </a:p>
          <a:p>
            <a:r>
              <a:rPr lang="en-US" dirty="0"/>
              <a:t>Kathy Glaser </a:t>
            </a:r>
            <a:r>
              <a:rPr lang="en-US" dirty="0" smtClean="0"/>
              <a:t>Brown</a:t>
            </a:r>
          </a:p>
          <a:p>
            <a:r>
              <a:rPr lang="en-US" dirty="0"/>
              <a:t>Kelly </a:t>
            </a:r>
            <a:r>
              <a:rPr lang="en-US" dirty="0" smtClean="0"/>
              <a:t>Huttelmaier</a:t>
            </a:r>
            <a:endParaRPr lang="en-US" dirty="0"/>
          </a:p>
          <a:p>
            <a:r>
              <a:rPr lang="en-US" dirty="0" smtClean="0"/>
              <a:t>Kelly Martyn</a:t>
            </a:r>
            <a:endParaRPr lang="en-US" dirty="0"/>
          </a:p>
          <a:p>
            <a:r>
              <a:rPr lang="en-US" dirty="0"/>
              <a:t>Jim </a:t>
            </a:r>
            <a:r>
              <a:rPr lang="en-US" dirty="0" smtClean="0"/>
              <a:t>Nelson</a:t>
            </a:r>
          </a:p>
          <a:p>
            <a:r>
              <a:rPr lang="en-US" dirty="0" smtClean="0"/>
              <a:t>Kamal </a:t>
            </a:r>
            <a:r>
              <a:rPr lang="en-US" dirty="0" err="1" smtClean="0"/>
              <a:t>Soan</a:t>
            </a:r>
            <a:endParaRPr lang="en-US" dirty="0" smtClean="0"/>
          </a:p>
          <a:p>
            <a:r>
              <a:rPr lang="en-US" dirty="0" err="1"/>
              <a:t>Lakesha</a:t>
            </a:r>
            <a:r>
              <a:rPr lang="en-US" dirty="0"/>
              <a:t> </a:t>
            </a:r>
            <a:r>
              <a:rPr lang="en-US" dirty="0" smtClean="0"/>
              <a:t>Stevens</a:t>
            </a:r>
            <a:endParaRPr lang="en-US" dirty="0"/>
          </a:p>
          <a:p>
            <a:r>
              <a:rPr lang="en-US" dirty="0" smtClean="0"/>
              <a:t>Robert Wall</a:t>
            </a:r>
          </a:p>
        </p:txBody>
      </p:sp>
    </p:spTree>
    <p:extLst>
      <p:ext uri="{BB962C8B-B14F-4D97-AF65-F5344CB8AC3E}">
        <p14:creationId xmlns:p14="http://schemas.microsoft.com/office/powerpoint/2010/main" val="37819048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Seed the Lead Incentive – Lead, Demo Meeting and Org Meeting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7772400" cy="3581400"/>
          </a:xfrm>
        </p:spPr>
        <p:txBody>
          <a:bodyPr/>
          <a:lstStyle/>
          <a:p>
            <a:r>
              <a:rPr lang="en-US" dirty="0" smtClean="0"/>
              <a:t>Rich </a:t>
            </a:r>
            <a:r>
              <a:rPr lang="en-US" dirty="0" err="1" smtClean="0"/>
              <a:t>Boomsliter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377841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Seed the Lead Incentive – Lead, Demo, Org Meetings and Charter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7772400" cy="3581400"/>
          </a:xfrm>
        </p:spPr>
        <p:txBody>
          <a:bodyPr/>
          <a:lstStyle/>
          <a:p>
            <a:r>
              <a:rPr lang="en-US" dirty="0" smtClean="0"/>
              <a:t>Judith Bauer </a:t>
            </a:r>
          </a:p>
          <a:p>
            <a:r>
              <a:rPr lang="en-US" dirty="0" smtClean="0"/>
              <a:t>Gina Glover</a:t>
            </a:r>
          </a:p>
          <a:p>
            <a:r>
              <a:rPr lang="en-US" dirty="0"/>
              <a:t>Claudia </a:t>
            </a:r>
            <a:r>
              <a:rPr lang="en-US" dirty="0" smtClean="0"/>
              <a:t>Henley</a:t>
            </a:r>
          </a:p>
          <a:p>
            <a:r>
              <a:rPr lang="en-US" dirty="0" smtClean="0"/>
              <a:t>David </a:t>
            </a:r>
            <a:r>
              <a:rPr lang="en-US" dirty="0" err="1" smtClean="0"/>
              <a:t>Letkiewicz</a:t>
            </a:r>
            <a:endParaRPr lang="en-US" dirty="0" smtClean="0"/>
          </a:p>
          <a:p>
            <a:r>
              <a:rPr lang="en-US" dirty="0" smtClean="0"/>
              <a:t>Andy Little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88401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Club Ambassador Program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Spring 2018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489569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Club Ambassador </a:t>
            </a:r>
            <a:r>
              <a:rPr lang="en-US" dirty="0" smtClean="0"/>
              <a:t>Recipients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581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Laurie </a:t>
            </a:r>
            <a:r>
              <a:rPr lang="en-US" dirty="0" smtClean="0"/>
              <a:t>Baker</a:t>
            </a:r>
            <a:endParaRPr lang="en-US" dirty="0" smtClean="0">
              <a:cs typeface="ヒラギノ角ゴ Pro W3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ヒラギノ角ゴ Pro W3"/>
              </a:rPr>
              <a:t>Judith Bauer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Julie Boehme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Ronda </a:t>
            </a:r>
            <a:r>
              <a:rPr lang="en-US" dirty="0" smtClean="0"/>
              <a:t>Borowski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Julia </a:t>
            </a:r>
            <a:r>
              <a:rPr lang="en-US" dirty="0" smtClean="0"/>
              <a:t>Boss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Carl </a:t>
            </a:r>
            <a:r>
              <a:rPr lang="en-US" dirty="0" smtClean="0"/>
              <a:t>Ervin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581400"/>
          </a:xfrm>
        </p:spPr>
        <p:txBody>
          <a:bodyPr/>
          <a:lstStyle/>
          <a:p>
            <a:pPr eaLnBrk="0" hangingPunct="0">
              <a:buFont typeface="Wingdings" pitchFamily="2" charset="2"/>
              <a:buChar char="Ø"/>
            </a:pPr>
            <a:r>
              <a:rPr lang="en-US" dirty="0" smtClean="0"/>
              <a:t>Jason </a:t>
            </a:r>
            <a:r>
              <a:rPr lang="en-US" dirty="0" err="1"/>
              <a:t>Feucht</a:t>
            </a:r>
            <a:r>
              <a:rPr lang="en-US" dirty="0"/>
              <a:t> (2</a:t>
            </a:r>
            <a:r>
              <a:rPr lang="en-US" baseline="30000" dirty="0"/>
              <a:t>nd</a:t>
            </a:r>
            <a:r>
              <a:rPr lang="en-US" dirty="0"/>
              <a:t>)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/>
              <a:t>Bill Finnegan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/>
              <a:t>Jesse Franklin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/>
              <a:t>Lori </a:t>
            </a:r>
            <a:r>
              <a:rPr lang="en-US" dirty="0" smtClean="0"/>
              <a:t>Geddes</a:t>
            </a:r>
            <a:endParaRPr lang="en-US" dirty="0" smtClean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dirty="0" smtClean="0">
                <a:cs typeface="ヒラギノ角ゴ Pro W3"/>
              </a:rPr>
              <a:t>Hallie </a:t>
            </a:r>
            <a:r>
              <a:rPr lang="en-US" dirty="0" err="1" smtClean="0">
                <a:cs typeface="ヒラギノ角ゴ Pro W3"/>
              </a:rPr>
              <a:t>Gerovac</a:t>
            </a:r>
            <a:endParaRPr lang="en-US" dirty="0" smtClean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dirty="0"/>
              <a:t>Kathy </a:t>
            </a:r>
            <a:r>
              <a:rPr lang="en-US" dirty="0" smtClean="0"/>
              <a:t>Glaser-Brown</a:t>
            </a:r>
            <a:endParaRPr lang="en-US" dirty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dirty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dirty="0"/>
          </a:p>
          <a:p>
            <a:pPr eaLnBrk="0" hangingPunct="0">
              <a:buFont typeface="Wingdings" pitchFamily="2" charset="2"/>
              <a:buChar char="Ø"/>
            </a:pPr>
            <a:endParaRPr lang="en-US" dirty="0" smtClean="0">
              <a:cs typeface="ヒラギノ角ゴ Pro W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3400" y="5943600"/>
            <a:ext cx="7696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Pins were in your registration packet,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9221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Club Ambassador </a:t>
            </a:r>
            <a:r>
              <a:rPr lang="en-US" dirty="0" smtClean="0"/>
              <a:t>Recipients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581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>
                <a:cs typeface="ヒラギノ角ゴ Pro W3"/>
              </a:rPr>
              <a:t>Angela </a:t>
            </a:r>
            <a:r>
              <a:rPr lang="en-US" dirty="0" smtClean="0">
                <a:cs typeface="ヒラギノ角ゴ Pro W3"/>
              </a:rPr>
              <a:t>Graham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/>
              <a:t>Andy </a:t>
            </a:r>
            <a:r>
              <a:rPr lang="en-US" dirty="0" smtClean="0"/>
              <a:t>Little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>
                <a:cs typeface="ヒラギノ角ゴ Pro W3"/>
              </a:rPr>
              <a:t>Carol </a:t>
            </a:r>
            <a:r>
              <a:rPr lang="en-US" dirty="0" smtClean="0">
                <a:cs typeface="ヒラギノ角ゴ Pro W3"/>
              </a:rPr>
              <a:t>Mather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 smtClean="0">
                <a:cs typeface="ヒラギノ角ゴ Pro W3"/>
              </a:rPr>
              <a:t>Kelly Martyn</a:t>
            </a:r>
            <a:endParaRPr lang="en-US" dirty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dirty="0">
                <a:cs typeface="ヒラギノ角ゴ Pro W3"/>
              </a:rPr>
              <a:t>Nancy McCulley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/>
              <a:t>Alannah </a:t>
            </a:r>
            <a:r>
              <a:rPr lang="en-US" dirty="0" err="1"/>
              <a:t>McReavey</a:t>
            </a:r>
            <a:endParaRPr lang="en-US" dirty="0">
              <a:cs typeface="ヒラギノ角ゴ Pro W3"/>
            </a:endParaRP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114800" cy="3581400"/>
          </a:xfrm>
        </p:spPr>
        <p:txBody>
          <a:bodyPr/>
          <a:lstStyle/>
          <a:p>
            <a:pPr eaLnBrk="0" hangingPunct="0">
              <a:buFont typeface="Wingdings" pitchFamily="2" charset="2"/>
              <a:buChar char="Ø"/>
            </a:pPr>
            <a:r>
              <a:rPr lang="en-US" dirty="0">
                <a:cs typeface="ヒラギノ角ゴ Pro W3"/>
              </a:rPr>
              <a:t>Therese </a:t>
            </a:r>
            <a:r>
              <a:rPr lang="en-US" dirty="0" smtClean="0">
                <a:cs typeface="ヒラギノ角ゴ Pro W3"/>
              </a:rPr>
              <a:t>Miller</a:t>
            </a:r>
            <a:endParaRPr lang="en-US" dirty="0" smtClean="0"/>
          </a:p>
          <a:p>
            <a:pPr eaLnBrk="0" hangingPunct="0">
              <a:buFont typeface="Wingdings" pitchFamily="2" charset="2"/>
              <a:buChar char="Ø"/>
            </a:pPr>
            <a:r>
              <a:rPr lang="en-US" dirty="0" smtClean="0"/>
              <a:t>Craig </a:t>
            </a:r>
            <a:r>
              <a:rPr lang="en-US" dirty="0"/>
              <a:t>S. Mosey </a:t>
            </a:r>
            <a:endParaRPr lang="en-US" dirty="0" smtClean="0"/>
          </a:p>
          <a:p>
            <a:pPr eaLnBrk="0" hangingPunct="0">
              <a:buFont typeface="Wingdings" pitchFamily="2" charset="2"/>
              <a:buChar char="Ø"/>
            </a:pPr>
            <a:r>
              <a:rPr lang="en-US" dirty="0" err="1"/>
              <a:t>Gopi</a:t>
            </a:r>
            <a:r>
              <a:rPr lang="en-US" dirty="0"/>
              <a:t> </a:t>
            </a:r>
            <a:r>
              <a:rPr lang="en-US" dirty="0" smtClean="0"/>
              <a:t>Reddy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dirty="0" smtClean="0"/>
              <a:t>David Reed</a:t>
            </a:r>
            <a:endParaRPr lang="en-US" dirty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dirty="0"/>
              <a:t>Julie </a:t>
            </a:r>
            <a:r>
              <a:rPr lang="en-US" dirty="0" err="1" smtClean="0"/>
              <a:t>Ritzman</a:t>
            </a:r>
            <a:endParaRPr lang="en-US" dirty="0" smtClean="0"/>
          </a:p>
          <a:p>
            <a:pPr eaLnBrk="0" hangingPunct="0">
              <a:buFont typeface="Wingdings" pitchFamily="2" charset="2"/>
              <a:buChar char="Ø"/>
            </a:pPr>
            <a:r>
              <a:rPr lang="en-US" dirty="0">
                <a:cs typeface="ヒラギノ角ゴ Pro W3"/>
              </a:rPr>
              <a:t>Jean </a:t>
            </a:r>
            <a:r>
              <a:rPr lang="en-US" dirty="0" err="1">
                <a:cs typeface="ヒラギノ角ゴ Pro W3"/>
              </a:rPr>
              <a:t>Rossett</a:t>
            </a:r>
            <a:endParaRPr lang="en-US" dirty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dirty="0"/>
          </a:p>
          <a:p>
            <a:pPr eaLnBrk="0" hangingPunct="0">
              <a:buFont typeface="Wingdings" pitchFamily="2" charset="2"/>
              <a:buChar char="Ø"/>
            </a:pPr>
            <a:endParaRPr lang="en-US" dirty="0">
              <a:cs typeface="ヒラギノ角ゴ Pro W3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dirty="0">
              <a:cs typeface="ヒラギノ角ゴ Pro W3"/>
            </a:endParaRP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5943600"/>
            <a:ext cx="7696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Pins were in your registration packet,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23943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Ambassador </a:t>
            </a:r>
            <a:r>
              <a:rPr lang="en-US" dirty="0" smtClean="0"/>
              <a:t>Recipients (3)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581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Gail Rust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Stephanie </a:t>
            </a:r>
            <a:r>
              <a:rPr lang="en-US" dirty="0" err="1"/>
              <a:t>Schienke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Kathy Shine(2nd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Kyna</a:t>
            </a:r>
            <a:r>
              <a:rPr lang="en-US" dirty="0" smtClean="0"/>
              <a:t> </a:t>
            </a:r>
            <a:r>
              <a:rPr lang="en-US" dirty="0" err="1"/>
              <a:t>Shnayderman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ヒラギノ角ゴ Pro W3"/>
              </a:rPr>
              <a:t>Heidi Shockley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114800" cy="3581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Heidi </a:t>
            </a:r>
            <a:r>
              <a:rPr lang="en-US" dirty="0" err="1" smtClean="0"/>
              <a:t>Slowinski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Lakesha</a:t>
            </a:r>
            <a:r>
              <a:rPr lang="en-US" dirty="0" smtClean="0"/>
              <a:t> Stevens</a:t>
            </a:r>
            <a:endParaRPr lang="en-US" dirty="0" smtClean="0">
              <a:cs typeface="ヒラギノ角ゴ Pro W3"/>
            </a:endParaRPr>
          </a:p>
          <a:p>
            <a:pPr>
              <a:buFont typeface="Wingdings" pitchFamily="2" charset="2"/>
              <a:buChar char="Ø"/>
            </a:pPr>
            <a:r>
              <a:rPr lang="en-US" dirty="0"/>
              <a:t>Nicole </a:t>
            </a:r>
            <a:r>
              <a:rPr lang="en-US" dirty="0" err="1" smtClean="0"/>
              <a:t>Tubeszewski</a:t>
            </a:r>
            <a:endParaRPr lang="en-US" dirty="0">
              <a:cs typeface="ヒラギノ角ゴ Pro W3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ヒラギノ角ゴ Pro W3"/>
              </a:rPr>
              <a:t>Will Vertz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Ron </a:t>
            </a:r>
            <a:r>
              <a:rPr lang="en-US" dirty="0" smtClean="0"/>
              <a:t>Wright</a:t>
            </a:r>
            <a:endParaRPr lang="en-US" dirty="0">
              <a:cs typeface="ヒラギノ角ゴ Pro W3"/>
            </a:endParaRPr>
          </a:p>
          <a:p>
            <a:pPr marL="0" indent="0" eaLnBrk="0" hangingPunct="0">
              <a:buNone/>
            </a:pPr>
            <a:endParaRPr lang="en-US" dirty="0">
              <a:cs typeface="ヒラギノ角ゴ Pro W3"/>
            </a:endParaRP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5943600"/>
            <a:ext cx="7696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Pins were in your registration packet,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86875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676400"/>
          </a:xfrm>
        </p:spPr>
        <p:txBody>
          <a:bodyPr/>
          <a:lstStyle/>
          <a:p>
            <a:pPr algn="ctr"/>
            <a:r>
              <a:rPr lang="en-US" sz="4400" dirty="0" smtClean="0"/>
              <a:t>Honoring Area Directors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19812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District 35</a:t>
            </a:r>
          </a:p>
          <a:p>
            <a:pPr algn="ctr">
              <a:buNone/>
            </a:pPr>
            <a:r>
              <a:rPr lang="en-US" dirty="0" smtClean="0"/>
              <a:t>2017-2018</a:t>
            </a:r>
          </a:p>
          <a:p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Celebrating Club Coaches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153100"/>
              </p:ext>
            </p:extLst>
          </p:nvPr>
        </p:nvGraphicFramePr>
        <p:xfrm>
          <a:off x="457200" y="236220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Coach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Church Mutual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Charles Thomas Stevens, ATM,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Funny Business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Reginald N. Weide, ACG,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86289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Funny Business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Rick Griggs, CC,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409926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Generally Speaking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Joseph M. Finnegan, ACB,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 Bay Yackers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Julie A. Ritzman,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Kimmunicators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Evelyn C. Puerto,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Kimmunicators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Paul Freiberg, DTM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Landmark Toastmasters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Lori A. Geddes, ACB,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Madison Achievers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David J. Barger,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9918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Celebrating Club Coaches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0126107"/>
              </p:ext>
            </p:extLst>
          </p:nvPr>
        </p:nvGraphicFramePr>
        <p:xfrm>
          <a:off x="457200" y="2362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Coach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Manitalkers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Toastmasters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Gina L. Glover, ACG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Marshfield Area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Deborah A. Ginsburg, ACG,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139362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Milwaukee Metro Spkrs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J. Davenport,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607353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Oak Creek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Jackie Breezer,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 Cedar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Jeff A. McRaven,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Riverview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Gopi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Reddy, ACS,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84728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Celebrating Club Coaches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072684"/>
              </p:ext>
            </p:extLst>
          </p:nvPr>
        </p:nvGraphicFramePr>
        <p:xfrm>
          <a:off x="457200" y="2362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Coach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Schneider Toastmasters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Gina L. Glover, ACG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Schneider Toastmasters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Bruce A. Bitter,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110516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Smokey's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Sensations*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Stephanie N. Schienke, ACB, 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ALB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570223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Spectacle City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Jesse W. Franklin, ACB,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Sunburst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Barbara A. Cate, CC,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Breakfast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Carl W. Ervin, ACG,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Waukie Talkies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Julia Katherine Boss, DTM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0" y="6068496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Distinguished 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4762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269" y="838200"/>
            <a:ext cx="8229600" cy="655638"/>
          </a:xfrm>
        </p:spPr>
        <p:txBody>
          <a:bodyPr/>
          <a:lstStyle/>
          <a:p>
            <a:r>
              <a:rPr lang="en-US" dirty="0" smtClean="0"/>
              <a:t>Celebrating Club Coaches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9950867"/>
              </p:ext>
            </p:extLst>
          </p:nvPr>
        </p:nvGraphicFramePr>
        <p:xfrm>
          <a:off x="454269" y="1634515"/>
          <a:ext cx="8229600" cy="3961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Club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Coach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Toastmasters of the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Northwoods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Brian D Wartick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41000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Toastmasters of the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Northwoods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R. Vertz, CC,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110516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Tosa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/Medical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Tom Gust, CC,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570223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Trek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Kelly Ann Huttelmaier, ACB,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TT &amp; SS on TAP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Jatin Khilnani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Walworth County Toastmasters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Robert Scott Wall, DTM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Walworth County Toastmasters Club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Kelly Ann Huttelmaier, ACB,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Words On Water Sauk Prairie Area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Kim Bradley-Neustadter, CC, CL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Words On Water Sauk Prairie Area Toastmasters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Becky L Schmidt, ACS, ALB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098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br>
              <a:rPr lang="en-US" dirty="0" smtClean="0"/>
            </a:br>
            <a:r>
              <a:rPr lang="en-US" dirty="0" smtClean="0"/>
              <a:t>Recognition Awards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2017-2018</a:t>
            </a:r>
            <a:endParaRPr lang="en-US" sz="2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886200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 – Plymouth Toastmasters</a:t>
            </a:r>
          </a:p>
          <a:p>
            <a:pPr lvl="1">
              <a:buNone/>
            </a:pPr>
            <a:r>
              <a:rPr lang="en-US" sz="2600" b="1" dirty="0">
                <a:solidFill>
                  <a:srgbClr val="FF0000"/>
                </a:solidFill>
              </a:rPr>
              <a:t>1st Place will be announced at the Hall of Fame</a:t>
            </a:r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64964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Newsletter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763000" cy="3886200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Place- Rasmussen College Toastmasters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sz="2600" b="1" dirty="0">
                <a:solidFill>
                  <a:srgbClr val="FF0000"/>
                </a:solidFill>
              </a:rPr>
              <a:t>1st Place will be announced at the Hall of Fame</a:t>
            </a:r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67325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Social Media Presence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610600" cy="3581400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 – Menomonee Falls Toastmasters</a:t>
            </a:r>
          </a:p>
          <a:p>
            <a:pPr lvl="1">
              <a:buNone/>
            </a:pPr>
            <a:endParaRPr lang="en-US" sz="2600" b="1" dirty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sz="2600" b="1" dirty="0">
                <a:solidFill>
                  <a:srgbClr val="FF0000"/>
                </a:solidFill>
              </a:rPr>
              <a:t>1st Place will be announced at the Hall of Fame</a:t>
            </a:r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9580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Recognizing our clubs already Distinguished 2017-2018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8001000" cy="3581400"/>
          </a:xfrm>
        </p:spPr>
        <p:txBody>
          <a:bodyPr/>
          <a:lstStyle/>
          <a:p>
            <a:r>
              <a:rPr lang="en-US" dirty="0"/>
              <a:t>Brookfield Toastmasters</a:t>
            </a:r>
          </a:p>
          <a:p>
            <a:r>
              <a:rPr lang="en-US" dirty="0"/>
              <a:t>Chrome Conversations</a:t>
            </a:r>
          </a:p>
          <a:p>
            <a:r>
              <a:rPr lang="en-US" dirty="0"/>
              <a:t>CNH Industrial Toast Team</a:t>
            </a:r>
          </a:p>
          <a:p>
            <a:r>
              <a:rPr lang="en-US" dirty="0"/>
              <a:t>Cream City Communicators</a:t>
            </a:r>
          </a:p>
          <a:p>
            <a:r>
              <a:rPr lang="en-US" dirty="0"/>
              <a:t>Direct Supply Champion Chatters </a:t>
            </a:r>
            <a:r>
              <a:rPr lang="en-US" dirty="0" smtClean="0"/>
              <a:t>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68984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Recognizing our clubs already Distinguished 2017-2018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4264" y="2354424"/>
            <a:ext cx="7767735" cy="3581400"/>
          </a:xfrm>
        </p:spPr>
        <p:txBody>
          <a:bodyPr/>
          <a:lstStyle/>
          <a:p>
            <a:r>
              <a:rPr lang="en-US" dirty="0"/>
              <a:t>Keynoters Club</a:t>
            </a:r>
          </a:p>
          <a:p>
            <a:r>
              <a:rPr lang="en-US" dirty="0"/>
              <a:t>NM Speaks!</a:t>
            </a:r>
          </a:p>
          <a:p>
            <a:r>
              <a:rPr lang="en-US" dirty="0"/>
              <a:t>North Shore Badgers </a:t>
            </a:r>
          </a:p>
          <a:p>
            <a:r>
              <a:rPr lang="en-US" dirty="0"/>
              <a:t>Reedsburg Area Club</a:t>
            </a:r>
          </a:p>
          <a:p>
            <a:r>
              <a:rPr lang="en-US" dirty="0"/>
              <a:t>Rumble Don't Mumble </a:t>
            </a:r>
            <a:r>
              <a:rPr lang="en-US" dirty="0" smtClean="0"/>
              <a:t>Toastmasters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5106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algn="ctr"/>
            <a:r>
              <a:rPr lang="en-US" smtClean="0"/>
              <a:t>2017-2018 </a:t>
            </a:r>
            <a:r>
              <a:rPr lang="en-US" dirty="0" smtClean="0"/>
              <a:t>Area Directors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5105400"/>
          </a:xfrm>
        </p:spPr>
        <p:txBody>
          <a:bodyPr/>
          <a:lstStyle/>
          <a:p>
            <a:r>
              <a:rPr lang="en-US" sz="2100" dirty="0" smtClean="0"/>
              <a:t>A1 – Jennifer Zhang</a:t>
            </a:r>
          </a:p>
          <a:p>
            <a:r>
              <a:rPr lang="en-US" sz="2100" dirty="0" smtClean="0"/>
              <a:t>A2 – Craig Mosey</a:t>
            </a:r>
          </a:p>
          <a:p>
            <a:r>
              <a:rPr lang="en-US" sz="2100" dirty="0" smtClean="0"/>
              <a:t>A3 – Gail Rust</a:t>
            </a:r>
          </a:p>
          <a:p>
            <a:r>
              <a:rPr lang="en-US" sz="2100" dirty="0" smtClean="0"/>
              <a:t>B1 – Kathy Glaser-Brown</a:t>
            </a:r>
          </a:p>
          <a:p>
            <a:r>
              <a:rPr lang="en-US" sz="2100" dirty="0" smtClean="0"/>
              <a:t>B2 – Carl Ervin </a:t>
            </a:r>
          </a:p>
          <a:p>
            <a:r>
              <a:rPr lang="en-US" sz="2100" dirty="0" smtClean="0"/>
              <a:t>B3 – Tom Gust</a:t>
            </a:r>
          </a:p>
          <a:p>
            <a:r>
              <a:rPr lang="en-US" sz="2100" dirty="0" smtClean="0"/>
              <a:t>B4 – </a:t>
            </a:r>
            <a:r>
              <a:rPr lang="en-US" sz="2100" dirty="0" err="1" smtClean="0"/>
              <a:t>Krystyna</a:t>
            </a:r>
            <a:r>
              <a:rPr lang="en-US" sz="2100" dirty="0" smtClean="0"/>
              <a:t> Hoffman</a:t>
            </a:r>
          </a:p>
          <a:p>
            <a:r>
              <a:rPr lang="en-US" sz="2100" dirty="0" smtClean="0"/>
              <a:t>C1 – Jack Hoffmann</a:t>
            </a:r>
          </a:p>
          <a:p>
            <a:r>
              <a:rPr lang="en-US" sz="2100" dirty="0" smtClean="0"/>
              <a:t>C2 </a:t>
            </a:r>
            <a:r>
              <a:rPr lang="en-US" sz="2100" dirty="0"/>
              <a:t>– </a:t>
            </a:r>
            <a:r>
              <a:rPr lang="en-US" sz="2100" dirty="0" smtClean="0"/>
              <a:t>Rick Griggs</a:t>
            </a:r>
            <a:endParaRPr lang="en-US" sz="2100" dirty="0"/>
          </a:p>
          <a:p>
            <a:r>
              <a:rPr lang="en-US" sz="2100" dirty="0"/>
              <a:t>C3 – </a:t>
            </a:r>
            <a:r>
              <a:rPr lang="en-US" sz="2100" dirty="0" smtClean="0"/>
              <a:t>Tom Carlson</a:t>
            </a:r>
            <a:endParaRPr lang="en-US" sz="2100" dirty="0"/>
          </a:p>
          <a:p>
            <a:r>
              <a:rPr lang="en-US" sz="2100" dirty="0"/>
              <a:t>C4 – </a:t>
            </a:r>
            <a:r>
              <a:rPr lang="en-US" sz="2100" dirty="0" smtClean="0"/>
              <a:t>John Krause</a:t>
            </a:r>
            <a:endParaRPr lang="en-US" sz="2100" dirty="0"/>
          </a:p>
          <a:p>
            <a:r>
              <a:rPr lang="en-US" sz="2100" dirty="0" smtClean="0"/>
              <a:t>D1 – </a:t>
            </a:r>
            <a:r>
              <a:rPr lang="en-US" sz="2100" dirty="0"/>
              <a:t>Alannah McReavey</a:t>
            </a:r>
            <a:endParaRPr lang="en-US" sz="2100" dirty="0" smtClean="0"/>
          </a:p>
          <a:p>
            <a:r>
              <a:rPr lang="en-US" sz="2100" dirty="0" smtClean="0"/>
              <a:t>D2 – </a:t>
            </a:r>
            <a:r>
              <a:rPr lang="en-US" sz="2100" dirty="0"/>
              <a:t>Shamaine </a:t>
            </a:r>
            <a:r>
              <a:rPr lang="en-US" sz="2100" dirty="0" smtClean="0"/>
              <a:t>Schoenherr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67200" cy="4953000"/>
          </a:xfrm>
        </p:spPr>
        <p:txBody>
          <a:bodyPr/>
          <a:lstStyle/>
          <a:p>
            <a:r>
              <a:rPr lang="en-US" sz="2100" dirty="0" smtClean="0"/>
              <a:t>D3 – </a:t>
            </a:r>
            <a:r>
              <a:rPr lang="en-US" sz="2100"/>
              <a:t>Stephanie </a:t>
            </a:r>
            <a:r>
              <a:rPr lang="en-US" sz="2100" smtClean="0"/>
              <a:t>Schienke</a:t>
            </a:r>
            <a:endParaRPr lang="en-US" sz="2100" dirty="0" smtClean="0"/>
          </a:p>
          <a:p>
            <a:r>
              <a:rPr lang="en-US" sz="2100" dirty="0" smtClean="0"/>
              <a:t>D4 </a:t>
            </a:r>
            <a:r>
              <a:rPr lang="en-US" sz="2100" dirty="0"/>
              <a:t>– </a:t>
            </a:r>
            <a:r>
              <a:rPr lang="en-US" sz="2100" dirty="0" smtClean="0"/>
              <a:t>Christina Evans</a:t>
            </a:r>
            <a:endParaRPr lang="en-US" sz="2100" dirty="0"/>
          </a:p>
          <a:p>
            <a:r>
              <a:rPr lang="en-US" sz="2100" dirty="0" smtClean="0"/>
              <a:t>E1 </a:t>
            </a:r>
            <a:r>
              <a:rPr lang="en-US" sz="2100" dirty="0"/>
              <a:t>– </a:t>
            </a:r>
            <a:r>
              <a:rPr lang="en-US" sz="2100" dirty="0" smtClean="0"/>
              <a:t>Kris Pool</a:t>
            </a:r>
            <a:endParaRPr lang="en-US" sz="2100" dirty="0"/>
          </a:p>
          <a:p>
            <a:r>
              <a:rPr lang="en-US" sz="2100" dirty="0"/>
              <a:t>E2 – </a:t>
            </a:r>
            <a:r>
              <a:rPr lang="en-US" sz="2100" dirty="0" smtClean="0"/>
              <a:t>Deb Martin</a:t>
            </a:r>
            <a:endParaRPr lang="en-US" sz="2100" dirty="0"/>
          </a:p>
          <a:p>
            <a:r>
              <a:rPr lang="en-US" sz="2100" dirty="0"/>
              <a:t>E3 – </a:t>
            </a:r>
            <a:r>
              <a:rPr lang="en-US" sz="2100" dirty="0" smtClean="0"/>
              <a:t>Teri McGregor</a:t>
            </a:r>
          </a:p>
          <a:p>
            <a:r>
              <a:rPr lang="en-US" sz="2100" dirty="0" smtClean="0"/>
              <a:t>F1 – Ronda Borowski</a:t>
            </a:r>
          </a:p>
          <a:p>
            <a:r>
              <a:rPr lang="en-US" sz="2100" dirty="0" smtClean="0"/>
              <a:t>F2 – Barbara Cate</a:t>
            </a:r>
          </a:p>
          <a:p>
            <a:r>
              <a:rPr lang="en-US" sz="2100" dirty="0" smtClean="0"/>
              <a:t>F3 – Megan Slaker</a:t>
            </a:r>
          </a:p>
          <a:p>
            <a:r>
              <a:rPr lang="en-US" sz="2100" dirty="0" smtClean="0"/>
              <a:t>N1 – Dick Hawley</a:t>
            </a:r>
          </a:p>
          <a:p>
            <a:r>
              <a:rPr lang="en-US" sz="2100" dirty="0" smtClean="0"/>
              <a:t>N2 – </a:t>
            </a:r>
            <a:r>
              <a:rPr lang="en-US" sz="2100" dirty="0"/>
              <a:t>Joni </a:t>
            </a:r>
            <a:r>
              <a:rPr lang="en-US" sz="2100" dirty="0" err="1"/>
              <a:t>Lodzinski</a:t>
            </a:r>
            <a:endParaRPr lang="en-US" sz="2100" dirty="0" smtClean="0"/>
          </a:p>
          <a:p>
            <a:r>
              <a:rPr lang="en-US" sz="2100" dirty="0" smtClean="0"/>
              <a:t>N3 – Marilyn Noble</a:t>
            </a:r>
          </a:p>
          <a:p>
            <a:r>
              <a:rPr lang="en-US" sz="2100" dirty="0" smtClean="0"/>
              <a:t>W1 – Angela Graham</a:t>
            </a:r>
          </a:p>
          <a:p>
            <a:r>
              <a:rPr lang="en-US" sz="2100" dirty="0" smtClean="0"/>
              <a:t>W3 </a:t>
            </a:r>
            <a:r>
              <a:rPr lang="en-US" sz="2100" dirty="0"/>
              <a:t>– </a:t>
            </a:r>
            <a:r>
              <a:rPr lang="en-US" sz="2100" dirty="0" smtClean="0"/>
              <a:t>Tim Haukeness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83255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Recognizing our clubs already Distinguished 2017-2018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4264" y="2354424"/>
            <a:ext cx="7767735" cy="3581400"/>
          </a:xfrm>
        </p:spPr>
        <p:txBody>
          <a:bodyPr/>
          <a:lstStyle/>
          <a:p>
            <a:r>
              <a:rPr lang="en-US" dirty="0"/>
              <a:t>Sentry Toastmasters Club</a:t>
            </a:r>
          </a:p>
          <a:p>
            <a:r>
              <a:rPr lang="en-US" dirty="0"/>
              <a:t>Smokey's Sensations</a:t>
            </a:r>
          </a:p>
          <a:p>
            <a:r>
              <a:rPr lang="en-US" dirty="0"/>
              <a:t>Southwest Toastmasters </a:t>
            </a:r>
          </a:p>
          <a:p>
            <a:r>
              <a:rPr lang="en-US" dirty="0"/>
              <a:t>Toastmasters In Control</a:t>
            </a:r>
          </a:p>
          <a:p>
            <a:r>
              <a:rPr lang="en-US" dirty="0"/>
              <a:t>Waukesha Toastmasters </a:t>
            </a:r>
            <a:r>
              <a:rPr lang="en-US" dirty="0" smtClean="0"/>
              <a:t>Club</a:t>
            </a:r>
          </a:p>
          <a:p>
            <a:r>
              <a:rPr lang="en-US" dirty="0" smtClean="0"/>
              <a:t>Well Toasted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46946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Seven Officers Trained - Winter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57400"/>
            <a:ext cx="5943600" cy="3581400"/>
          </a:xfrm>
        </p:spPr>
        <p:txBody>
          <a:bodyPr/>
          <a:lstStyle/>
          <a:p>
            <a:r>
              <a:rPr lang="en-US" sz="2000" dirty="0"/>
              <a:t>Advanced Leadership </a:t>
            </a:r>
            <a:r>
              <a:rPr lang="en-US" sz="2000" dirty="0" smtClean="0"/>
              <a:t>Toastmasters</a:t>
            </a:r>
          </a:p>
          <a:p>
            <a:r>
              <a:rPr lang="en-US" sz="2000" dirty="0"/>
              <a:t>Allis Chalmers </a:t>
            </a:r>
            <a:r>
              <a:rPr lang="en-US" sz="2000" dirty="0" smtClean="0"/>
              <a:t>Toastmasters</a:t>
            </a:r>
          </a:p>
          <a:p>
            <a:r>
              <a:rPr lang="en-US" sz="2000" dirty="0" smtClean="0"/>
              <a:t>Babbling Badgers</a:t>
            </a:r>
          </a:p>
          <a:p>
            <a:r>
              <a:rPr lang="en-US" sz="2000" dirty="0"/>
              <a:t>DJAB</a:t>
            </a:r>
          </a:p>
          <a:p>
            <a:r>
              <a:rPr lang="en-US" sz="2000" dirty="0"/>
              <a:t>Kenosha Toastmasters</a:t>
            </a:r>
          </a:p>
          <a:p>
            <a:r>
              <a:rPr lang="en-US" sz="2000" dirty="0"/>
              <a:t>NM Speaks</a:t>
            </a:r>
            <a:r>
              <a:rPr lang="en-US" sz="2000" dirty="0" smtClean="0"/>
              <a:t>!</a:t>
            </a:r>
            <a:endParaRPr lang="en-US" sz="2000" dirty="0"/>
          </a:p>
          <a:p>
            <a:r>
              <a:rPr lang="en-US" sz="2000" dirty="0"/>
              <a:t>Talkers &amp; Shakers</a:t>
            </a:r>
          </a:p>
          <a:p>
            <a:r>
              <a:rPr lang="en-US" sz="2000" dirty="0" smtClean="0"/>
              <a:t>Wisconsin </a:t>
            </a:r>
            <a:r>
              <a:rPr lang="en-US" sz="2000" dirty="0"/>
              <a:t>Rapids Area Toastmasters Club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55626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Ribbons were in the registration packet of your clubs officer, but please stand and be recognized</a:t>
            </a: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990600"/>
            <a:ext cx="8991600" cy="1143000"/>
          </a:xfrm>
        </p:spPr>
        <p:txBody>
          <a:bodyPr/>
          <a:lstStyle/>
          <a:p>
            <a:pPr algn="ctr"/>
            <a:r>
              <a:rPr lang="en-US" dirty="0" smtClean="0"/>
              <a:t>Elite Eight (8+ new members this year)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3581400"/>
          </a:xfrm>
        </p:spPr>
        <p:txBody>
          <a:bodyPr/>
          <a:lstStyle/>
          <a:p>
            <a:r>
              <a:rPr lang="en-US" sz="2000" dirty="0"/>
              <a:t>Ayres Associates Toastmasters Club</a:t>
            </a:r>
          </a:p>
          <a:p>
            <a:r>
              <a:rPr lang="en-US" sz="2000" dirty="0"/>
              <a:t>Brookfield Toastmasters</a:t>
            </a:r>
          </a:p>
          <a:p>
            <a:r>
              <a:rPr lang="en-US" sz="2000" dirty="0"/>
              <a:t>Chippewa Valley Club</a:t>
            </a:r>
          </a:p>
          <a:p>
            <a:r>
              <a:rPr lang="en-US" sz="2000" dirty="0"/>
              <a:t>Chrome Conversations</a:t>
            </a:r>
          </a:p>
          <a:p>
            <a:r>
              <a:rPr lang="en-US" sz="2000" dirty="0"/>
              <a:t>CNH Industrial Toast Team</a:t>
            </a:r>
          </a:p>
          <a:p>
            <a:r>
              <a:rPr lang="en-US" sz="2000" dirty="0"/>
              <a:t>Cream City </a:t>
            </a:r>
            <a:r>
              <a:rPr lang="en-US" sz="2000" dirty="0" smtClean="0"/>
              <a:t>Communicators</a:t>
            </a: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3581400"/>
          </a:xfrm>
        </p:spPr>
        <p:txBody>
          <a:bodyPr/>
          <a:lstStyle/>
          <a:p>
            <a:r>
              <a:rPr lang="en-US" sz="2000" dirty="0"/>
              <a:t>Direct Supply Champion Chatters </a:t>
            </a:r>
            <a:r>
              <a:rPr lang="en-US" sz="2000" dirty="0" smtClean="0"/>
              <a:t>Club</a:t>
            </a:r>
            <a:endParaRPr lang="en-US" sz="2000" dirty="0" smtClean="0"/>
          </a:p>
          <a:p>
            <a:r>
              <a:rPr lang="en-US" sz="2000" dirty="0" smtClean="0"/>
              <a:t>Gift </a:t>
            </a:r>
            <a:r>
              <a:rPr lang="en-US" sz="2000" dirty="0"/>
              <a:t>of Gab Club</a:t>
            </a:r>
          </a:p>
          <a:p>
            <a:r>
              <a:rPr lang="en-US" sz="2000" dirty="0"/>
              <a:t>High Pointe Club</a:t>
            </a:r>
          </a:p>
          <a:p>
            <a:r>
              <a:rPr lang="en-US" sz="2000" dirty="0"/>
              <a:t>Kenosha Toastmasters</a:t>
            </a:r>
          </a:p>
          <a:p>
            <a:r>
              <a:rPr lang="en-US" sz="2000" dirty="0"/>
              <a:t>La Crosse Area Toastmasters Club</a:t>
            </a:r>
          </a:p>
          <a:p>
            <a:r>
              <a:rPr lang="en-US" sz="2000" dirty="0"/>
              <a:t>Madison Club #</a:t>
            </a:r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457200" y="55626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Ribbons were in the registration packet of your clubs officer,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52040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36638"/>
            <a:ext cx="8610600" cy="1143000"/>
          </a:xfrm>
        </p:spPr>
        <p:txBody>
          <a:bodyPr/>
          <a:lstStyle/>
          <a:p>
            <a:pPr algn="ctr"/>
            <a:r>
              <a:rPr lang="en-US" dirty="0" smtClean="0"/>
              <a:t>Elite Eight (8+ new members this year)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581400"/>
          </a:xfrm>
        </p:spPr>
        <p:txBody>
          <a:bodyPr/>
          <a:lstStyle/>
          <a:p>
            <a:r>
              <a:rPr lang="en-US" sz="2000" dirty="0"/>
              <a:t>New Appleton Toastmasters Club</a:t>
            </a:r>
          </a:p>
          <a:p>
            <a:r>
              <a:rPr lang="en-US" sz="2000" dirty="0"/>
              <a:t>NM Speaks!</a:t>
            </a:r>
          </a:p>
          <a:p>
            <a:r>
              <a:rPr lang="en-US" sz="2000" dirty="0"/>
              <a:t>Prairie Swale Club</a:t>
            </a:r>
          </a:p>
          <a:p>
            <a:r>
              <a:rPr lang="en-US" sz="2000" dirty="0"/>
              <a:t>ROK the Talk</a:t>
            </a:r>
          </a:p>
          <a:p>
            <a:r>
              <a:rPr lang="en-US" sz="2000" dirty="0"/>
              <a:t>Sales Masters</a:t>
            </a:r>
          </a:p>
          <a:p>
            <a:r>
              <a:rPr lang="en-US" sz="2000" dirty="0" err="1"/>
              <a:t>Screamin</a:t>
            </a:r>
            <a:r>
              <a:rPr lang="en-US" sz="2000" dirty="0"/>
              <a:t>' Eagle Speakers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581400"/>
          </a:xfrm>
        </p:spPr>
        <p:txBody>
          <a:bodyPr/>
          <a:lstStyle/>
          <a:p>
            <a:r>
              <a:rPr lang="en-US" sz="2000" dirty="0"/>
              <a:t>Sentry Toastmasters Club</a:t>
            </a:r>
          </a:p>
          <a:p>
            <a:r>
              <a:rPr lang="en-US" sz="2000" dirty="0" err="1"/>
              <a:t>Superiorland</a:t>
            </a:r>
            <a:r>
              <a:rPr lang="en-US" sz="2000" dirty="0"/>
              <a:t> Toastmasters Club</a:t>
            </a:r>
          </a:p>
          <a:p>
            <a:r>
              <a:rPr lang="en-US" sz="2000" dirty="0"/>
              <a:t>Toastmasters In Control</a:t>
            </a:r>
          </a:p>
          <a:p>
            <a:r>
              <a:rPr lang="en-US" sz="2000" dirty="0" err="1"/>
              <a:t>Uptowner</a:t>
            </a:r>
            <a:r>
              <a:rPr lang="en-US" sz="2000" dirty="0"/>
              <a:t> Toastmasters  Club</a:t>
            </a:r>
          </a:p>
          <a:p>
            <a:r>
              <a:rPr lang="en-US" sz="2000" dirty="0"/>
              <a:t>Waukesha Toastmasters Club</a:t>
            </a:r>
          </a:p>
          <a:p>
            <a:r>
              <a:rPr lang="en-US" sz="2000" dirty="0"/>
              <a:t>Wisconsin Club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55626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Ribbons were in the registration packet of your clubs officer,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2055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Competent Communicator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sz="2800" dirty="0" smtClean="0"/>
              <a:t>Recognizing those Toastmasters who earned 128 Competent Communicator awards from July 1, 2017 through April 30, 2018.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Please stand and be recognized!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Advanced Communicator Awards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001000" cy="4114800"/>
          </a:xfrm>
        </p:spPr>
        <p:txBody>
          <a:bodyPr/>
          <a:lstStyle/>
          <a:p>
            <a:pPr indent="0">
              <a:buNone/>
            </a:pPr>
            <a:r>
              <a:rPr lang="en-US" sz="2800" dirty="0" smtClean="0"/>
              <a:t>Recognizing those Toastmasters who earned 61 Advanced Communicator awards from July 1, 2017 through April 30, 2018:</a:t>
            </a:r>
          </a:p>
          <a:p>
            <a:pPr marL="742950" lvl="2" indent="0"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000" dirty="0" smtClean="0"/>
              <a:t>38 Advanced Communicator Bronze</a:t>
            </a:r>
          </a:p>
          <a:p>
            <a:pPr marL="742950" lvl="2" indent="0"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000" dirty="0" smtClean="0"/>
              <a:t>14 Advanced Communicator Silver</a:t>
            </a:r>
          </a:p>
          <a:p>
            <a:pPr marL="742950" lvl="2" indent="0"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000" dirty="0" smtClean="0"/>
              <a:t>9 Advanced Communicator Gold</a:t>
            </a:r>
            <a:endParaRPr lang="en-US" sz="2400" dirty="0" smtClean="0"/>
          </a:p>
          <a:p>
            <a:pPr marL="0" indent="0" algn="ctr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dirty="0" smtClean="0"/>
              <a:t>Please stand and be recognized!</a:t>
            </a: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Leadership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981200"/>
            <a:ext cx="8610600" cy="4495800"/>
          </a:xfrm>
        </p:spPr>
        <p:txBody>
          <a:bodyPr/>
          <a:lstStyle/>
          <a:p>
            <a:pPr indent="0">
              <a:buNone/>
            </a:pPr>
            <a:r>
              <a:rPr lang="en-US" sz="2800" dirty="0" smtClean="0"/>
              <a:t>Recognizing those Toastmasters who earned 155 Competent and Advanced Leadership awards from July 1, 2017 through April 30, 2018:</a:t>
            </a:r>
          </a:p>
          <a:p>
            <a:pPr lvl="1" indent="0">
              <a:buNone/>
            </a:pPr>
            <a:endParaRPr lang="en-US" sz="2000" dirty="0" smtClean="0"/>
          </a:p>
          <a:p>
            <a:pPr lvl="1" indent="0"/>
            <a:r>
              <a:rPr lang="en-US" sz="2000" dirty="0" smtClean="0"/>
              <a:t> 99 Competent Leader</a:t>
            </a:r>
          </a:p>
          <a:p>
            <a:pPr lvl="1" indent="0"/>
            <a:r>
              <a:rPr lang="en-US" sz="2000" dirty="0" smtClean="0"/>
              <a:t> 34 Advanced Leader Bronze</a:t>
            </a:r>
          </a:p>
          <a:p>
            <a:pPr lvl="1" indent="0"/>
            <a:r>
              <a:rPr lang="en-US" sz="2000" dirty="0" smtClean="0"/>
              <a:t> 7 Advanced Leader Silver</a:t>
            </a:r>
          </a:p>
          <a:p>
            <a:pPr lvl="1" indent="0"/>
            <a:r>
              <a:rPr lang="en-US" sz="2000" dirty="0" smtClean="0"/>
              <a:t> 15 High Performance Leadership projects and DTMs</a:t>
            </a:r>
          </a:p>
          <a:p>
            <a:pPr indent="0">
              <a:buNone/>
            </a:pPr>
            <a:endParaRPr lang="en-US" sz="1400" dirty="0" smtClean="0"/>
          </a:p>
          <a:p>
            <a:pPr indent="0" algn="ctr">
              <a:buNone/>
            </a:pPr>
            <a:r>
              <a:rPr lang="en-US" dirty="0" smtClean="0"/>
              <a:t>Please stand and be recognized!</a:t>
            </a:r>
          </a:p>
          <a:p>
            <a:pPr indent="0"/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Pathways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981200"/>
            <a:ext cx="8610600" cy="4495800"/>
          </a:xfrm>
        </p:spPr>
        <p:txBody>
          <a:bodyPr/>
          <a:lstStyle/>
          <a:p>
            <a:pPr indent="0">
              <a:buNone/>
            </a:pPr>
            <a:r>
              <a:rPr lang="en-US" sz="2400" dirty="0" smtClean="0"/>
              <a:t>Recognizing those Toastmasters who earned 11 Pathways awards from February 13, 2018 through April 30, 2018: </a:t>
            </a:r>
            <a:endParaRPr lang="en-US" sz="2000" dirty="0" smtClean="0"/>
          </a:p>
          <a:p>
            <a:pPr lvl="1" indent="0">
              <a:buNone/>
            </a:pPr>
            <a:endParaRPr lang="en-US" sz="2000" dirty="0" smtClean="0"/>
          </a:p>
          <a:p>
            <a:pPr lvl="1" indent="0"/>
            <a:r>
              <a:rPr lang="en-US" sz="2000" dirty="0" smtClean="0"/>
              <a:t> 8 Level 1 Awards</a:t>
            </a:r>
          </a:p>
          <a:p>
            <a:pPr lvl="1" indent="0"/>
            <a:r>
              <a:rPr lang="en-US" sz="2000" dirty="0" smtClean="0"/>
              <a:t> 1 Level 2 Award</a:t>
            </a:r>
          </a:p>
          <a:p>
            <a:pPr lvl="1" indent="0"/>
            <a:r>
              <a:rPr lang="en-US" sz="2000" dirty="0" smtClean="0"/>
              <a:t> 2 Level 4 Awards</a:t>
            </a:r>
            <a:endParaRPr lang="en-US" sz="1400" dirty="0" smtClean="0"/>
          </a:p>
          <a:p>
            <a:pPr indent="0" algn="ctr">
              <a:buNone/>
            </a:pPr>
            <a:endParaRPr lang="en-US" dirty="0" smtClean="0"/>
          </a:p>
          <a:p>
            <a:pPr indent="0" algn="ctr">
              <a:buNone/>
            </a:pPr>
            <a:r>
              <a:rPr lang="en-US" dirty="0" smtClean="0"/>
              <a:t>Please stand and be recognized!</a:t>
            </a:r>
          </a:p>
          <a:p>
            <a:pPr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8958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Triple Crown Achievers</a:t>
            </a:r>
            <a:br>
              <a:rPr lang="en-US" dirty="0" smtClean="0"/>
            </a:br>
            <a:r>
              <a:rPr lang="en-US" sz="2800" dirty="0" smtClean="0"/>
              <a:t>since 11/1/2017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Bonniejean Alford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Douglass Anderson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Judith Bauer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David </a:t>
            </a:r>
            <a:r>
              <a:rPr lang="en-US" dirty="0" err="1" smtClean="0">
                <a:solidFill>
                  <a:srgbClr val="000000"/>
                </a:solidFill>
              </a:rPr>
              <a:t>Dopkins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Jason </a:t>
            </a:r>
            <a:r>
              <a:rPr lang="en-US" dirty="0" err="1" smtClean="0">
                <a:solidFill>
                  <a:srgbClr val="000000"/>
                </a:solidFill>
              </a:rPr>
              <a:t>Feucht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Bill Finnegan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David Gagliano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Angela Graham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Paula </a:t>
            </a:r>
            <a:r>
              <a:rPr lang="en-US" dirty="0" err="1" smtClean="0">
                <a:solidFill>
                  <a:srgbClr val="000000"/>
                </a:solidFill>
              </a:rPr>
              <a:t>Houlihan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Sandra </a:t>
            </a:r>
            <a:r>
              <a:rPr lang="en-US" dirty="0" err="1" smtClean="0">
                <a:solidFill>
                  <a:srgbClr val="000000"/>
                </a:solidFill>
              </a:rPr>
              <a:t>Krzewinski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5943600"/>
            <a:ext cx="7696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Pins were in your registration packet,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5074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Triple Crown Achievers</a:t>
            </a:r>
            <a:br>
              <a:rPr lang="en-US" dirty="0" smtClean="0"/>
            </a:br>
            <a:r>
              <a:rPr lang="en-US" sz="2800" dirty="0" smtClean="0"/>
              <a:t>since 11/1/2017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Craig Mosey</a:t>
            </a:r>
          </a:p>
          <a:p>
            <a:r>
              <a:rPr lang="en-US" dirty="0" smtClean="0"/>
              <a:t>Karen </a:t>
            </a:r>
            <a:r>
              <a:rPr lang="en-US" dirty="0" err="1" smtClean="0"/>
              <a:t>Polege</a:t>
            </a:r>
            <a:endParaRPr lang="en-US" dirty="0"/>
          </a:p>
          <a:p>
            <a:r>
              <a:rPr lang="en-US" dirty="0" smtClean="0"/>
              <a:t>Matt </a:t>
            </a:r>
            <a:r>
              <a:rPr lang="en-US" dirty="0" err="1" smtClean="0"/>
              <a:t>Scheuers</a:t>
            </a:r>
            <a:endParaRPr lang="en-US" dirty="0"/>
          </a:p>
          <a:p>
            <a:r>
              <a:rPr lang="en-US" dirty="0" smtClean="0"/>
              <a:t>John Scott</a:t>
            </a:r>
            <a:endParaRPr lang="en-US" dirty="0"/>
          </a:p>
          <a:p>
            <a:r>
              <a:rPr lang="en-US" dirty="0" err="1" smtClean="0"/>
              <a:t>Kyna</a:t>
            </a:r>
            <a:r>
              <a:rPr lang="en-US" dirty="0" smtClean="0"/>
              <a:t> </a:t>
            </a:r>
            <a:r>
              <a:rPr lang="en-US" dirty="0" err="1" smtClean="0"/>
              <a:t>Shnayderman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Heidi </a:t>
            </a:r>
            <a:r>
              <a:rPr lang="en-US" dirty="0" err="1"/>
              <a:t>Slowinski</a:t>
            </a:r>
            <a:endParaRPr lang="en-US" dirty="0"/>
          </a:p>
          <a:p>
            <a:r>
              <a:rPr lang="en-US" dirty="0" smtClean="0">
                <a:solidFill>
                  <a:srgbClr val="000000"/>
                </a:solidFill>
              </a:rPr>
              <a:t>Irv Snider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Ed </a:t>
            </a:r>
            <a:r>
              <a:rPr lang="en-US" dirty="0" err="1" smtClean="0">
                <a:solidFill>
                  <a:srgbClr val="000000"/>
                </a:solidFill>
              </a:rPr>
              <a:t>Thelen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Jerry Ward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Stephen </a:t>
            </a:r>
            <a:r>
              <a:rPr lang="en-US" dirty="0" err="1" smtClean="0">
                <a:solidFill>
                  <a:srgbClr val="000000"/>
                </a:solidFill>
              </a:rPr>
              <a:t>Wittmann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5943600"/>
            <a:ext cx="76962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Pins were in your registration packet, but please stand and be recognized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79297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Clubs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305800" cy="3581400"/>
          </a:xfrm>
        </p:spPr>
        <p:txBody>
          <a:bodyPr/>
          <a:lstStyle/>
          <a:p>
            <a:r>
              <a:rPr lang="en-US" sz="2800" dirty="0" smtClean="0"/>
              <a:t>District 35 welcomes the following new clubs, chartered since November 2017</a:t>
            </a:r>
          </a:p>
          <a:p>
            <a:pPr lvl="1"/>
            <a:r>
              <a:rPr lang="en-US" sz="2400" dirty="0" smtClean="0"/>
              <a:t>Pewaukee Speaks – Pewaukee, WI</a:t>
            </a:r>
            <a:endParaRPr lang="en-US" sz="2400" dirty="0"/>
          </a:p>
          <a:p>
            <a:pPr lvl="1"/>
            <a:r>
              <a:rPr lang="en-US" sz="2400" dirty="0" smtClean="0"/>
              <a:t>Babbling Badgers – Waukesha, WI</a:t>
            </a:r>
            <a:endParaRPr lang="en-US" sz="2400" dirty="0"/>
          </a:p>
          <a:p>
            <a:pPr lvl="1"/>
            <a:r>
              <a:rPr lang="en-US" sz="2400" dirty="0" smtClean="0"/>
              <a:t>The Best “U” – Milwaukee, WI</a:t>
            </a:r>
          </a:p>
          <a:p>
            <a:pPr lvl="1"/>
            <a:r>
              <a:rPr lang="en-US" sz="2400" dirty="0" smtClean="0"/>
              <a:t>Water City Speakers – Oshkosh, WI</a:t>
            </a:r>
          </a:p>
          <a:p>
            <a:pPr lvl="1"/>
            <a:r>
              <a:rPr lang="en-US" sz="2400" dirty="0" err="1" smtClean="0"/>
              <a:t>ProSpeaks</a:t>
            </a:r>
            <a:r>
              <a:rPr lang="en-US" sz="2400" dirty="0" smtClean="0"/>
              <a:t> – Brookfield, WI</a:t>
            </a:r>
          </a:p>
          <a:p>
            <a:r>
              <a:rPr lang="en-US" sz="2800" dirty="0" smtClean="0"/>
              <a:t>Please come forward and accept your club banner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710573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Multiple Triple Crown Achievers</a:t>
            </a:r>
            <a:br>
              <a:rPr lang="en-US" dirty="0" smtClean="0"/>
            </a:br>
            <a:r>
              <a:rPr lang="en-US" sz="2800" dirty="0" smtClean="0"/>
              <a:t>2017-2018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8077200" cy="3581400"/>
          </a:xfrm>
        </p:spPr>
        <p:txBody>
          <a:bodyPr/>
          <a:lstStyle/>
          <a:p>
            <a:r>
              <a:rPr lang="en-US" sz="3600" dirty="0" err="1" smtClean="0"/>
              <a:t>Rozaline</a:t>
            </a:r>
            <a:r>
              <a:rPr lang="en-US" sz="3600" dirty="0" smtClean="0"/>
              <a:t> </a:t>
            </a:r>
            <a:r>
              <a:rPr lang="en-US" sz="3600" dirty="0" err="1" smtClean="0"/>
              <a:t>Janci</a:t>
            </a:r>
            <a:endParaRPr lang="en-US" sz="3600" dirty="0" smtClean="0"/>
          </a:p>
          <a:p>
            <a:r>
              <a:rPr lang="en-US" sz="3600" dirty="0" smtClean="0"/>
              <a:t>Theresa Flynn</a:t>
            </a:r>
            <a:endParaRPr lang="en-US" sz="3600" dirty="0"/>
          </a:p>
          <a:p>
            <a:r>
              <a:rPr lang="en-US" sz="3600" dirty="0"/>
              <a:t>Kris </a:t>
            </a:r>
            <a:r>
              <a:rPr lang="en-US" sz="3600" dirty="0" smtClean="0"/>
              <a:t>Pool</a:t>
            </a:r>
            <a:endParaRPr lang="en-US" sz="3600" dirty="0"/>
          </a:p>
          <a:p>
            <a:r>
              <a:rPr lang="en-US" sz="3600" dirty="0" smtClean="0"/>
              <a:t>Kathy Shine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237155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Distinguished Toastmasters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We invite all current DTMs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to come to the front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to create a receiving line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to welcome our new DTMs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Distinguished Toastmasters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420" y="2179638"/>
            <a:ext cx="8229600" cy="3581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Earned since the Fall 2017 Conference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800" dirty="0" smtClean="0"/>
              <a:t>Douglass Anderson - DTM</a:t>
            </a:r>
            <a:endParaRPr lang="en-US" sz="2800" dirty="0"/>
          </a:p>
          <a:p>
            <a:r>
              <a:rPr lang="en-US" sz="2800" dirty="0" smtClean="0"/>
              <a:t>Paula </a:t>
            </a:r>
            <a:r>
              <a:rPr lang="en-US" sz="2800" dirty="0" err="1" smtClean="0"/>
              <a:t>Houlihan</a:t>
            </a:r>
            <a:r>
              <a:rPr lang="en-US" sz="2800" dirty="0" smtClean="0"/>
              <a:t> - DTM</a:t>
            </a:r>
            <a:endParaRPr lang="en-US" sz="2800" dirty="0"/>
          </a:p>
          <a:p>
            <a:r>
              <a:rPr lang="en-US" sz="2800" dirty="0" smtClean="0"/>
              <a:t>John Scott - DTM</a:t>
            </a:r>
            <a:endParaRPr lang="en-US" sz="28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352800" y="1142999"/>
            <a:ext cx="2438400" cy="2490159"/>
          </a:xfrm>
        </p:spPr>
        <p:txBody>
          <a:bodyPr/>
          <a:lstStyle/>
          <a:p>
            <a:r>
              <a:rPr lang="en-US" sz="2000" dirty="0" smtClean="0"/>
              <a:t>Mark your calendar for the 2019 Spring Convention May 10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&amp; 11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at the Radisson Hotel &amp; Conference Center Green Bay</a:t>
            </a:r>
            <a:endParaRPr lang="en-US" sz="2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78894"/>
            <a:ext cx="3124200" cy="20775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22" y="1386214"/>
            <a:ext cx="3351488" cy="22371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7417"/>
            <a:ext cx="3495137" cy="2319897"/>
          </a:xfrm>
          <a:prstGeom prst="rect">
            <a:avLst/>
          </a:prstGeom>
        </p:spPr>
      </p:pic>
      <p:pic>
        <p:nvPicPr>
          <p:cNvPr id="9" name="Picture 2" descr="http://prod.static.packers.clubs.nfl.com/assets/images/imported/GB/photos/site/lambeau-field/atrium-201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7418"/>
            <a:ext cx="3479845" cy="231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729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Retention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Spring 2018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4112241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Highest membership retention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191000" cy="3581400"/>
          </a:xfrm>
        </p:spPr>
        <p:txBody>
          <a:bodyPr/>
          <a:lstStyle/>
          <a:p>
            <a:r>
              <a:rPr lang="en-US" sz="3200" dirty="0" smtClean="0"/>
              <a:t>Area D3 </a:t>
            </a:r>
            <a:br>
              <a:rPr lang="en-US" sz="3200" dirty="0" smtClean="0"/>
            </a:br>
            <a:r>
              <a:rPr lang="en-US" sz="3200" dirty="0"/>
              <a:t>Stephanie Scheinke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Area Director</a:t>
            </a:r>
            <a:br>
              <a:rPr lang="en-US" sz="3200" dirty="0" smtClean="0"/>
            </a:br>
            <a:r>
              <a:rPr lang="en-US" sz="3200" dirty="0" smtClean="0"/>
              <a:t>100%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91000" cy="3581400"/>
          </a:xfrm>
        </p:spPr>
        <p:txBody>
          <a:bodyPr/>
          <a:lstStyle/>
          <a:p>
            <a:r>
              <a:rPr lang="en-US" sz="3200" dirty="0" smtClean="0"/>
              <a:t>Division D</a:t>
            </a:r>
            <a:br>
              <a:rPr lang="en-US" sz="3200" dirty="0" smtClean="0"/>
            </a:br>
            <a:r>
              <a:rPr lang="en-US" sz="3200" dirty="0"/>
              <a:t>Theresa </a:t>
            </a:r>
            <a:r>
              <a:rPr lang="en-US" sz="3200" dirty="0" smtClean="0"/>
              <a:t>Flynn Division </a:t>
            </a:r>
            <a:r>
              <a:rPr lang="en-US" sz="3200" dirty="0"/>
              <a:t>Director 77.68</a:t>
            </a:r>
            <a:r>
              <a:rPr lang="en-US" sz="3200" dirty="0" smtClean="0"/>
              <a:t>%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873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Retention Incentive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Spring 2018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1084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63562"/>
          </a:xfrm>
        </p:spPr>
        <p:txBody>
          <a:bodyPr/>
          <a:lstStyle/>
          <a:p>
            <a:pPr algn="ctr"/>
            <a:r>
              <a:rPr lang="en-US" sz="2800" dirty="0" smtClean="0"/>
              <a:t>Talk up Toastmasters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581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Clubs that added </a:t>
            </a:r>
            <a:r>
              <a:rPr lang="en-US" sz="2400" dirty="0" smtClean="0"/>
              <a:t>5 </a:t>
            </a:r>
            <a:r>
              <a:rPr lang="en-US" sz="2400" dirty="0" smtClean="0"/>
              <a:t>new members in February and March - $50 gift card</a:t>
            </a:r>
          </a:p>
          <a:p>
            <a:endParaRPr lang="en-US" sz="2400" dirty="0"/>
          </a:p>
          <a:p>
            <a:r>
              <a:rPr lang="en-US" sz="2400" dirty="0" smtClean="0"/>
              <a:t>NM </a:t>
            </a:r>
            <a:r>
              <a:rPr lang="en-US" sz="2400" dirty="0"/>
              <a:t>Speaks! (8 Members</a:t>
            </a:r>
            <a:r>
              <a:rPr lang="en-US" sz="2400" dirty="0" smtClean="0"/>
              <a:t>)</a:t>
            </a:r>
          </a:p>
          <a:p>
            <a:r>
              <a:rPr lang="en-US" sz="2400" dirty="0"/>
              <a:t>CNH Industrial Toast Team (7 Members)</a:t>
            </a:r>
          </a:p>
        </p:txBody>
      </p:sp>
    </p:spTree>
    <p:extLst>
      <p:ext uri="{BB962C8B-B14F-4D97-AF65-F5344CB8AC3E}">
        <p14:creationId xmlns:p14="http://schemas.microsoft.com/office/powerpoint/2010/main" val="89106033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63562"/>
          </a:xfrm>
        </p:spPr>
        <p:txBody>
          <a:bodyPr/>
          <a:lstStyle/>
          <a:p>
            <a:pPr algn="ctr"/>
            <a:r>
              <a:rPr lang="en-US" sz="2800" dirty="0" smtClean="0"/>
              <a:t>Winners ($ 50) for Member Retention Incentive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581400"/>
          </a:xfrm>
        </p:spPr>
        <p:txBody>
          <a:bodyPr/>
          <a:lstStyle/>
          <a:p>
            <a:r>
              <a:rPr lang="en-US" sz="2400" dirty="0"/>
              <a:t>Menomonee Falls Toastmasters </a:t>
            </a:r>
            <a:endParaRPr lang="en-US" sz="2400" dirty="0" smtClean="0"/>
          </a:p>
          <a:p>
            <a:r>
              <a:rPr lang="en-US" sz="2400" dirty="0"/>
              <a:t>Well Toasted </a:t>
            </a:r>
            <a:endParaRPr lang="en-US" sz="2400" dirty="0" smtClean="0"/>
          </a:p>
          <a:p>
            <a:r>
              <a:rPr lang="en-US" sz="2400" dirty="0"/>
              <a:t>Wisconsin Club </a:t>
            </a:r>
            <a:endParaRPr lang="en-US" sz="2400" dirty="0" smtClean="0"/>
          </a:p>
          <a:p>
            <a:r>
              <a:rPr lang="en-US" sz="2400" dirty="0"/>
              <a:t>Talkers &amp; Shakers </a:t>
            </a:r>
            <a:endParaRPr lang="en-US" sz="2400" dirty="0" smtClean="0"/>
          </a:p>
          <a:p>
            <a:r>
              <a:rPr lang="en-US" sz="2400" dirty="0"/>
              <a:t>Generally Speaking </a:t>
            </a:r>
            <a:endParaRPr lang="en-US" sz="2400" dirty="0" smtClean="0"/>
          </a:p>
          <a:p>
            <a:r>
              <a:rPr lang="en-US" sz="2400" dirty="0"/>
              <a:t>Walworth County </a:t>
            </a:r>
            <a:endParaRPr lang="en-US" sz="2400" dirty="0" smtClean="0"/>
          </a:p>
          <a:p>
            <a:r>
              <a:rPr lang="en-US" sz="2400" dirty="0" err="1" smtClean="0"/>
              <a:t>Marq</a:t>
            </a:r>
            <a:r>
              <a:rPr lang="en-US" sz="2400" dirty="0" smtClean="0"/>
              <a:t> </a:t>
            </a:r>
            <a:r>
              <a:rPr lang="en-US" sz="2400" dirty="0"/>
              <a:t>Our Words</a:t>
            </a:r>
          </a:p>
          <a:p>
            <a:r>
              <a:rPr lang="en-US" sz="2400" dirty="0" smtClean="0"/>
              <a:t>North </a:t>
            </a:r>
            <a:r>
              <a:rPr lang="en-US" sz="2400" dirty="0"/>
              <a:t>Shore </a:t>
            </a:r>
            <a:r>
              <a:rPr lang="en-US" sz="2400" dirty="0" smtClean="0"/>
              <a:t>Badgers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67921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astmasters">
  <a:themeElements>
    <a:clrScheme name="Basic 14">
      <a:dk1>
        <a:srgbClr val="000000"/>
      </a:dk1>
      <a:lt1>
        <a:srgbClr val="FFFFFF"/>
      </a:lt1>
      <a:dk2>
        <a:srgbClr val="004165"/>
      </a:dk2>
      <a:lt2>
        <a:srgbClr val="808080"/>
      </a:lt2>
      <a:accent1>
        <a:srgbClr val="772432"/>
      </a:accent1>
      <a:accent2>
        <a:srgbClr val="004165"/>
      </a:accent2>
      <a:accent3>
        <a:srgbClr val="FFFFFF"/>
      </a:accent3>
      <a:accent4>
        <a:srgbClr val="000000"/>
      </a:accent4>
      <a:accent5>
        <a:srgbClr val="BDACAD"/>
      </a:accent5>
      <a:accent6>
        <a:srgbClr val="003A5B"/>
      </a:accent6>
      <a:hlink>
        <a:srgbClr val="CD202C"/>
      </a:hlink>
      <a:folHlink>
        <a:srgbClr val="CD202C"/>
      </a:folHlink>
    </a:clrScheme>
    <a:fontScheme name="Basic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s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3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F2DF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14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CD202C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15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pacer">
  <a:themeElements>
    <a:clrScheme name="Spacer 13">
      <a:dk1>
        <a:srgbClr val="000000"/>
      </a:dk1>
      <a:lt1>
        <a:srgbClr val="FFFFFF"/>
      </a:lt1>
      <a:dk2>
        <a:srgbClr val="004165"/>
      </a:dk2>
      <a:lt2>
        <a:srgbClr val="808080"/>
      </a:lt2>
      <a:accent1>
        <a:srgbClr val="772432"/>
      </a:accent1>
      <a:accent2>
        <a:srgbClr val="004165"/>
      </a:accent2>
      <a:accent3>
        <a:srgbClr val="FFFFFF"/>
      </a:accent3>
      <a:accent4>
        <a:srgbClr val="000000"/>
      </a:accent4>
      <a:accent5>
        <a:srgbClr val="BDACAD"/>
      </a:accent5>
      <a:accent6>
        <a:srgbClr val="003A5B"/>
      </a:accent6>
      <a:hlink>
        <a:srgbClr val="CD202C"/>
      </a:hlink>
      <a:folHlink>
        <a:srgbClr val="CD202C"/>
      </a:folHlink>
    </a:clrScheme>
    <a:fontScheme name="Spa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c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3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CD202C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14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Toastmasters</Template>
  <TotalTime>1621</TotalTime>
  <Words>1504</Words>
  <Application>Microsoft Office PowerPoint</Application>
  <PresentationFormat>On-screen Show (4:3)</PresentationFormat>
  <Paragraphs>398</Paragraphs>
  <Slides>43</Slides>
  <Notes>32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Toastmasters</vt:lpstr>
      <vt:lpstr>Spacer</vt:lpstr>
      <vt:lpstr>District 35 Awards</vt:lpstr>
      <vt:lpstr>Honoring Area Directors</vt:lpstr>
      <vt:lpstr>2017-2018 Area Directors</vt:lpstr>
      <vt:lpstr>New Clubs</vt:lpstr>
      <vt:lpstr>Membership Retention</vt:lpstr>
      <vt:lpstr>Highest membership retention</vt:lpstr>
      <vt:lpstr>Membership Retention Incentive</vt:lpstr>
      <vt:lpstr>Talk up Toastmasters</vt:lpstr>
      <vt:lpstr>Winners ($ 50) for Member Retention Incentive</vt:lpstr>
      <vt:lpstr>Winners ($ 50) for Member Retention Incentive</vt:lpstr>
      <vt:lpstr>Winners ($ 50) for Member Retention Incentive</vt:lpstr>
      <vt:lpstr>Seed the Lead Incentive – Lead Only</vt:lpstr>
      <vt:lpstr>Seed the Lead Incentive – Lead and Demo Meeting</vt:lpstr>
      <vt:lpstr>Seed the Lead Incentive – Lead, Demo Meeting and Org Meeting</vt:lpstr>
      <vt:lpstr>Seed the Lead Incentive – Lead, Demo, Org Meetings and Charter </vt:lpstr>
      <vt:lpstr>Club Ambassador Program</vt:lpstr>
      <vt:lpstr>Club Ambassador Recipients (1) </vt:lpstr>
      <vt:lpstr>Club Ambassador Recipients (2) </vt:lpstr>
      <vt:lpstr>Club Ambassador Recipients (3) </vt:lpstr>
      <vt:lpstr>Celebrating Club Coaches</vt:lpstr>
      <vt:lpstr>Celebrating Club Coaches</vt:lpstr>
      <vt:lpstr>Celebrating Club Coaches</vt:lpstr>
      <vt:lpstr>Celebrating Club Coaches</vt:lpstr>
      <vt:lpstr>Public Relations Recognition Awards</vt:lpstr>
      <vt:lpstr>Best Website</vt:lpstr>
      <vt:lpstr>Best Newsletter</vt:lpstr>
      <vt:lpstr>Best Social Media Presence</vt:lpstr>
      <vt:lpstr>Recognizing our clubs already Distinguished 2017-2018</vt:lpstr>
      <vt:lpstr>Recognizing our clubs already Distinguished 2017-2018 (cont’d)</vt:lpstr>
      <vt:lpstr>Recognizing our clubs already Distinguished 2017-2018 (cont’d)</vt:lpstr>
      <vt:lpstr>Seven Officers Trained - Winter</vt:lpstr>
      <vt:lpstr>Elite Eight (8+ new members this year)</vt:lpstr>
      <vt:lpstr>Elite Eight (8+ new members this year)</vt:lpstr>
      <vt:lpstr>Competent Communicator Awards</vt:lpstr>
      <vt:lpstr> Advanced Communicator Awards </vt:lpstr>
      <vt:lpstr>Leadership Awards</vt:lpstr>
      <vt:lpstr>Pathways Awards</vt:lpstr>
      <vt:lpstr>Triple Crown Achievers since 11/1/2017</vt:lpstr>
      <vt:lpstr>Triple Crown Achievers since 11/1/2017</vt:lpstr>
      <vt:lpstr>Multiple Triple Crown Achievers 2017-2018</vt:lpstr>
      <vt:lpstr>Distinguished Toastmasters</vt:lpstr>
      <vt:lpstr>Distinguished Toastmasters</vt:lpstr>
      <vt:lpstr>Mark your calendar for the 2019 Spring Convention May 10th &amp; 11th at the Radisson Hotel &amp; Conference Center Green Bay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</dc:creator>
  <cp:lastModifiedBy>Edward Thelen</cp:lastModifiedBy>
  <cp:revision>194</cp:revision>
  <cp:lastPrinted>2011-04-29T15:34:32Z</cp:lastPrinted>
  <dcterms:created xsi:type="dcterms:W3CDTF">2009-01-23T22:58:43Z</dcterms:created>
  <dcterms:modified xsi:type="dcterms:W3CDTF">2018-05-04T13:51:20Z</dcterms:modified>
</cp:coreProperties>
</file>