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83" r:id="rId3"/>
    <p:sldId id="288" r:id="rId4"/>
    <p:sldId id="290" r:id="rId5"/>
    <p:sldId id="291" r:id="rId6"/>
    <p:sldId id="292" r:id="rId7"/>
    <p:sldId id="298" r:id="rId8"/>
    <p:sldId id="299" r:id="rId9"/>
    <p:sldId id="300" r:id="rId10"/>
    <p:sldId id="301" r:id="rId11"/>
    <p:sldId id="302" r:id="rId12"/>
    <p:sldId id="261" r:id="rId13"/>
    <p:sldId id="304" r:id="rId14"/>
    <p:sldId id="303" r:id="rId15"/>
    <p:sldId id="305" r:id="rId16"/>
    <p:sldId id="306" r:id="rId17"/>
    <p:sldId id="307" r:id="rId18"/>
    <p:sldId id="260" r:id="rId19"/>
    <p:sldId id="269" r:id="rId20"/>
    <p:sldId id="270" r:id="rId21"/>
    <p:sldId id="275" r:id="rId22"/>
    <p:sldId id="271" r:id="rId23"/>
    <p:sldId id="272" r:id="rId24"/>
    <p:sldId id="273" r:id="rId25"/>
    <p:sldId id="276" r:id="rId26"/>
    <p:sldId id="277" r:id="rId27"/>
    <p:sldId id="279" r:id="rId28"/>
    <p:sldId id="262" r:id="rId29"/>
    <p:sldId id="308" r:id="rId30"/>
    <p:sldId id="309" r:id="rId31"/>
    <p:sldId id="264" r:id="rId32"/>
    <p:sldId id="282" r:id="rId33"/>
    <p:sldId id="265" r:id="rId34"/>
    <p:sldId id="312" r:id="rId35"/>
    <p:sldId id="313" r:id="rId36"/>
    <p:sldId id="314" r:id="rId37"/>
    <p:sldId id="311" r:id="rId38"/>
    <p:sldId id="310" r:id="rId39"/>
    <p:sldId id="263" r:id="rId40"/>
    <p:sldId id="280" r:id="rId41"/>
    <p:sldId id="315" r:id="rId42"/>
    <p:sldId id="316" r:id="rId43"/>
    <p:sldId id="317" r:id="rId44"/>
    <p:sldId id="319" r:id="rId45"/>
    <p:sldId id="318" r:id="rId46"/>
    <p:sldId id="266" r:id="rId47"/>
    <p:sldId id="267" r:id="rId48"/>
    <p:sldId id="320" r:id="rId49"/>
    <p:sldId id="268" r:id="rId50"/>
    <p:sldId id="321" r:id="rId51"/>
    <p:sldId id="281" r:id="rId52"/>
    <p:sldId id="258" r:id="rId53"/>
    <p:sldId id="284" r:id="rId54"/>
    <p:sldId id="285" r:id="rId55"/>
    <p:sldId id="286" r:id="rId56"/>
    <p:sldId id="28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88" autoAdjust="0"/>
    <p:restoredTop sz="94816" autoAdjust="0"/>
  </p:normalViewPr>
  <p:slideViewPr>
    <p:cSldViewPr snapToGrid="0">
      <p:cViewPr>
        <p:scale>
          <a:sx n="70" d="100"/>
          <a:sy n="70" d="100"/>
        </p:scale>
        <p:origin x="1474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45D470-B52D-4C73-A823-C48067BB42A7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A419CA-0380-4A1F-8EE9-3C5613E6F7A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solidFill>
                <a:schemeClr val="bg1"/>
              </a:solidFill>
              <a:latin typeface="Tenorite" panose="00000500000000000000" pitchFamily="2" charset="0"/>
            </a:rPr>
            <a:t>General Help</a:t>
          </a:r>
        </a:p>
      </dgm:t>
    </dgm:pt>
    <dgm:pt modelId="{132645F0-161B-493A-B8AB-3EBD3C48BF30}" type="parTrans" cxnId="{DDF4FB71-9EDD-4FCD-86EF-72AFA240CB82}">
      <dgm:prSet/>
      <dgm:spPr/>
      <dgm:t>
        <a:bodyPr/>
        <a:lstStyle/>
        <a:p>
          <a:endParaRPr lang="en-US" sz="1100"/>
        </a:p>
      </dgm:t>
    </dgm:pt>
    <dgm:pt modelId="{707A2CD6-6BC7-4D36-999F-50630036CFF2}" type="sibTrans" cxnId="{DDF4FB71-9EDD-4FCD-86EF-72AFA240CB82}">
      <dgm:prSet/>
      <dgm:spPr/>
      <dgm:t>
        <a:bodyPr/>
        <a:lstStyle/>
        <a:p>
          <a:endParaRPr lang="en-US" sz="1100"/>
        </a:p>
      </dgm:t>
    </dgm:pt>
    <dgm:pt modelId="{3ED41F47-2F29-49C5-88E3-6D672A6608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>
              <a:solidFill>
                <a:schemeClr val="bg1"/>
              </a:solidFill>
              <a:latin typeface="Tenorite" panose="00000500000000000000" pitchFamily="2" charset="0"/>
            </a:rPr>
            <a:t>First Timers</a:t>
          </a:r>
        </a:p>
      </dgm:t>
    </dgm:pt>
    <dgm:pt modelId="{35FDEBB7-21A6-4DE7-8603-CF5C8B2581D9}" type="parTrans" cxnId="{8FF25269-912E-48FE-B703-5A393C65E893}">
      <dgm:prSet/>
      <dgm:spPr/>
      <dgm:t>
        <a:bodyPr/>
        <a:lstStyle/>
        <a:p>
          <a:endParaRPr lang="en-US" sz="1100"/>
        </a:p>
      </dgm:t>
    </dgm:pt>
    <dgm:pt modelId="{8325A854-D721-489C-A558-912EAF1D559A}" type="sibTrans" cxnId="{8FF25269-912E-48FE-B703-5A393C65E893}">
      <dgm:prSet/>
      <dgm:spPr/>
      <dgm:t>
        <a:bodyPr/>
        <a:lstStyle/>
        <a:p>
          <a:endParaRPr lang="en-US" sz="1100"/>
        </a:p>
      </dgm:t>
    </dgm:pt>
    <dgm:pt modelId="{9EE2590F-B655-47A3-820D-CE281126A2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>
              <a:solidFill>
                <a:schemeClr val="bg1"/>
              </a:solidFill>
              <a:latin typeface="Tenorite" panose="00000500000000000000" pitchFamily="2" charset="0"/>
            </a:rPr>
            <a:t>Photographers</a:t>
          </a:r>
        </a:p>
      </dgm:t>
    </dgm:pt>
    <dgm:pt modelId="{420957CA-CA22-40C2-80F7-93F659E56B47}" type="parTrans" cxnId="{DA1F0E79-DD41-4A7E-A460-FA64EBFAA6E8}">
      <dgm:prSet/>
      <dgm:spPr/>
      <dgm:t>
        <a:bodyPr/>
        <a:lstStyle/>
        <a:p>
          <a:endParaRPr lang="en-US" sz="1100"/>
        </a:p>
      </dgm:t>
    </dgm:pt>
    <dgm:pt modelId="{022ACEAB-6C7E-4B8A-A457-DD39C4783F25}" type="sibTrans" cxnId="{DA1F0E79-DD41-4A7E-A460-FA64EBFAA6E8}">
      <dgm:prSet/>
      <dgm:spPr/>
      <dgm:t>
        <a:bodyPr/>
        <a:lstStyle/>
        <a:p>
          <a:endParaRPr lang="en-US" sz="1100"/>
        </a:p>
      </dgm:t>
    </dgm:pt>
    <dgm:pt modelId="{B28FB389-EFC2-4425-AC90-F7B2DC385F6F}" type="pres">
      <dgm:prSet presAssocID="{BB45D470-B52D-4C73-A823-C48067BB42A7}" presName="root" presStyleCnt="0">
        <dgm:presLayoutVars>
          <dgm:dir/>
          <dgm:resizeHandles val="exact"/>
        </dgm:presLayoutVars>
      </dgm:prSet>
      <dgm:spPr/>
    </dgm:pt>
    <dgm:pt modelId="{E0E8335A-B848-49C2-9F7F-96BE74BE08BD}" type="pres">
      <dgm:prSet presAssocID="{63A419CA-0380-4A1F-8EE9-3C5613E6F7AF}" presName="compNode" presStyleCnt="0"/>
      <dgm:spPr/>
    </dgm:pt>
    <dgm:pt modelId="{6791B69D-3853-45FF-83DD-7D4BE35B77E1}" type="pres">
      <dgm:prSet presAssocID="{63A419CA-0380-4A1F-8EE9-3C5613E6F7A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86E20662-0EAC-4233-8798-E4B97A045875}" type="pres">
      <dgm:prSet presAssocID="{63A419CA-0380-4A1F-8EE9-3C5613E6F7AF}" presName="spaceRect" presStyleCnt="0"/>
      <dgm:spPr/>
    </dgm:pt>
    <dgm:pt modelId="{CE12A59B-A8B0-4638-8C12-4EA090671400}" type="pres">
      <dgm:prSet presAssocID="{63A419CA-0380-4A1F-8EE9-3C5613E6F7AF}" presName="textRect" presStyleLbl="revTx" presStyleIdx="0" presStyleCnt="3">
        <dgm:presLayoutVars>
          <dgm:chMax val="1"/>
          <dgm:chPref val="1"/>
        </dgm:presLayoutVars>
      </dgm:prSet>
      <dgm:spPr/>
    </dgm:pt>
    <dgm:pt modelId="{557B4FF4-53FD-4E34-8E18-863D543BE556}" type="pres">
      <dgm:prSet presAssocID="{707A2CD6-6BC7-4D36-999F-50630036CFF2}" presName="sibTrans" presStyleCnt="0"/>
      <dgm:spPr/>
    </dgm:pt>
    <dgm:pt modelId="{DDE662E9-A9C3-40D0-9004-D2A08F8511E3}" type="pres">
      <dgm:prSet presAssocID="{3ED41F47-2F29-49C5-88E3-6D672A660820}" presName="compNode" presStyleCnt="0"/>
      <dgm:spPr/>
    </dgm:pt>
    <dgm:pt modelId="{C674C43B-79F4-4D77-8F30-DB4E8FBC50B0}" type="pres">
      <dgm:prSet presAssocID="{3ED41F47-2F29-49C5-88E3-6D672A66082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1DCDC28-D766-4910-8869-E3345DDC68AC}" type="pres">
      <dgm:prSet presAssocID="{3ED41F47-2F29-49C5-88E3-6D672A660820}" presName="spaceRect" presStyleCnt="0"/>
      <dgm:spPr/>
    </dgm:pt>
    <dgm:pt modelId="{F14D717E-4D5F-4B70-A3C3-674208738962}" type="pres">
      <dgm:prSet presAssocID="{3ED41F47-2F29-49C5-88E3-6D672A660820}" presName="textRect" presStyleLbl="revTx" presStyleIdx="1" presStyleCnt="3">
        <dgm:presLayoutVars>
          <dgm:chMax val="1"/>
          <dgm:chPref val="1"/>
        </dgm:presLayoutVars>
      </dgm:prSet>
      <dgm:spPr/>
    </dgm:pt>
    <dgm:pt modelId="{8A0CB081-5A38-4A55-B56B-46AC372EA8A5}" type="pres">
      <dgm:prSet presAssocID="{8325A854-D721-489C-A558-912EAF1D559A}" presName="sibTrans" presStyleCnt="0"/>
      <dgm:spPr/>
    </dgm:pt>
    <dgm:pt modelId="{65E306D1-D6C7-40ED-AEAC-798513301526}" type="pres">
      <dgm:prSet presAssocID="{9EE2590F-B655-47A3-820D-CE281126A256}" presName="compNode" presStyleCnt="0"/>
      <dgm:spPr/>
    </dgm:pt>
    <dgm:pt modelId="{2D54B352-2BEE-4D56-9CBC-3747D9640B8B}" type="pres">
      <dgm:prSet presAssocID="{9EE2590F-B655-47A3-820D-CE281126A25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8F45F025-CB41-4304-B7ED-EC8F94225228}" type="pres">
      <dgm:prSet presAssocID="{9EE2590F-B655-47A3-820D-CE281126A256}" presName="spaceRect" presStyleCnt="0"/>
      <dgm:spPr/>
    </dgm:pt>
    <dgm:pt modelId="{1934B1DF-C690-45CB-A75C-2F235F5E5FA5}" type="pres">
      <dgm:prSet presAssocID="{9EE2590F-B655-47A3-820D-CE281126A25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4A20D5C-7474-4253-A92F-A3CDF6706F27}" type="presOf" srcId="{63A419CA-0380-4A1F-8EE9-3C5613E6F7AF}" destId="{CE12A59B-A8B0-4638-8C12-4EA090671400}" srcOrd="0" destOrd="0" presId="urn:microsoft.com/office/officeart/2018/2/layout/IconLabelList"/>
    <dgm:cxn modelId="{4DD0845F-087D-43C0-BBF6-9B9166E23183}" type="presOf" srcId="{3ED41F47-2F29-49C5-88E3-6D672A660820}" destId="{F14D717E-4D5F-4B70-A3C3-674208738962}" srcOrd="0" destOrd="0" presId="urn:microsoft.com/office/officeart/2018/2/layout/IconLabelList"/>
    <dgm:cxn modelId="{8FF25269-912E-48FE-B703-5A393C65E893}" srcId="{BB45D470-B52D-4C73-A823-C48067BB42A7}" destId="{3ED41F47-2F29-49C5-88E3-6D672A660820}" srcOrd="1" destOrd="0" parTransId="{35FDEBB7-21A6-4DE7-8603-CF5C8B2581D9}" sibTransId="{8325A854-D721-489C-A558-912EAF1D559A}"/>
    <dgm:cxn modelId="{88BFF949-15C7-4F1A-8467-8B90E71421E2}" type="presOf" srcId="{BB45D470-B52D-4C73-A823-C48067BB42A7}" destId="{B28FB389-EFC2-4425-AC90-F7B2DC385F6F}" srcOrd="0" destOrd="0" presId="urn:microsoft.com/office/officeart/2018/2/layout/IconLabelList"/>
    <dgm:cxn modelId="{DDF4FB71-9EDD-4FCD-86EF-72AFA240CB82}" srcId="{BB45D470-B52D-4C73-A823-C48067BB42A7}" destId="{63A419CA-0380-4A1F-8EE9-3C5613E6F7AF}" srcOrd="0" destOrd="0" parTransId="{132645F0-161B-493A-B8AB-3EBD3C48BF30}" sibTransId="{707A2CD6-6BC7-4D36-999F-50630036CFF2}"/>
    <dgm:cxn modelId="{DA1F0E79-DD41-4A7E-A460-FA64EBFAA6E8}" srcId="{BB45D470-B52D-4C73-A823-C48067BB42A7}" destId="{9EE2590F-B655-47A3-820D-CE281126A256}" srcOrd="2" destOrd="0" parTransId="{420957CA-CA22-40C2-80F7-93F659E56B47}" sibTransId="{022ACEAB-6C7E-4B8A-A457-DD39C4783F25}"/>
    <dgm:cxn modelId="{83D3CB85-5219-47A2-BC24-5DD053C873E6}" type="presOf" srcId="{9EE2590F-B655-47A3-820D-CE281126A256}" destId="{1934B1DF-C690-45CB-A75C-2F235F5E5FA5}" srcOrd="0" destOrd="0" presId="urn:microsoft.com/office/officeart/2018/2/layout/IconLabelList"/>
    <dgm:cxn modelId="{EB8C607D-00D6-469F-9785-999540BBCE59}" type="presParOf" srcId="{B28FB389-EFC2-4425-AC90-F7B2DC385F6F}" destId="{E0E8335A-B848-49C2-9F7F-96BE74BE08BD}" srcOrd="0" destOrd="0" presId="urn:microsoft.com/office/officeart/2018/2/layout/IconLabelList"/>
    <dgm:cxn modelId="{C75CD775-3140-44E1-B919-A5E207EC4E86}" type="presParOf" srcId="{E0E8335A-B848-49C2-9F7F-96BE74BE08BD}" destId="{6791B69D-3853-45FF-83DD-7D4BE35B77E1}" srcOrd="0" destOrd="0" presId="urn:microsoft.com/office/officeart/2018/2/layout/IconLabelList"/>
    <dgm:cxn modelId="{996C605F-D24C-40B4-B05A-49DCD36A69EC}" type="presParOf" srcId="{E0E8335A-B848-49C2-9F7F-96BE74BE08BD}" destId="{86E20662-0EAC-4233-8798-E4B97A045875}" srcOrd="1" destOrd="0" presId="urn:microsoft.com/office/officeart/2018/2/layout/IconLabelList"/>
    <dgm:cxn modelId="{7BB75995-3076-461A-8EC9-568E2128FC35}" type="presParOf" srcId="{E0E8335A-B848-49C2-9F7F-96BE74BE08BD}" destId="{CE12A59B-A8B0-4638-8C12-4EA090671400}" srcOrd="2" destOrd="0" presId="urn:microsoft.com/office/officeart/2018/2/layout/IconLabelList"/>
    <dgm:cxn modelId="{9EA39866-0F4A-4676-882E-0CFF8C20F7B4}" type="presParOf" srcId="{B28FB389-EFC2-4425-AC90-F7B2DC385F6F}" destId="{557B4FF4-53FD-4E34-8E18-863D543BE556}" srcOrd="1" destOrd="0" presId="urn:microsoft.com/office/officeart/2018/2/layout/IconLabelList"/>
    <dgm:cxn modelId="{56337CE4-34C1-4D4E-901A-57721283C489}" type="presParOf" srcId="{B28FB389-EFC2-4425-AC90-F7B2DC385F6F}" destId="{DDE662E9-A9C3-40D0-9004-D2A08F8511E3}" srcOrd="2" destOrd="0" presId="urn:microsoft.com/office/officeart/2018/2/layout/IconLabelList"/>
    <dgm:cxn modelId="{7EE046F6-F48B-4BA8-AB2D-F2CBBF02EE2F}" type="presParOf" srcId="{DDE662E9-A9C3-40D0-9004-D2A08F8511E3}" destId="{C674C43B-79F4-4D77-8F30-DB4E8FBC50B0}" srcOrd="0" destOrd="0" presId="urn:microsoft.com/office/officeart/2018/2/layout/IconLabelList"/>
    <dgm:cxn modelId="{603A78AF-69AB-4E44-892E-933161F1075F}" type="presParOf" srcId="{DDE662E9-A9C3-40D0-9004-D2A08F8511E3}" destId="{11DCDC28-D766-4910-8869-E3345DDC68AC}" srcOrd="1" destOrd="0" presId="urn:microsoft.com/office/officeart/2018/2/layout/IconLabelList"/>
    <dgm:cxn modelId="{BE586E9D-3B8F-40A7-A86C-9E1D90F9DD5A}" type="presParOf" srcId="{DDE662E9-A9C3-40D0-9004-D2A08F8511E3}" destId="{F14D717E-4D5F-4B70-A3C3-674208738962}" srcOrd="2" destOrd="0" presId="urn:microsoft.com/office/officeart/2018/2/layout/IconLabelList"/>
    <dgm:cxn modelId="{F92AD946-E243-46D8-846E-A945953A6924}" type="presParOf" srcId="{B28FB389-EFC2-4425-AC90-F7B2DC385F6F}" destId="{8A0CB081-5A38-4A55-B56B-46AC372EA8A5}" srcOrd="3" destOrd="0" presId="urn:microsoft.com/office/officeart/2018/2/layout/IconLabelList"/>
    <dgm:cxn modelId="{DC3C912C-F08F-4455-B908-92489AF1CC8F}" type="presParOf" srcId="{B28FB389-EFC2-4425-AC90-F7B2DC385F6F}" destId="{65E306D1-D6C7-40ED-AEAC-798513301526}" srcOrd="4" destOrd="0" presId="urn:microsoft.com/office/officeart/2018/2/layout/IconLabelList"/>
    <dgm:cxn modelId="{18C643EB-BDD1-4369-8819-6841DF814EEB}" type="presParOf" srcId="{65E306D1-D6C7-40ED-AEAC-798513301526}" destId="{2D54B352-2BEE-4D56-9CBC-3747D9640B8B}" srcOrd="0" destOrd="0" presId="urn:microsoft.com/office/officeart/2018/2/layout/IconLabelList"/>
    <dgm:cxn modelId="{00CEFAA7-28D1-46A0-B71A-4F77B0224A3D}" type="presParOf" srcId="{65E306D1-D6C7-40ED-AEAC-798513301526}" destId="{8F45F025-CB41-4304-B7ED-EC8F94225228}" srcOrd="1" destOrd="0" presId="urn:microsoft.com/office/officeart/2018/2/layout/IconLabelList"/>
    <dgm:cxn modelId="{FE0D5161-1751-4130-B232-2280A1682587}" type="presParOf" srcId="{65E306D1-D6C7-40ED-AEAC-798513301526}" destId="{1934B1DF-C690-45CB-A75C-2F235F5E5FA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45D470-B52D-4C73-A823-C48067BB42A7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79FC23-9F2E-4950-AD81-F6B415D39E8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solidFill>
                <a:schemeClr val="bg1"/>
              </a:solidFill>
              <a:latin typeface="Tenorite" panose="00000500000000000000" pitchFamily="2" charset="0"/>
            </a:rPr>
            <a:t>Room Monitors</a:t>
          </a:r>
        </a:p>
      </dgm:t>
    </dgm:pt>
    <dgm:pt modelId="{63BAEEF1-F38B-425B-B51A-3EBC1CD00096}" type="parTrans" cxnId="{BB465692-C9C7-4DCA-92DF-81F37F7BA305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Tenorite" panose="00000500000000000000" pitchFamily="2" charset="0"/>
          </a:endParaRPr>
        </a:p>
      </dgm:t>
    </dgm:pt>
    <dgm:pt modelId="{899B318E-CBFB-40D5-9812-0B20774BC33E}" type="sibTrans" cxnId="{BB465692-C9C7-4DCA-92DF-81F37F7BA305}">
      <dgm:prSet/>
      <dgm:spPr/>
      <dgm:t>
        <a:bodyPr/>
        <a:lstStyle/>
        <a:p>
          <a:pPr>
            <a:lnSpc>
              <a:spcPct val="100000"/>
            </a:lnSpc>
          </a:pPr>
          <a:endParaRPr lang="en-US" sz="1400">
            <a:solidFill>
              <a:schemeClr val="bg1"/>
            </a:solidFill>
            <a:latin typeface="Tenorite" panose="00000500000000000000" pitchFamily="2" charset="0"/>
          </a:endParaRPr>
        </a:p>
      </dgm:t>
    </dgm:pt>
    <dgm:pt modelId="{0365701A-D080-43E1-91C2-0F726C319C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solidFill>
                <a:schemeClr val="bg1"/>
              </a:solidFill>
              <a:latin typeface="Tenorite" panose="00000500000000000000" pitchFamily="2" charset="0"/>
            </a:rPr>
            <a:t>Registration</a:t>
          </a:r>
        </a:p>
      </dgm:t>
    </dgm:pt>
    <dgm:pt modelId="{AE9E8D15-B317-46BB-A219-2F7419330005}" type="parTrans" cxnId="{E5C9677A-479F-41B0-877B-81632F5B2E0D}">
      <dgm:prSet/>
      <dgm:spPr/>
      <dgm:t>
        <a:bodyPr/>
        <a:lstStyle/>
        <a:p>
          <a:endParaRPr lang="en-US" sz="1100"/>
        </a:p>
      </dgm:t>
    </dgm:pt>
    <dgm:pt modelId="{F9E58022-2E73-42DB-9E74-375CC29DF004}" type="sibTrans" cxnId="{E5C9677A-479F-41B0-877B-81632F5B2E0D}">
      <dgm:prSet/>
      <dgm:spPr/>
      <dgm:t>
        <a:bodyPr/>
        <a:lstStyle/>
        <a:p>
          <a:endParaRPr lang="en-US" sz="1100"/>
        </a:p>
      </dgm:t>
    </dgm:pt>
    <dgm:pt modelId="{687D9C1A-635F-4A27-84F4-0B8469D740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>
              <a:solidFill>
                <a:schemeClr val="bg1"/>
              </a:solidFill>
              <a:latin typeface="Tenorite" panose="00000500000000000000" pitchFamily="2" charset="0"/>
            </a:rPr>
            <a:t>Raffles</a:t>
          </a:r>
        </a:p>
      </dgm:t>
    </dgm:pt>
    <dgm:pt modelId="{FF3A6646-F88D-4609-B382-DDA2C4BB9F97}" type="parTrans" cxnId="{3F01B23F-C38E-4321-8BBA-E48BAB3CE82F}">
      <dgm:prSet/>
      <dgm:spPr/>
      <dgm:t>
        <a:bodyPr/>
        <a:lstStyle/>
        <a:p>
          <a:endParaRPr lang="en-US" sz="1100"/>
        </a:p>
      </dgm:t>
    </dgm:pt>
    <dgm:pt modelId="{B86246BA-9E4F-41AF-9416-FC0E2EB47D71}" type="sibTrans" cxnId="{3F01B23F-C38E-4321-8BBA-E48BAB3CE82F}">
      <dgm:prSet/>
      <dgm:spPr/>
      <dgm:t>
        <a:bodyPr/>
        <a:lstStyle/>
        <a:p>
          <a:endParaRPr lang="en-US" sz="1100"/>
        </a:p>
      </dgm:t>
    </dgm:pt>
    <dgm:pt modelId="{B28FB389-EFC2-4425-AC90-F7B2DC385F6F}" type="pres">
      <dgm:prSet presAssocID="{BB45D470-B52D-4C73-A823-C48067BB42A7}" presName="root" presStyleCnt="0">
        <dgm:presLayoutVars>
          <dgm:dir/>
          <dgm:resizeHandles val="exact"/>
        </dgm:presLayoutVars>
      </dgm:prSet>
      <dgm:spPr/>
    </dgm:pt>
    <dgm:pt modelId="{097CFF87-DABB-4713-A8FA-331694D0AD0C}" type="pres">
      <dgm:prSet presAssocID="{9779FC23-9F2E-4950-AD81-F6B415D39E86}" presName="compNode" presStyleCnt="0"/>
      <dgm:spPr/>
    </dgm:pt>
    <dgm:pt modelId="{3DC8D429-BF5C-4CC3-9F79-7F8BFB585329}" type="pres">
      <dgm:prSet presAssocID="{9779FC23-9F2E-4950-AD81-F6B415D39E8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9F7BD416-0B0B-4702-985D-8B35C171CA76}" type="pres">
      <dgm:prSet presAssocID="{9779FC23-9F2E-4950-AD81-F6B415D39E86}" presName="spaceRect" presStyleCnt="0"/>
      <dgm:spPr/>
    </dgm:pt>
    <dgm:pt modelId="{5C05BCF0-EC97-491D-B28C-3F479A1EC8B8}" type="pres">
      <dgm:prSet presAssocID="{9779FC23-9F2E-4950-AD81-F6B415D39E86}" presName="textRect" presStyleLbl="revTx" presStyleIdx="0" presStyleCnt="3">
        <dgm:presLayoutVars>
          <dgm:chMax val="1"/>
          <dgm:chPref val="1"/>
        </dgm:presLayoutVars>
      </dgm:prSet>
      <dgm:spPr/>
    </dgm:pt>
    <dgm:pt modelId="{4AD2237C-4EE5-4848-9F00-FAB88158FD84}" type="pres">
      <dgm:prSet presAssocID="{899B318E-CBFB-40D5-9812-0B20774BC33E}" presName="sibTrans" presStyleCnt="0"/>
      <dgm:spPr/>
    </dgm:pt>
    <dgm:pt modelId="{A05A7AF1-67E7-46B2-9332-C48231E8C301}" type="pres">
      <dgm:prSet presAssocID="{0365701A-D080-43E1-91C2-0F726C319C52}" presName="compNode" presStyleCnt="0"/>
      <dgm:spPr/>
    </dgm:pt>
    <dgm:pt modelId="{30EED914-E15C-488B-A78E-A218C6AA74D6}" type="pres">
      <dgm:prSet presAssocID="{0365701A-D080-43E1-91C2-0F726C319C5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FFCF635-9043-4CB5-958E-B4BC8D1018C6}" type="pres">
      <dgm:prSet presAssocID="{0365701A-D080-43E1-91C2-0F726C319C52}" presName="spaceRect" presStyleCnt="0"/>
      <dgm:spPr/>
    </dgm:pt>
    <dgm:pt modelId="{D94B657A-A904-475A-B3D9-312FA5AE3253}" type="pres">
      <dgm:prSet presAssocID="{0365701A-D080-43E1-91C2-0F726C319C52}" presName="textRect" presStyleLbl="revTx" presStyleIdx="1" presStyleCnt="3">
        <dgm:presLayoutVars>
          <dgm:chMax val="1"/>
          <dgm:chPref val="1"/>
        </dgm:presLayoutVars>
      </dgm:prSet>
      <dgm:spPr/>
    </dgm:pt>
    <dgm:pt modelId="{C534C7F3-FFD5-4D8A-ADC7-B0F9B53B4D56}" type="pres">
      <dgm:prSet presAssocID="{F9E58022-2E73-42DB-9E74-375CC29DF004}" presName="sibTrans" presStyleCnt="0"/>
      <dgm:spPr/>
    </dgm:pt>
    <dgm:pt modelId="{8FAB459A-1BA1-4716-A398-E742CC663EF6}" type="pres">
      <dgm:prSet presAssocID="{687D9C1A-635F-4A27-84F4-0B8469D74003}" presName="compNode" presStyleCnt="0"/>
      <dgm:spPr/>
    </dgm:pt>
    <dgm:pt modelId="{C1CB8B92-86C9-4846-8630-3BF88D6A38FC}" type="pres">
      <dgm:prSet presAssocID="{687D9C1A-635F-4A27-84F4-0B8469D7400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fe ring"/>
        </a:ext>
      </dgm:extLst>
    </dgm:pt>
    <dgm:pt modelId="{C398D08A-FAF1-4A94-A570-481A1BA44E4E}" type="pres">
      <dgm:prSet presAssocID="{687D9C1A-635F-4A27-84F4-0B8469D74003}" presName="spaceRect" presStyleCnt="0"/>
      <dgm:spPr/>
    </dgm:pt>
    <dgm:pt modelId="{B139B8E3-3C3D-4654-8F23-C2D3B859E961}" type="pres">
      <dgm:prSet presAssocID="{687D9C1A-635F-4A27-84F4-0B8469D7400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F01B23F-C38E-4321-8BBA-E48BAB3CE82F}" srcId="{BB45D470-B52D-4C73-A823-C48067BB42A7}" destId="{687D9C1A-635F-4A27-84F4-0B8469D74003}" srcOrd="2" destOrd="0" parTransId="{FF3A6646-F88D-4609-B382-DDA2C4BB9F97}" sibTransId="{B86246BA-9E4F-41AF-9416-FC0E2EB47D71}"/>
    <dgm:cxn modelId="{52140261-DBB3-4232-B84D-FCA58695FA38}" type="presOf" srcId="{9779FC23-9F2E-4950-AD81-F6B415D39E86}" destId="{5C05BCF0-EC97-491D-B28C-3F479A1EC8B8}" srcOrd="0" destOrd="0" presId="urn:microsoft.com/office/officeart/2018/2/layout/IconLabelList"/>
    <dgm:cxn modelId="{88BFF949-15C7-4F1A-8467-8B90E71421E2}" type="presOf" srcId="{BB45D470-B52D-4C73-A823-C48067BB42A7}" destId="{B28FB389-EFC2-4425-AC90-F7B2DC385F6F}" srcOrd="0" destOrd="0" presId="urn:microsoft.com/office/officeart/2018/2/layout/IconLabelList"/>
    <dgm:cxn modelId="{E5C9677A-479F-41B0-877B-81632F5B2E0D}" srcId="{BB45D470-B52D-4C73-A823-C48067BB42A7}" destId="{0365701A-D080-43E1-91C2-0F726C319C52}" srcOrd="1" destOrd="0" parTransId="{AE9E8D15-B317-46BB-A219-2F7419330005}" sibTransId="{F9E58022-2E73-42DB-9E74-375CC29DF004}"/>
    <dgm:cxn modelId="{8A58827F-29B3-47FF-9495-1369D99F3896}" type="presOf" srcId="{0365701A-D080-43E1-91C2-0F726C319C52}" destId="{D94B657A-A904-475A-B3D9-312FA5AE3253}" srcOrd="0" destOrd="0" presId="urn:microsoft.com/office/officeart/2018/2/layout/IconLabelList"/>
    <dgm:cxn modelId="{162A7E81-8002-4C62-BA92-358B881D1B08}" type="presOf" srcId="{687D9C1A-635F-4A27-84F4-0B8469D74003}" destId="{B139B8E3-3C3D-4654-8F23-C2D3B859E961}" srcOrd="0" destOrd="0" presId="urn:microsoft.com/office/officeart/2018/2/layout/IconLabelList"/>
    <dgm:cxn modelId="{BB465692-C9C7-4DCA-92DF-81F37F7BA305}" srcId="{BB45D470-B52D-4C73-A823-C48067BB42A7}" destId="{9779FC23-9F2E-4950-AD81-F6B415D39E86}" srcOrd="0" destOrd="0" parTransId="{63BAEEF1-F38B-425B-B51A-3EBC1CD00096}" sibTransId="{899B318E-CBFB-40D5-9812-0B20774BC33E}"/>
    <dgm:cxn modelId="{975BAC47-FF57-4E52-9B9C-5CE476545998}" type="presParOf" srcId="{B28FB389-EFC2-4425-AC90-F7B2DC385F6F}" destId="{097CFF87-DABB-4713-A8FA-331694D0AD0C}" srcOrd="0" destOrd="0" presId="urn:microsoft.com/office/officeart/2018/2/layout/IconLabelList"/>
    <dgm:cxn modelId="{A45D0B7D-4AFC-4086-933F-7D260B650475}" type="presParOf" srcId="{097CFF87-DABB-4713-A8FA-331694D0AD0C}" destId="{3DC8D429-BF5C-4CC3-9F79-7F8BFB585329}" srcOrd="0" destOrd="0" presId="urn:microsoft.com/office/officeart/2018/2/layout/IconLabelList"/>
    <dgm:cxn modelId="{165A0508-A3B0-4B8E-BFB9-0CD3D729F3AB}" type="presParOf" srcId="{097CFF87-DABB-4713-A8FA-331694D0AD0C}" destId="{9F7BD416-0B0B-4702-985D-8B35C171CA76}" srcOrd="1" destOrd="0" presId="urn:microsoft.com/office/officeart/2018/2/layout/IconLabelList"/>
    <dgm:cxn modelId="{3F43FBDF-76E4-4013-9B67-E3CD85140718}" type="presParOf" srcId="{097CFF87-DABB-4713-A8FA-331694D0AD0C}" destId="{5C05BCF0-EC97-491D-B28C-3F479A1EC8B8}" srcOrd="2" destOrd="0" presId="urn:microsoft.com/office/officeart/2018/2/layout/IconLabelList"/>
    <dgm:cxn modelId="{5228DE76-F600-4439-BED0-B8C165F133EC}" type="presParOf" srcId="{B28FB389-EFC2-4425-AC90-F7B2DC385F6F}" destId="{4AD2237C-4EE5-4848-9F00-FAB88158FD84}" srcOrd="1" destOrd="0" presId="urn:microsoft.com/office/officeart/2018/2/layout/IconLabelList"/>
    <dgm:cxn modelId="{7CE27373-0FDD-467D-9851-4C05F091A977}" type="presParOf" srcId="{B28FB389-EFC2-4425-AC90-F7B2DC385F6F}" destId="{A05A7AF1-67E7-46B2-9332-C48231E8C301}" srcOrd="2" destOrd="0" presId="urn:microsoft.com/office/officeart/2018/2/layout/IconLabelList"/>
    <dgm:cxn modelId="{4ABC43CD-DECF-44E9-AFA9-104D3E7D3347}" type="presParOf" srcId="{A05A7AF1-67E7-46B2-9332-C48231E8C301}" destId="{30EED914-E15C-488B-A78E-A218C6AA74D6}" srcOrd="0" destOrd="0" presId="urn:microsoft.com/office/officeart/2018/2/layout/IconLabelList"/>
    <dgm:cxn modelId="{D1B70435-F902-461C-8207-7119C592F34D}" type="presParOf" srcId="{A05A7AF1-67E7-46B2-9332-C48231E8C301}" destId="{AFFCF635-9043-4CB5-958E-B4BC8D1018C6}" srcOrd="1" destOrd="0" presId="urn:microsoft.com/office/officeart/2018/2/layout/IconLabelList"/>
    <dgm:cxn modelId="{4C4302E1-7D09-4B1E-8985-DFB49B1EE7CB}" type="presParOf" srcId="{A05A7AF1-67E7-46B2-9332-C48231E8C301}" destId="{D94B657A-A904-475A-B3D9-312FA5AE3253}" srcOrd="2" destOrd="0" presId="urn:microsoft.com/office/officeart/2018/2/layout/IconLabelList"/>
    <dgm:cxn modelId="{DC736CC9-0C39-4C65-99D0-1625E1C42F4B}" type="presParOf" srcId="{B28FB389-EFC2-4425-AC90-F7B2DC385F6F}" destId="{C534C7F3-FFD5-4D8A-ADC7-B0F9B53B4D56}" srcOrd="3" destOrd="0" presId="urn:microsoft.com/office/officeart/2018/2/layout/IconLabelList"/>
    <dgm:cxn modelId="{C727D80B-2CE5-4997-8DA8-C76E8C8A1C53}" type="presParOf" srcId="{B28FB389-EFC2-4425-AC90-F7B2DC385F6F}" destId="{8FAB459A-1BA1-4716-A398-E742CC663EF6}" srcOrd="4" destOrd="0" presId="urn:microsoft.com/office/officeart/2018/2/layout/IconLabelList"/>
    <dgm:cxn modelId="{D2BDC942-83DD-4522-9801-EC060ADAFE62}" type="presParOf" srcId="{8FAB459A-1BA1-4716-A398-E742CC663EF6}" destId="{C1CB8B92-86C9-4846-8630-3BF88D6A38FC}" srcOrd="0" destOrd="0" presId="urn:microsoft.com/office/officeart/2018/2/layout/IconLabelList"/>
    <dgm:cxn modelId="{6B6E48A5-1C97-4678-828B-9A34313F75B5}" type="presParOf" srcId="{8FAB459A-1BA1-4716-A398-E742CC663EF6}" destId="{C398D08A-FAF1-4A94-A570-481A1BA44E4E}" srcOrd="1" destOrd="0" presId="urn:microsoft.com/office/officeart/2018/2/layout/IconLabelList"/>
    <dgm:cxn modelId="{50A27752-44E1-4622-99B8-EEA163AD6666}" type="presParOf" srcId="{8FAB459A-1BA1-4716-A398-E742CC663EF6}" destId="{B139B8E3-3C3D-4654-8F23-C2D3B859E96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1B69D-3853-45FF-83DD-7D4BE35B77E1}">
      <dsp:nvSpPr>
        <dsp:cNvPr id="0" name=""/>
        <dsp:cNvSpPr/>
      </dsp:nvSpPr>
      <dsp:spPr>
        <a:xfrm>
          <a:off x="904741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12A59B-A8B0-4638-8C12-4EA090671400}">
      <dsp:nvSpPr>
        <dsp:cNvPr id="0" name=""/>
        <dsp:cNvSpPr/>
      </dsp:nvSpPr>
      <dsp:spPr>
        <a:xfrm>
          <a:off x="24016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latin typeface="Tenorite" panose="00000500000000000000" pitchFamily="2" charset="0"/>
            </a:rPr>
            <a:t>General Help</a:t>
          </a:r>
        </a:p>
      </dsp:txBody>
      <dsp:txXfrm>
        <a:off x="24016" y="2810797"/>
        <a:ext cx="3202634" cy="720000"/>
      </dsp:txXfrm>
    </dsp:sp>
    <dsp:sp modelId="{C674C43B-79F4-4D77-8F30-DB4E8FBC50B0}">
      <dsp:nvSpPr>
        <dsp:cNvPr id="0" name=""/>
        <dsp:cNvSpPr/>
      </dsp:nvSpPr>
      <dsp:spPr>
        <a:xfrm>
          <a:off x="4667836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4D717E-4D5F-4B70-A3C3-674208738962}">
      <dsp:nvSpPr>
        <dsp:cNvPr id="0" name=""/>
        <dsp:cNvSpPr/>
      </dsp:nvSpPr>
      <dsp:spPr>
        <a:xfrm>
          <a:off x="3787111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Tenorite" panose="00000500000000000000" pitchFamily="2" charset="0"/>
            </a:rPr>
            <a:t>First Timers</a:t>
          </a:r>
        </a:p>
      </dsp:txBody>
      <dsp:txXfrm>
        <a:off x="3787111" y="2810797"/>
        <a:ext cx="3202634" cy="720000"/>
      </dsp:txXfrm>
    </dsp:sp>
    <dsp:sp modelId="{2D54B352-2BEE-4D56-9CBC-3747D9640B8B}">
      <dsp:nvSpPr>
        <dsp:cNvPr id="0" name=""/>
        <dsp:cNvSpPr/>
      </dsp:nvSpPr>
      <dsp:spPr>
        <a:xfrm>
          <a:off x="8430931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4B1DF-C690-45CB-A75C-2F235F5E5FA5}">
      <dsp:nvSpPr>
        <dsp:cNvPr id="0" name=""/>
        <dsp:cNvSpPr/>
      </dsp:nvSpPr>
      <dsp:spPr>
        <a:xfrm>
          <a:off x="7550206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  <a:latin typeface="Tenorite" panose="00000500000000000000" pitchFamily="2" charset="0"/>
            </a:rPr>
            <a:t>Photographers</a:t>
          </a:r>
        </a:p>
      </dsp:txBody>
      <dsp:txXfrm>
        <a:off x="7550206" y="2810797"/>
        <a:ext cx="3202634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8D429-BF5C-4CC3-9F79-7F8BFB585329}">
      <dsp:nvSpPr>
        <dsp:cNvPr id="0" name=""/>
        <dsp:cNvSpPr/>
      </dsp:nvSpPr>
      <dsp:spPr>
        <a:xfrm>
          <a:off x="904741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5BCF0-EC97-491D-B28C-3F479A1EC8B8}">
      <dsp:nvSpPr>
        <dsp:cNvPr id="0" name=""/>
        <dsp:cNvSpPr/>
      </dsp:nvSpPr>
      <dsp:spPr>
        <a:xfrm>
          <a:off x="24016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latin typeface="Tenorite" panose="00000500000000000000" pitchFamily="2" charset="0"/>
            </a:rPr>
            <a:t>Room Monitors</a:t>
          </a:r>
        </a:p>
      </dsp:txBody>
      <dsp:txXfrm>
        <a:off x="24016" y="2810797"/>
        <a:ext cx="3202634" cy="720000"/>
      </dsp:txXfrm>
    </dsp:sp>
    <dsp:sp modelId="{30EED914-E15C-488B-A78E-A218C6AA74D6}">
      <dsp:nvSpPr>
        <dsp:cNvPr id="0" name=""/>
        <dsp:cNvSpPr/>
      </dsp:nvSpPr>
      <dsp:spPr>
        <a:xfrm>
          <a:off x="4667836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B657A-A904-475A-B3D9-312FA5AE3253}">
      <dsp:nvSpPr>
        <dsp:cNvPr id="0" name=""/>
        <dsp:cNvSpPr/>
      </dsp:nvSpPr>
      <dsp:spPr>
        <a:xfrm>
          <a:off x="3787111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latin typeface="Tenorite" panose="00000500000000000000" pitchFamily="2" charset="0"/>
            </a:rPr>
            <a:t>Registration</a:t>
          </a:r>
        </a:p>
      </dsp:txBody>
      <dsp:txXfrm>
        <a:off x="3787111" y="2810797"/>
        <a:ext cx="3202634" cy="720000"/>
      </dsp:txXfrm>
    </dsp:sp>
    <dsp:sp modelId="{C1CB8B92-86C9-4846-8630-3BF88D6A38FC}">
      <dsp:nvSpPr>
        <dsp:cNvPr id="0" name=""/>
        <dsp:cNvSpPr/>
      </dsp:nvSpPr>
      <dsp:spPr>
        <a:xfrm>
          <a:off x="8430931" y="988068"/>
          <a:ext cx="1441185" cy="14411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9B8E3-3C3D-4654-8F23-C2D3B859E961}">
      <dsp:nvSpPr>
        <dsp:cNvPr id="0" name=""/>
        <dsp:cNvSpPr/>
      </dsp:nvSpPr>
      <dsp:spPr>
        <a:xfrm>
          <a:off x="7550206" y="2810797"/>
          <a:ext cx="320263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latin typeface="Tenorite" panose="00000500000000000000" pitchFamily="2" charset="0"/>
            </a:rPr>
            <a:t>Raffles</a:t>
          </a:r>
        </a:p>
      </dsp:txBody>
      <dsp:txXfrm>
        <a:off x="7550206" y="2810797"/>
        <a:ext cx="3202634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0B48C-9972-4697-A7DA-E48C46EF9C7F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2EDCF-5250-48B1-9AC7-D6716AE2E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94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3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12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56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27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24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37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Club Registration $150 (early bird)</a:t>
            </a:r>
          </a:p>
          <a:p>
            <a:r>
              <a:rPr lang="en-US" dirty="0"/>
              <a:t>Club Registration $200 (regular pricing)</a:t>
            </a:r>
          </a:p>
          <a:p>
            <a:endParaRPr lang="en-US" dirty="0"/>
          </a:p>
          <a:p>
            <a:r>
              <a:rPr lang="en-US" dirty="0"/>
              <a:t>Club Member – with registered club $100 (early bird)</a:t>
            </a:r>
          </a:p>
          <a:p>
            <a:r>
              <a:rPr lang="en-US" dirty="0"/>
              <a:t>Club Member – with register club $150 (regular pricing)</a:t>
            </a:r>
          </a:p>
          <a:p>
            <a:r>
              <a:rPr lang="en-US" dirty="0"/>
              <a:t>Club Member – virtual only – with registered club $10.00</a:t>
            </a:r>
          </a:p>
          <a:p>
            <a:endParaRPr lang="en-US" dirty="0"/>
          </a:p>
          <a:p>
            <a:r>
              <a:rPr lang="en-US" dirty="0"/>
              <a:t>Individual member – no registered club $200 (early bird)</a:t>
            </a:r>
          </a:p>
          <a:p>
            <a:r>
              <a:rPr lang="en-US" dirty="0"/>
              <a:t>Individual member – no registered club $250 (regular pricing)</a:t>
            </a:r>
          </a:p>
          <a:p>
            <a:r>
              <a:rPr lang="en-US" dirty="0"/>
              <a:t>Individual member – no registered club $25 </a:t>
            </a:r>
          </a:p>
          <a:p>
            <a:endParaRPr lang="en-US" dirty="0"/>
          </a:p>
          <a:p>
            <a:r>
              <a:rPr lang="en-US" dirty="0"/>
              <a:t>Guest – Lunch Only $45.00</a:t>
            </a:r>
          </a:p>
          <a:p>
            <a:r>
              <a:rPr lang="en-US" dirty="0"/>
              <a:t>Guest – Dinner Only $75.000</a:t>
            </a:r>
          </a:p>
          <a:p>
            <a:endParaRPr lang="en-US" dirty="0"/>
          </a:p>
          <a:p>
            <a:r>
              <a:rPr lang="en-US" dirty="0"/>
              <a:t>Optional – Sunday Luncheon $40</a:t>
            </a:r>
          </a:p>
          <a:p>
            <a:r>
              <a:rPr lang="en-US" dirty="0"/>
              <a:t>Invite Only – PDD/PDG $65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7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need someone to give morning invocation and lunch invocation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A2EDCF-5250-48B1-9AC7-D6716AE2ECF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1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47597-6594-32BE-2BE6-CC2751129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F78C3-768A-9757-E70F-DF8DE4F98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22AB2-046B-45CA-8AA4-A58467CD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A51D-D8F7-EE37-F727-1F1AB375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A7011-41A1-DCD5-A23B-FFAC40247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_D35 Conference Zoom Background - 5">
            <a:extLst>
              <a:ext uri="{FF2B5EF4-FFF2-40B4-BE49-F238E27FC236}">
                <a16:creationId xmlns:a16="http://schemas.microsoft.com/office/drawing/2014/main" id="{3CEF9272-C30B-5B3E-CBF7-F8DAC9E397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38201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35021-95E9-AE2C-862A-301D743D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CA6F6B-D41E-9CE5-6365-A50EED788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D9422-57B4-7E8D-3031-42AD84C3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75AC9-9A66-7DC7-D2D5-0955A6780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E1E08-8A33-0852-F0C7-483853F49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95072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E596ED-6F42-1F0F-7372-067399E0B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91153-F700-8880-4FDD-7202E131B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00896-4DA2-862A-F7EB-CAEBF6A8F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24140-4652-314F-3561-C3FC42DA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07004-355D-51A4-14F2-DE4A435F0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48748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95F8-5AA5-CF10-3D20-6A220878A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4F7E2-2026-A7B6-690D-AC667E8ED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3A6A7-8D8E-911B-EF15-F543A3F2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5AB00-D7FC-5576-BCF0-79538F32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D998D-8073-3456-4E24-63C6C60C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  <p:pic>
        <p:nvPicPr>
          <p:cNvPr id="3074" name="Picture 2" descr="_D35 Conference Zoom Background - 5">
            <a:extLst>
              <a:ext uri="{FF2B5EF4-FFF2-40B4-BE49-F238E27FC236}">
                <a16:creationId xmlns:a16="http://schemas.microsoft.com/office/drawing/2014/main" id="{F204DED6-5B83-19BD-E748-55EDC7A348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42816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C24D8-9DF4-A656-602D-C511FE20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9DFDD-E0ED-438D-9CE8-C68CA4D74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99EDC-7885-421E-30AA-8FCFCFDE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F2B40-596C-C783-EEA1-D6042F07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FCF0A-0539-C728-14F4-6B2BC6B0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8580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83F05-660B-FA3A-8915-0ADCE6072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EC633-E5E7-C1F6-FC16-79986E6E6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C7CF6-8F84-F075-497C-48146E320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12A7A-E4CD-D675-F9DF-A21B6A617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1F7FD-3B0C-5C8A-71C6-D11F7F9AF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9B849-A7F5-1E71-110B-5BDC3BEB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27044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4B67A-D663-69AA-410C-56F698E84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52E37-2190-52AD-7155-F5692E0B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600EB-8ED3-A803-53B1-72C44A825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C4B81F-138C-5885-2AE4-788C2B290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0BFBE-C459-514E-63AE-8FE4C7FA9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95D3C4-CD15-9457-B59A-CD5A983B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BA5884-A52F-BC1A-5489-DF5D436E5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9B5F94-11DD-09F4-9A4D-EED5F4A0A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73291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F12D-F04E-6CDA-C8A3-27A93533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EB1090-8BD6-E69A-9D9C-D619983DB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03863D-C5CE-4902-97B5-8CA4E8DBC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F5ACDE-320B-72B5-F8B2-741DAFE9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87965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443026-324B-2A71-5B12-FB54FFC7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ED63F-4EBB-B7CA-3DD7-FDDB5D82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0689D-6C13-9B4E-C1FA-29485B11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99396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F646C-4C2C-67BA-3895-894D6C13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340CF-D96B-39B5-98CF-E08618227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3E575A-B261-2E69-A2FB-10B8DA6FE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9E42C-855F-D314-AF34-30988F9A0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9706F-52E2-1BDE-7E57-8C288AFC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B3D1C-7A3E-49BB-D90D-5472C447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9001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BDBE-66D2-B6CD-4B77-9D457B159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E8A509-60F8-15DC-CA3B-9D1F4744B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EAFFF-FE22-D393-F30D-B59B18CB4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774D2-078A-5FD0-B28E-E43E768FB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33798-C80C-EC1F-9BD7-E1ADC0596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AC497-5CA3-D5C9-7918-25D79FA7C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48562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54B3CE-AC30-92A0-9529-9EB0D931E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C6A4-49E2-D784-25CE-EE0BD6173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6D3AF-2F33-30CF-FD6E-D92FD56FD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6E9F-C918-4580-83C8-F810C322C436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F8942-D10C-FF63-CCE6-7E260CC0AC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DE850-7ACA-EFE0-419F-D0197D4E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9541-4E70-4996-8138-2DF7C3B9A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6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ct35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4577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Conference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BF92C-6236-D2AE-F454-A62931ED7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1915"/>
            <a:ext cx="9144000" cy="278933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enorite" panose="00000500000000000000" pitchFamily="2" charset="0"/>
              </a:rPr>
              <a:t>Kris Pool, DTM – Spring Conference Chair 2023</a:t>
            </a:r>
          </a:p>
          <a:p>
            <a:endParaRPr lang="en-US" sz="1200" b="1" dirty="0">
              <a:solidFill>
                <a:schemeClr val="bg1"/>
              </a:solidFill>
              <a:latin typeface="Tenorite" panose="00000500000000000000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Tenorite" panose="00000500000000000000" pitchFamily="2" charset="0"/>
              </a:rPr>
              <a:t>March 11, 2023 </a:t>
            </a:r>
          </a:p>
          <a:p>
            <a:r>
              <a:rPr lang="en-US" sz="2800" b="1" dirty="0">
                <a:solidFill>
                  <a:schemeClr val="bg1"/>
                </a:solidFill>
                <a:latin typeface="Tenorite" panose="00000500000000000000" pitchFamily="2" charset="0"/>
              </a:rPr>
              <a:t>DEC Meeting</a:t>
            </a:r>
          </a:p>
        </p:txBody>
      </p:sp>
    </p:spTree>
    <p:extLst>
      <p:ext uri="{BB962C8B-B14F-4D97-AF65-F5344CB8AC3E}">
        <p14:creationId xmlns:p14="http://schemas.microsoft.com/office/powerpoint/2010/main" val="1955444533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78971" y="2648635"/>
            <a:ext cx="1147354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Guest – Lunch Only $45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US" sz="4800" dirty="0">
              <a:solidFill>
                <a:schemeClr val="bg1"/>
              </a:solidFill>
              <a:latin typeface="Tenorite" panose="000005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Guest – Dinner Only $75</a:t>
            </a:r>
          </a:p>
          <a:p>
            <a:endParaRPr lang="en-US" sz="3200" dirty="0">
              <a:solidFill>
                <a:schemeClr val="bg1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11600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78971" y="2648635"/>
            <a:ext cx="114735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Optional – Sunday Breakfast $40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US" sz="4800" dirty="0">
              <a:solidFill>
                <a:schemeClr val="bg1"/>
              </a:solidFill>
              <a:latin typeface="Tenorite" panose="00000500000000000000" pitchFamily="2" charset="0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Invite Only – PDD/PDG Dinner $65</a:t>
            </a:r>
            <a:endParaRPr lang="en-US" sz="3200" dirty="0">
              <a:solidFill>
                <a:schemeClr val="bg1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40516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604092491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78971" y="2648635"/>
            <a:ext cx="1147354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>
                <a:solidFill>
                  <a:schemeClr val="bg1"/>
                </a:solidFill>
                <a:latin typeface="Tenorite" panose="00000500000000000000" pitchFamily="2" charset="0"/>
              </a:rPr>
              <a:t>FRIDAY</a:t>
            </a:r>
          </a:p>
        </p:txBody>
      </p:sp>
    </p:spTree>
    <p:extLst>
      <p:ext uri="{BB962C8B-B14F-4D97-AF65-F5344CB8AC3E}">
        <p14:creationId xmlns:p14="http://schemas.microsoft.com/office/powerpoint/2010/main" val="283284499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A3A606E-D691-843B-277B-A72C97D42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327233"/>
              </p:ext>
            </p:extLst>
          </p:nvPr>
        </p:nvGraphicFramePr>
        <p:xfrm>
          <a:off x="1223031" y="643467"/>
          <a:ext cx="9745938" cy="5571066"/>
        </p:xfrm>
        <a:graphic>
          <a:graphicData uri="http://schemas.openxmlformats.org/drawingml/2006/table">
            <a:tbl>
              <a:tblPr firstRow="1" firstCol="1" bandRow="1"/>
              <a:tblGrid>
                <a:gridCol w="4872969">
                  <a:extLst>
                    <a:ext uri="{9D8B030D-6E8A-4147-A177-3AD203B41FA5}">
                      <a16:colId xmlns:a16="http://schemas.microsoft.com/office/drawing/2014/main" val="3947971634"/>
                    </a:ext>
                  </a:extLst>
                </a:gridCol>
                <a:gridCol w="4872969">
                  <a:extLst>
                    <a:ext uri="{9D8B030D-6E8A-4147-A177-3AD203B41FA5}">
                      <a16:colId xmlns:a16="http://schemas.microsoft.com/office/drawing/2014/main" val="2332836807"/>
                    </a:ext>
                  </a:extLst>
                </a:gridCol>
              </a:tblGrid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sng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sng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 / Event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9508267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1pm – 3:30pm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Vision Boards – Your KEY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192581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3:30pm – 7:00pm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Registration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415213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3:30pm – 7:00pm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Raffles 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504302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4:00pm – 4:45pm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Art of Small Talk 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466250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5:00pm – 6:30pm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PDG/PDD Dinner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572617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4:45pm – 10:00pm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Cash Bar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044742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5:00pm – 6:00pm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Timers Reception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71266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5:00pm – 7:10pm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Networking 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9187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6:45pm – 7:05pm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Contest Briefings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576583"/>
                  </a:ext>
                </a:extLst>
              </a:tr>
              <a:tr h="435391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7:15pm – 8:30pm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Contest – Tall Tales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237355"/>
                  </a:ext>
                </a:extLst>
              </a:tr>
              <a:tr h="781765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9:00pm – 10:30pm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Friday Fun Night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2419" marR="132419" marT="1839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98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396136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78971" y="2648635"/>
            <a:ext cx="11473543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>
                <a:solidFill>
                  <a:schemeClr val="bg1"/>
                </a:solidFill>
                <a:latin typeface="Tenorite" panose="00000500000000000000" pitchFamily="2" charset="0"/>
              </a:rPr>
              <a:t>SATURDAY</a:t>
            </a:r>
          </a:p>
        </p:txBody>
      </p:sp>
    </p:spTree>
    <p:extLst>
      <p:ext uri="{BB962C8B-B14F-4D97-AF65-F5344CB8AC3E}">
        <p14:creationId xmlns:p14="http://schemas.microsoft.com/office/powerpoint/2010/main" val="1037626827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21CBC9-485F-66D6-417F-7395D7A4F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372732"/>
              </p:ext>
            </p:extLst>
          </p:nvPr>
        </p:nvGraphicFramePr>
        <p:xfrm>
          <a:off x="2353328" y="643467"/>
          <a:ext cx="7485345" cy="5571072"/>
        </p:xfrm>
        <a:graphic>
          <a:graphicData uri="http://schemas.openxmlformats.org/drawingml/2006/table">
            <a:tbl>
              <a:tblPr firstRow="1" firstCol="1" bandRow="1">
                <a:solidFill>
                  <a:srgbClr val="F7F7F7"/>
                </a:solidFill>
                <a:tableStyleId>{5C22544A-7EE6-4342-B048-85BDC9FD1C3A}</a:tableStyleId>
              </a:tblPr>
              <a:tblGrid>
                <a:gridCol w="2843027">
                  <a:extLst>
                    <a:ext uri="{9D8B030D-6E8A-4147-A177-3AD203B41FA5}">
                      <a16:colId xmlns:a16="http://schemas.microsoft.com/office/drawing/2014/main" val="3127437049"/>
                    </a:ext>
                  </a:extLst>
                </a:gridCol>
                <a:gridCol w="4642318">
                  <a:extLst>
                    <a:ext uri="{9D8B030D-6E8A-4147-A177-3AD203B41FA5}">
                      <a16:colId xmlns:a16="http://schemas.microsoft.com/office/drawing/2014/main" val="428780699"/>
                    </a:ext>
                  </a:extLst>
                </a:gridCol>
              </a:tblGrid>
              <a:tr h="5528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u="sng" cap="all" spc="60">
                          <a:solidFill>
                            <a:schemeClr val="tx1"/>
                          </a:solidFill>
                          <a:effectLst/>
                        </a:rPr>
                        <a:t>Time</a:t>
                      </a:r>
                      <a:endParaRPr lang="en-US" sz="1300" b="1" cap="all" spc="6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657" marR="152657" marT="152657" marB="15265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u="sng" cap="all" spc="60">
                          <a:solidFill>
                            <a:schemeClr val="tx1"/>
                          </a:solidFill>
                          <a:effectLst/>
                        </a:rPr>
                        <a:t>Activity / Event</a:t>
                      </a:r>
                      <a:endParaRPr lang="en-US" sz="1300" b="1" cap="all" spc="6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657" marR="152657" marT="152657" marB="15265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8424653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5:30am – 6:15am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Morning Walk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275898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6:30am – 7:45am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Breakfast 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850661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7:00am – 12:00pm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Registration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851000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7:00am – 6:00pm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Raffles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3355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8:00am – 9:00am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Opening Ceremony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725810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9:00am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Keynote Address –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533572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9:45am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Break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155219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10:00am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Education Sessions 1 &amp; 2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076456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10:45am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Break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315058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11:00am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Education Sessions 3 &amp; 4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912958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11:45am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Break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645413"/>
                  </a:ext>
                </a:extLst>
              </a:tr>
              <a:tr h="418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cap="none" spc="0">
                          <a:solidFill>
                            <a:schemeClr val="tx1"/>
                          </a:solidFill>
                          <a:effectLst/>
                        </a:rPr>
                        <a:t>12:00pm </a:t>
                      </a:r>
                      <a:endParaRPr lang="en-US" sz="13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cap="none" spc="0">
                          <a:solidFill>
                            <a:schemeClr val="tx1"/>
                          </a:solidFill>
                          <a:effectLst/>
                        </a:rPr>
                        <a:t>Lunch &amp; Awards</a:t>
                      </a:r>
                      <a:endParaRPr lang="en-US" sz="18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28" marR="76328" marT="0" marB="10177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212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42121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BE62250-7741-E047-13B8-8E22BABDC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391581"/>
              </p:ext>
            </p:extLst>
          </p:nvPr>
        </p:nvGraphicFramePr>
        <p:xfrm>
          <a:off x="1714995" y="643467"/>
          <a:ext cx="8762010" cy="557107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238155">
                  <a:extLst>
                    <a:ext uri="{9D8B030D-6E8A-4147-A177-3AD203B41FA5}">
                      <a16:colId xmlns:a16="http://schemas.microsoft.com/office/drawing/2014/main" val="2227758563"/>
                    </a:ext>
                  </a:extLst>
                </a:gridCol>
                <a:gridCol w="5523855">
                  <a:extLst>
                    <a:ext uri="{9D8B030D-6E8A-4147-A177-3AD203B41FA5}">
                      <a16:colId xmlns:a16="http://schemas.microsoft.com/office/drawing/2014/main" val="3856400453"/>
                    </a:ext>
                  </a:extLst>
                </a:gridCol>
              </a:tblGrid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u="sng">
                          <a:effectLst/>
                        </a:rPr>
                        <a:t>Time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u="sng">
                          <a:effectLst/>
                        </a:rPr>
                        <a:t>Activity / Event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1904047607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1:30pm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Keynote Presentation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2714208318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2:00pm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Break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3444963680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2:15pm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Contest Briefings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3462123902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3:00pm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International Speech Contest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1150065217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5:30pm (to 10pm)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Cash Bar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3169516667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5:30pm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Cash Bar and Networking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1319240700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5:45pm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Dignitary Lineup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679262598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6:00pm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Welcome 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571991844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6:30pm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Dinner Banquet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4135856095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7:30pm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Final Remarks  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450732237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8:00pm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Break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3102715620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8:20pm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Hall of Fame Presentation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2745608946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8:40pm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Raffle Winners Announced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440693265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9:00pm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Adjourn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2344726849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9:00pm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Social Time &amp; Cash Bar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1264428201"/>
                  </a:ext>
                </a:extLst>
              </a:tr>
              <a:tr h="3277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10pm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Event End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599" marR="108599" marT="0" marB="0"/>
                </a:tc>
                <a:extLst>
                  <a:ext uri="{0D108BD9-81ED-4DB2-BD59-A6C34878D82A}">
                    <a16:rowId xmlns:a16="http://schemas.microsoft.com/office/drawing/2014/main" val="3486219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350447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Speakers</a:t>
            </a:r>
          </a:p>
        </p:txBody>
      </p:sp>
    </p:spTree>
    <p:extLst>
      <p:ext uri="{BB962C8B-B14F-4D97-AF65-F5344CB8AC3E}">
        <p14:creationId xmlns:p14="http://schemas.microsoft.com/office/powerpoint/2010/main" val="476966614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9" name="Picture 1">
            <a:extLst>
              <a:ext uri="{FF2B5EF4-FFF2-40B4-BE49-F238E27FC236}">
                <a16:creationId xmlns:a16="http://schemas.microsoft.com/office/drawing/2014/main" id="{AC69324E-D0B2-2A23-BA5D-01F06F15F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726" y="2774809"/>
            <a:ext cx="1741504" cy="289679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43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Sunday, April 30, 2023		7:00 p.m. – 8:00 p.m.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Valda Boyd Ford, DTM, Accredited Speaker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KEYS to Being a Healthy Toastmaster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your numbers and how to make them work for you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more of how your body works and what you need to do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Appreciate your ability to be a partner in your health journey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3575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Registration</a:t>
            </a:r>
          </a:p>
        </p:txBody>
      </p:sp>
    </p:spTree>
    <p:extLst>
      <p:ext uri="{BB962C8B-B14F-4D97-AF65-F5344CB8AC3E}">
        <p14:creationId xmlns:p14="http://schemas.microsoft.com/office/powerpoint/2010/main" val="455999253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Monday, May 1, 2023		7:00 p.m. – 8:00 p.m.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Darryle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Brown, DTM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TBD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TBD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TBD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TBD</a:t>
            </a:r>
          </a:p>
          <a:p>
            <a:endParaRPr lang="en-US" dirty="0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E8A671F5-B34F-3544-01F7-1C3D987CC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242" y="2505269"/>
            <a:ext cx="2127010" cy="23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9959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Tuesday, May 2, 2023		7:00 p.m. – 8:00 p.m.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Cindy Laatsch, DTM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 With Your Strengths – Do More of What You Do Best!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Self-knowledge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“team” effectively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your KEY leadership style</a:t>
            </a:r>
          </a:p>
          <a:p>
            <a:endParaRPr lang="en-US" dirty="0"/>
          </a:p>
        </p:txBody>
      </p:sp>
      <p:pic>
        <p:nvPicPr>
          <p:cNvPr id="2" name="Picture 1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241351E3-57AA-1C77-D103-C3FDFBB52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021" y="2470778"/>
            <a:ext cx="1452564" cy="2518973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813705369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Wednesday, May 3</a:t>
            </a: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2023		7:00 p.m. – 8:00 p.m.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Jim Emery, PM5, EH5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Vocal Delivery on Steroids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five KEY factors to bring the sound of your voice to its best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seven KEY factors to make your vocal delivery come alive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rehearse so your delivery is at its best every time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Picture 1" descr="A person in a suit and tie holding a microphone&#10;&#10;Description automatically generated with medium confidence">
            <a:extLst>
              <a:ext uri="{FF2B5EF4-FFF2-40B4-BE49-F238E27FC236}">
                <a16:creationId xmlns:a16="http://schemas.microsoft.com/office/drawing/2014/main" id="{98422AB9-C18D-C671-6476-877B0BB003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42" y="2602643"/>
            <a:ext cx="1998346" cy="2498601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582975342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3" y="2115189"/>
            <a:ext cx="11307263" cy="43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Friday, May 5, 2023		4:00 p.m. – 4:45 p.m.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Marty Jalove, EC2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Art of Small Talk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different between a successful Elevator and Cocktail speech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 Creative Conversation Starters that work with everyone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Insight into the Master Happiness Story Sorter and never run out of conversation fodder</a:t>
            </a:r>
          </a:p>
          <a:p>
            <a:endParaRPr lang="en-US" dirty="0"/>
          </a:p>
        </p:txBody>
      </p:sp>
      <p:pic>
        <p:nvPicPr>
          <p:cNvPr id="2" name="Picture 1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5EE87A0-BEF2-463A-B8F1-CC4097CA1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127" y="2517554"/>
            <a:ext cx="1659410" cy="2212547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388187005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Saturday, May 6, 2023		10:00 a.m. to 10:45 a.m.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Kim Hall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Treasures and Adventures of U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are valuable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are love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are at peace with yourself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8B5603-0315-B5A3-50CA-0D004D83B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468" y="2508249"/>
            <a:ext cx="2353673" cy="168119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539667079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9255968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Saturday, May 6, 2023		10:00 a.m. to 10:45 a.m.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Andrew Little, DTM, PID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Build the Excitement 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why excitement is important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build excitement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engage your teams to improve results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Picture 1" descr="A person and person posing for a picture&#10;&#10;Description automatically generated with low confidence">
            <a:extLst>
              <a:ext uri="{FF2B5EF4-FFF2-40B4-BE49-F238E27FC236}">
                <a16:creationId xmlns:a16="http://schemas.microsoft.com/office/drawing/2014/main" id="{AAF1350E-2F15-3CD6-218F-EEDFDB6EE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729" y="2427604"/>
            <a:ext cx="2097022" cy="1883139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293590167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3" y="2115189"/>
            <a:ext cx="10776858" cy="43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Saturday, May 6, 2023		11:00 a.m. to 11:45 a.m.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Chad Lawson, DTM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Sharpest Tool in the Shed…. or 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 How a Maker Mindset is the KEY to Your Future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the Maker Mindset, how it can help you, and why it matters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 simple ways to incorporate the Maker Mindset into your daily life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Unlock the one KEY word needed to jumpstart your Maker Mindset</a:t>
            </a:r>
          </a:p>
          <a:p>
            <a:endParaRPr lang="en-US" dirty="0"/>
          </a:p>
        </p:txBody>
      </p:sp>
      <p:pic>
        <p:nvPicPr>
          <p:cNvPr id="2" name="Picture 1" descr="🚀 Chad Lawson">
            <a:extLst>
              <a:ext uri="{FF2B5EF4-FFF2-40B4-BE49-F238E27FC236}">
                <a16:creationId xmlns:a16="http://schemas.microsoft.com/office/drawing/2014/main" id="{03B6766D-421F-9886-C473-B5FC4536B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273" y="2406260"/>
            <a:ext cx="1857829" cy="18578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874763419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3" y="2115189"/>
            <a:ext cx="9862457" cy="392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Saturday, May 6, 2023		11:00 a.m. to 11:45 a.m.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Marty Jalove, EC2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Storytelling When Speaking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Takeaways: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 the Master Happiness Storytelling Hack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 how to turn Trains into Roller Coasters</a:t>
            </a:r>
          </a:p>
          <a:p>
            <a:pPr marL="1147763" marR="0" lvl="0" indent="-69056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Step-by-step process to get your audience to think, feel, and react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Picture 1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A5EE87A0-BEF2-463A-B8F1-CC4097CA1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127" y="2517554"/>
            <a:ext cx="1659410" cy="2212547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4003232734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Contests</a:t>
            </a:r>
          </a:p>
        </p:txBody>
      </p:sp>
    </p:spTree>
    <p:extLst>
      <p:ext uri="{BB962C8B-B14F-4D97-AF65-F5344CB8AC3E}">
        <p14:creationId xmlns:p14="http://schemas.microsoft.com/office/powerpoint/2010/main" val="2687692719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415CBB-835F-DFCD-B093-CA516ABA2848}"/>
              </a:ext>
            </a:extLst>
          </p:cNvPr>
          <p:cNvSpPr txBox="1"/>
          <p:nvPr/>
        </p:nvSpPr>
        <p:spPr>
          <a:xfrm>
            <a:off x="0" y="750055"/>
            <a:ext cx="1219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u="sng" dirty="0">
                <a:latin typeface="Tenorite" panose="00000500000000000000" pitchFamily="2" charset="0"/>
              </a:rPr>
              <a:t>FRIDAY</a:t>
            </a:r>
          </a:p>
          <a:p>
            <a:pPr algn="ctr"/>
            <a:endParaRPr lang="en-US" sz="9600" b="1" u="sng" dirty="0">
              <a:latin typeface="Tenorite" panose="00000500000000000000" pitchFamily="2" charset="0"/>
            </a:endParaRPr>
          </a:p>
          <a:p>
            <a:pPr algn="ctr"/>
            <a:r>
              <a:rPr lang="en-US" sz="9600" b="1" dirty="0">
                <a:latin typeface="Tenorite" panose="00000500000000000000" pitchFamily="2" charset="0"/>
              </a:rPr>
              <a:t>Tall Tales Contest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07825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0" y="2038990"/>
            <a:ext cx="12192000" cy="415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Registration is OPEN!!!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46757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415CBB-835F-DFCD-B093-CA516ABA2848}"/>
              </a:ext>
            </a:extLst>
          </p:cNvPr>
          <p:cNvSpPr txBox="1"/>
          <p:nvPr/>
        </p:nvSpPr>
        <p:spPr>
          <a:xfrm>
            <a:off x="0" y="750055"/>
            <a:ext cx="12192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u="sng" dirty="0">
                <a:latin typeface="Tenorite" panose="00000500000000000000" pitchFamily="2" charset="0"/>
              </a:rPr>
              <a:t>SATURDAY</a:t>
            </a:r>
          </a:p>
          <a:p>
            <a:pPr algn="ctr"/>
            <a:endParaRPr lang="en-US" sz="9600" b="1" u="sng" dirty="0">
              <a:latin typeface="Tenorite" panose="00000500000000000000" pitchFamily="2" charset="0"/>
            </a:endParaRPr>
          </a:p>
          <a:p>
            <a:pPr algn="ctr"/>
            <a:r>
              <a:rPr lang="en-US" sz="9600" b="1" dirty="0">
                <a:latin typeface="Tenorite" panose="00000500000000000000" pitchFamily="2" charset="0"/>
              </a:rPr>
              <a:t>International Speech Contest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830374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Raffles / Donations</a:t>
            </a:r>
          </a:p>
        </p:txBody>
      </p:sp>
    </p:spTree>
    <p:extLst>
      <p:ext uri="{BB962C8B-B14F-4D97-AF65-F5344CB8AC3E}">
        <p14:creationId xmlns:p14="http://schemas.microsoft.com/office/powerpoint/2010/main" val="3559217942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Graphic 3" descr="Shopping basket with solid fill">
            <a:extLst>
              <a:ext uri="{FF2B5EF4-FFF2-40B4-BE49-F238E27FC236}">
                <a16:creationId xmlns:a16="http://schemas.microsoft.com/office/drawing/2014/main" id="{C59AAA77-5915-8E96-65EA-99D9BB969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6851" y="2258962"/>
            <a:ext cx="3873910" cy="3873910"/>
          </a:xfrm>
          <a:prstGeom prst="rect">
            <a:avLst/>
          </a:prstGeom>
        </p:spPr>
      </p:pic>
      <p:pic>
        <p:nvPicPr>
          <p:cNvPr id="8" name="Graphic 7" descr="Ticket with solid fill">
            <a:extLst>
              <a:ext uri="{FF2B5EF4-FFF2-40B4-BE49-F238E27FC236}">
                <a16:creationId xmlns:a16="http://schemas.microsoft.com/office/drawing/2014/main" id="{FC7BC17B-8067-3FFE-B3CA-3F9D708DE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02710" y="2258962"/>
            <a:ext cx="4050890" cy="40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93642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9344"/>
            <a:ext cx="9144000" cy="2696550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Sponsorships / Program Advertising</a:t>
            </a:r>
          </a:p>
        </p:txBody>
      </p:sp>
    </p:spTree>
    <p:extLst>
      <p:ext uri="{BB962C8B-B14F-4D97-AF65-F5344CB8AC3E}">
        <p14:creationId xmlns:p14="http://schemas.microsoft.com/office/powerpoint/2010/main" val="4096718514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51E003-1F18-10AB-A5CA-8E2AD71F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66198"/>
            <a:ext cx="10905066" cy="452560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8476837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197721-64AA-BC19-3410-3D49B85BC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79719"/>
            <a:ext cx="10905066" cy="389856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892134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A1EB25-8587-4996-1637-D4E06B378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16143"/>
            <a:ext cx="10905066" cy="42257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145819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2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3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BC69A8-7281-3D8E-A2B5-F53E62343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048"/>
          <a:stretch/>
        </p:blipFill>
        <p:spPr>
          <a:xfrm>
            <a:off x="643467" y="2029588"/>
            <a:ext cx="10905066" cy="2798823"/>
          </a:xfrm>
          <a:prstGeom prst="rect">
            <a:avLst/>
          </a:prstGeom>
          <a:ln>
            <a:noFill/>
          </a:ln>
        </p:spPr>
      </p:pic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9654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4B587-C814-FB31-DD94-48BE88FA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52567"/>
            <a:ext cx="10905066" cy="455286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033422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Volunteers</a:t>
            </a:r>
          </a:p>
        </p:txBody>
      </p:sp>
    </p:spTree>
    <p:extLst>
      <p:ext uri="{BB962C8B-B14F-4D97-AF65-F5344CB8AC3E}">
        <p14:creationId xmlns:p14="http://schemas.microsoft.com/office/powerpoint/2010/main" val="1116141509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0" y="2517963"/>
            <a:ext cx="121920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https://district35.org/</a:t>
            </a:r>
            <a:endParaRPr lang="en-US" sz="8000" u="sng" dirty="0">
              <a:solidFill>
                <a:schemeClr val="bg1"/>
              </a:solidFill>
            </a:endParaRPr>
          </a:p>
          <a:p>
            <a:pPr algn="ctr"/>
            <a:r>
              <a:rPr lang="en-US" sz="8000" u="sng" dirty="0">
                <a:solidFill>
                  <a:schemeClr val="bg1"/>
                </a:solidFill>
              </a:rPr>
              <a:t>spring-conference/</a:t>
            </a:r>
          </a:p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13501682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100" name="TextBox 6">
            <a:extLst>
              <a:ext uri="{FF2B5EF4-FFF2-40B4-BE49-F238E27FC236}">
                <a16:creationId xmlns:a16="http://schemas.microsoft.com/office/drawing/2014/main" id="{BF986826-7264-6413-C6BB-39E5464D8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146319"/>
              </p:ext>
            </p:extLst>
          </p:nvPr>
        </p:nvGraphicFramePr>
        <p:xfrm>
          <a:off x="1733614" y="3356480"/>
          <a:ext cx="10776858" cy="451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TextBox 6">
            <a:extLst>
              <a:ext uri="{FF2B5EF4-FFF2-40B4-BE49-F238E27FC236}">
                <a16:creationId xmlns:a16="http://schemas.microsoft.com/office/drawing/2014/main" id="{9858C756-A888-1059-5F1B-7A743DA3B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783275"/>
              </p:ext>
            </p:extLst>
          </p:nvPr>
        </p:nvGraphicFramePr>
        <p:xfrm>
          <a:off x="0" y="1554247"/>
          <a:ext cx="10776858" cy="451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04359814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A39707E-0815-4DE0-C559-716CEEC70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901327"/>
              </p:ext>
            </p:extLst>
          </p:nvPr>
        </p:nvGraphicFramePr>
        <p:xfrm>
          <a:off x="1444578" y="643467"/>
          <a:ext cx="9302845" cy="5571070"/>
        </p:xfrm>
        <a:graphic>
          <a:graphicData uri="http://schemas.openxmlformats.org/drawingml/2006/table">
            <a:tbl>
              <a:tblPr>
                <a:solidFill>
                  <a:srgbClr val="F7F7F7"/>
                </a:solidFill>
                <a:tableStyleId>{5C22544A-7EE6-4342-B048-85BDC9FD1C3A}</a:tableStyleId>
              </a:tblPr>
              <a:tblGrid>
                <a:gridCol w="740227">
                  <a:extLst>
                    <a:ext uri="{9D8B030D-6E8A-4147-A177-3AD203B41FA5}">
                      <a16:colId xmlns:a16="http://schemas.microsoft.com/office/drawing/2014/main" val="3361255917"/>
                    </a:ext>
                  </a:extLst>
                </a:gridCol>
                <a:gridCol w="1783952">
                  <a:extLst>
                    <a:ext uri="{9D8B030D-6E8A-4147-A177-3AD203B41FA5}">
                      <a16:colId xmlns:a16="http://schemas.microsoft.com/office/drawing/2014/main" val="1323313132"/>
                    </a:ext>
                  </a:extLst>
                </a:gridCol>
                <a:gridCol w="1409635">
                  <a:extLst>
                    <a:ext uri="{9D8B030D-6E8A-4147-A177-3AD203B41FA5}">
                      <a16:colId xmlns:a16="http://schemas.microsoft.com/office/drawing/2014/main" val="6541135"/>
                    </a:ext>
                  </a:extLst>
                </a:gridCol>
                <a:gridCol w="5369031">
                  <a:extLst>
                    <a:ext uri="{9D8B030D-6E8A-4147-A177-3AD203B41FA5}">
                      <a16:colId xmlns:a16="http://schemas.microsoft.com/office/drawing/2014/main" val="3662331927"/>
                    </a:ext>
                  </a:extLst>
                </a:gridCol>
              </a:tblGrid>
              <a:tr h="34313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</a:t>
                      </a:r>
                      <a:endParaRPr lang="en-US" sz="1400" b="1" i="0" u="sng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786393"/>
                  </a:ext>
                </a:extLst>
              </a:tr>
              <a:tr h="383562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714198"/>
                  </a:ext>
                </a:extLst>
              </a:tr>
              <a:tr h="34313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Friday, May 5</a:t>
                      </a:r>
                      <a:endParaRPr lang="en-US" sz="14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cap="none" spc="0">
                          <a:solidFill>
                            <a:schemeClr val="tx1"/>
                          </a:solidFill>
                          <a:effectLst/>
                        </a:rPr>
                        <a:t>Name </a:t>
                      </a:r>
                      <a:endParaRPr lang="en-US" sz="1400" b="1" i="0" u="sng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 cap="none" spc="0">
                          <a:solidFill>
                            <a:schemeClr val="tx1"/>
                          </a:solidFill>
                          <a:effectLst/>
                        </a:rPr>
                        <a:t>Brief Explanation</a:t>
                      </a:r>
                      <a:endParaRPr lang="en-US" sz="1400" b="1" i="0" u="sng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589540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1:30pm to 4:00pm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Setup and 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25041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1:30pm to 4:00pm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Setup and 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296437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4:00pm - 6:00pm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6380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4:00pm - 6:00pm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4557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6:00pm - 7:30pm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 and clean up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160060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6:00pm - 7:30pm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 and clean up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30440"/>
                  </a:ext>
                </a:extLst>
              </a:tr>
              <a:tr h="383562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608773"/>
                  </a:ext>
                </a:extLst>
              </a:tr>
              <a:tr h="34313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Saturday, May 6</a:t>
                      </a:r>
                      <a:endParaRPr lang="en-US" sz="14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90814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6:45am - 8:30am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Setup and 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478808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6:45am - 8:30am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Setup and 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391116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8:30am - 10:30am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12661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10:30am - 12:30pm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Registration and Clean Up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390484"/>
                  </a:ext>
                </a:extLst>
              </a:tr>
              <a:tr h="343139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11:45am - 12:30pm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Clean Up</a:t>
                      </a:r>
                      <a:endParaRPr lang="en-US" sz="1400" b="0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0" marR="6890" marT="6890" marB="8268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15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814064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1BF222-D569-C17F-CD6E-DB0F8184D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43046"/>
              </p:ext>
            </p:extLst>
          </p:nvPr>
        </p:nvGraphicFramePr>
        <p:xfrm>
          <a:off x="1142144" y="643467"/>
          <a:ext cx="9907713" cy="5571071"/>
        </p:xfrm>
        <a:graphic>
          <a:graphicData uri="http://schemas.openxmlformats.org/drawingml/2006/table">
            <a:tbl>
              <a:tblPr/>
              <a:tblGrid>
                <a:gridCol w="1091901">
                  <a:extLst>
                    <a:ext uri="{9D8B030D-6E8A-4147-A177-3AD203B41FA5}">
                      <a16:colId xmlns:a16="http://schemas.microsoft.com/office/drawing/2014/main" val="406495878"/>
                    </a:ext>
                  </a:extLst>
                </a:gridCol>
                <a:gridCol w="1077560">
                  <a:extLst>
                    <a:ext uri="{9D8B030D-6E8A-4147-A177-3AD203B41FA5}">
                      <a16:colId xmlns:a16="http://schemas.microsoft.com/office/drawing/2014/main" val="1917496028"/>
                    </a:ext>
                  </a:extLst>
                </a:gridCol>
                <a:gridCol w="775903">
                  <a:extLst>
                    <a:ext uri="{9D8B030D-6E8A-4147-A177-3AD203B41FA5}">
                      <a16:colId xmlns:a16="http://schemas.microsoft.com/office/drawing/2014/main" val="2988710116"/>
                    </a:ext>
                  </a:extLst>
                </a:gridCol>
                <a:gridCol w="6962349">
                  <a:extLst>
                    <a:ext uri="{9D8B030D-6E8A-4147-A177-3AD203B41FA5}">
                      <a16:colId xmlns:a16="http://schemas.microsoft.com/office/drawing/2014/main" val="3245552294"/>
                    </a:ext>
                  </a:extLst>
                </a:gridCol>
              </a:tblGrid>
              <a:tr h="531708">
                <a:tc gridSpan="4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Room Monitors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422" marR="142422" marT="71211" marB="7121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104232"/>
                  </a:ext>
                </a:extLst>
              </a:tr>
              <a:tr h="58155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416420"/>
                  </a:ext>
                </a:extLst>
              </a:tr>
              <a:tr h="460498">
                <a:tc gridSpan="2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Friday, May 5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422" marR="142422" marT="71211" marB="7121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 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Brief Explanation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584905"/>
                  </a:ext>
                </a:extLst>
              </a:tr>
              <a:tr h="59105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3:30pm - 5:00pm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Welcome speaker, time speaker, introduce speaker, thank speaker, hand out / collect eval forms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401528"/>
                  </a:ext>
                </a:extLst>
              </a:tr>
              <a:tr h="58155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460833"/>
                  </a:ext>
                </a:extLst>
              </a:tr>
              <a:tr h="460498">
                <a:tc gridSpan="2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Saturday, May 6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2422" marR="142422" marT="71211" marB="7121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747032"/>
                  </a:ext>
                </a:extLst>
              </a:tr>
              <a:tr h="59105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9:45am - 11:00am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Welcome speaker, time speaker, introduce speaker, thank speaker, hand out / collect eval forms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426540"/>
                  </a:ext>
                </a:extLst>
              </a:tr>
              <a:tr h="59105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9:45am - 11:00am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Welcome speaker, time speaker, introduce speaker, thank speaker, hand out / collect eval forms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406514"/>
                  </a:ext>
                </a:extLst>
              </a:tr>
              <a:tr h="59105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10:45am - 12:00pm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Welcome speaker, time speaker, introduce speaker, thank speaker, hand out / collect eval forms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588536"/>
                  </a:ext>
                </a:extLst>
              </a:tr>
              <a:tr h="59105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10:45am - 12:00pm</a:t>
                      </a: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Welcome speaker, time speaker, introduce speaker, thank speaker, hand out / collect eval forms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68" marR="11868" marT="118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51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4795051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470FEE-851D-40DC-9ED4-CF62CEF84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443287"/>
              </p:ext>
            </p:extLst>
          </p:nvPr>
        </p:nvGraphicFramePr>
        <p:xfrm>
          <a:off x="643467" y="902015"/>
          <a:ext cx="10905068" cy="5053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6413">
                  <a:extLst>
                    <a:ext uri="{9D8B030D-6E8A-4147-A177-3AD203B41FA5}">
                      <a16:colId xmlns:a16="http://schemas.microsoft.com/office/drawing/2014/main" val="2051263022"/>
                    </a:ext>
                  </a:extLst>
                </a:gridCol>
                <a:gridCol w="3002464">
                  <a:extLst>
                    <a:ext uri="{9D8B030D-6E8A-4147-A177-3AD203B41FA5}">
                      <a16:colId xmlns:a16="http://schemas.microsoft.com/office/drawing/2014/main" val="2019602427"/>
                    </a:ext>
                  </a:extLst>
                </a:gridCol>
                <a:gridCol w="2013518">
                  <a:extLst>
                    <a:ext uri="{9D8B030D-6E8A-4147-A177-3AD203B41FA5}">
                      <a16:colId xmlns:a16="http://schemas.microsoft.com/office/drawing/2014/main" val="3806742016"/>
                    </a:ext>
                  </a:extLst>
                </a:gridCol>
                <a:gridCol w="4482673">
                  <a:extLst>
                    <a:ext uri="{9D8B030D-6E8A-4147-A177-3AD203B41FA5}">
                      <a16:colId xmlns:a16="http://schemas.microsoft.com/office/drawing/2014/main" val="1510779737"/>
                    </a:ext>
                  </a:extLst>
                </a:gridCol>
              </a:tblGrid>
              <a:tr h="66023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3600" u="sng" strike="noStrike">
                          <a:effectLst/>
                        </a:rPr>
                        <a:t>Raffles and 50/50 </a:t>
                      </a:r>
                      <a:endParaRPr lang="en-US" sz="36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533786"/>
                  </a:ext>
                </a:extLst>
              </a:tr>
              <a:tr h="592517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1983757245"/>
                  </a:ext>
                </a:extLst>
              </a:tr>
              <a:tr h="54303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Friday, May 5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sng" strike="noStrike">
                          <a:effectLst/>
                        </a:rPr>
                        <a:t>Name </a:t>
                      </a:r>
                      <a:endParaRPr lang="en-US" sz="28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sng" strike="noStrike">
                          <a:effectLst/>
                        </a:rPr>
                        <a:t>Brief Explanation</a:t>
                      </a:r>
                      <a:endParaRPr lang="en-US" sz="28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1912374067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1:30pm to 4:00pm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Setup / Sell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224158551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1:30pm to 4:00pm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Setup / Sell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3950384094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4:00pm - 6:00pm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Sell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2960024022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4:00pm - 6:00pm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Sell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1553661792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6:00pm - 7:30pm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Sell / Clean Up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3161252864"/>
                  </a:ext>
                </a:extLst>
              </a:tr>
              <a:tr h="543032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6:00pm - 7:30pm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Sell / Clean Up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34" marR="19534" marT="19534" marB="0" anchor="b"/>
                </a:tc>
                <a:extLst>
                  <a:ext uri="{0D108BD9-81ED-4DB2-BD59-A6C34878D82A}">
                    <a16:rowId xmlns:a16="http://schemas.microsoft.com/office/drawing/2014/main" val="922002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530494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FB5C82-FBD8-B896-7D09-DE216F163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080395"/>
              </p:ext>
            </p:extLst>
          </p:nvPr>
        </p:nvGraphicFramePr>
        <p:xfrm>
          <a:off x="643467" y="868392"/>
          <a:ext cx="10905067" cy="5121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4137">
                  <a:extLst>
                    <a:ext uri="{9D8B030D-6E8A-4147-A177-3AD203B41FA5}">
                      <a16:colId xmlns:a16="http://schemas.microsoft.com/office/drawing/2014/main" val="488434580"/>
                    </a:ext>
                  </a:extLst>
                </a:gridCol>
                <a:gridCol w="2557070">
                  <a:extLst>
                    <a:ext uri="{9D8B030D-6E8A-4147-A177-3AD203B41FA5}">
                      <a16:colId xmlns:a16="http://schemas.microsoft.com/office/drawing/2014/main" val="540687984"/>
                    </a:ext>
                  </a:extLst>
                </a:gridCol>
                <a:gridCol w="290768">
                  <a:extLst>
                    <a:ext uri="{9D8B030D-6E8A-4147-A177-3AD203B41FA5}">
                      <a16:colId xmlns:a16="http://schemas.microsoft.com/office/drawing/2014/main" val="3477809509"/>
                    </a:ext>
                  </a:extLst>
                </a:gridCol>
                <a:gridCol w="6953092">
                  <a:extLst>
                    <a:ext uri="{9D8B030D-6E8A-4147-A177-3AD203B41FA5}">
                      <a16:colId xmlns:a16="http://schemas.microsoft.com/office/drawing/2014/main" val="2135793864"/>
                    </a:ext>
                  </a:extLst>
                </a:gridCol>
              </a:tblGrid>
              <a:tr h="38183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100" u="sng" strike="noStrike">
                          <a:effectLst/>
                        </a:rPr>
                        <a:t>Raffles and 50/50 </a:t>
                      </a:r>
                      <a:endParaRPr lang="en-US" sz="2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923607"/>
                  </a:ext>
                </a:extLst>
              </a:tr>
              <a:tr h="34267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2063875602"/>
                  </a:ext>
                </a:extLst>
              </a:tr>
              <a:tr h="31405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Saturday, May 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403162409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6:45am - 8:30am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Setup / 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445665709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6:45am - 8:30am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Setup / 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508727826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8:30am - 10:30am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282474054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10:30am - 12:30pm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70104573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10:30am - 12:30pm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3023396678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12:30pm - 2:30pm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412500044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12:30pm - 2:30pm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957102464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2:30pm - 4:30pm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06484162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4:30pm - 6:30pm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 / Clean Up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1409329073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4:30pm - 6:30pm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Sell / Clean Up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2062035955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8:30pm - 9:00pm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Move items to Hall of Fame Room / help with delivering prizes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4257664228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8:30pm - 9:00pm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Move items to Hall of Fame Room / help with delivering prizes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4261834509"/>
                  </a:ext>
                </a:extLst>
              </a:tr>
              <a:tr h="31405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8:30pm - 9:00pm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Move items to Hall of Fame Room / help with delivering prizes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97" marR="11297" marT="11297" marB="0" anchor="b"/>
                </a:tc>
                <a:extLst>
                  <a:ext uri="{0D108BD9-81ED-4DB2-BD59-A6C34878D82A}">
                    <a16:rowId xmlns:a16="http://schemas.microsoft.com/office/drawing/2014/main" val="2139052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427514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3196ED2-25FC-4C29-078F-8FCA47CB1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95872"/>
              </p:ext>
            </p:extLst>
          </p:nvPr>
        </p:nvGraphicFramePr>
        <p:xfrm>
          <a:off x="643467" y="1165801"/>
          <a:ext cx="10905068" cy="452640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741946">
                  <a:extLst>
                    <a:ext uri="{9D8B030D-6E8A-4147-A177-3AD203B41FA5}">
                      <a16:colId xmlns:a16="http://schemas.microsoft.com/office/drawing/2014/main" val="2754137559"/>
                    </a:ext>
                  </a:extLst>
                </a:gridCol>
                <a:gridCol w="2296856">
                  <a:extLst>
                    <a:ext uri="{9D8B030D-6E8A-4147-A177-3AD203B41FA5}">
                      <a16:colId xmlns:a16="http://schemas.microsoft.com/office/drawing/2014/main" val="3936487369"/>
                    </a:ext>
                  </a:extLst>
                </a:gridCol>
                <a:gridCol w="2730430">
                  <a:extLst>
                    <a:ext uri="{9D8B030D-6E8A-4147-A177-3AD203B41FA5}">
                      <a16:colId xmlns:a16="http://schemas.microsoft.com/office/drawing/2014/main" val="1093290552"/>
                    </a:ext>
                  </a:extLst>
                </a:gridCol>
                <a:gridCol w="5135836">
                  <a:extLst>
                    <a:ext uri="{9D8B030D-6E8A-4147-A177-3AD203B41FA5}">
                      <a16:colId xmlns:a16="http://schemas.microsoft.com/office/drawing/2014/main" val="3815979323"/>
                    </a:ext>
                  </a:extLst>
                </a:gridCol>
              </a:tblGrid>
              <a:tr h="31631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700" u="sng" strike="noStrike">
                          <a:effectLst/>
                        </a:rPr>
                        <a:t>General Volunteers </a:t>
                      </a:r>
                      <a:endParaRPr lang="en-US" sz="17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94603"/>
                  </a:ext>
                </a:extLst>
              </a:tr>
              <a:tr h="2838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524756270"/>
                  </a:ext>
                </a:extLst>
              </a:tr>
              <a:tr h="26016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Friday, May 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</a:rPr>
                        <a:t>Name </a:t>
                      </a:r>
                      <a:endParaRPr lang="en-US" sz="14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</a:rPr>
                        <a:t>Brief Explanation</a:t>
                      </a:r>
                      <a:endParaRPr lang="en-US" sz="14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064628437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1:30pm to 4:00pm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Paul Anderson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011528102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1:30pm to 4:00pm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3754076150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4:00pm - 6:00pm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514823202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4:00pm - 6:00pm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876666282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6:00pm - 7:30pm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4101809417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6:00pm - 7:30pm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431675571"/>
                  </a:ext>
                </a:extLst>
              </a:tr>
              <a:tr h="28387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819710475"/>
                  </a:ext>
                </a:extLst>
              </a:tr>
              <a:tr h="26016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Saturday, May 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98519551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7:00am - 8:15am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912202159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7:00am - 8:15am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3316863542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5:30pm - 6:30pm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189120346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5:30pm - 6:30pm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853277261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8:30pm - 9:00pm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1390218828"/>
                  </a:ext>
                </a:extLst>
              </a:tr>
              <a:tr h="26016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8:30pm - 9:00pm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Setup / Carry / Display / General Help as needed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59" marR="9359" marT="9359" marB="0" anchor="b"/>
                </a:tc>
                <a:extLst>
                  <a:ext uri="{0D108BD9-81ED-4DB2-BD59-A6C34878D82A}">
                    <a16:rowId xmlns:a16="http://schemas.microsoft.com/office/drawing/2014/main" val="2770745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060032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Spread the Word</a:t>
            </a:r>
          </a:p>
        </p:txBody>
      </p:sp>
    </p:spTree>
    <p:extLst>
      <p:ext uri="{BB962C8B-B14F-4D97-AF65-F5344CB8AC3E}">
        <p14:creationId xmlns:p14="http://schemas.microsoft.com/office/powerpoint/2010/main" val="633606941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District Website</a:t>
            </a:r>
          </a:p>
        </p:txBody>
      </p:sp>
    </p:spTree>
    <p:extLst>
      <p:ext uri="{BB962C8B-B14F-4D97-AF65-F5344CB8AC3E}">
        <p14:creationId xmlns:p14="http://schemas.microsoft.com/office/powerpoint/2010/main" val="2608320215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393C04-AF84-8C93-78CD-9FC9AC091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675470"/>
            <a:ext cx="10905066" cy="550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57389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FAQs</a:t>
            </a:r>
          </a:p>
        </p:txBody>
      </p:sp>
    </p:spTree>
    <p:extLst>
      <p:ext uri="{BB962C8B-B14F-4D97-AF65-F5344CB8AC3E}">
        <p14:creationId xmlns:p14="http://schemas.microsoft.com/office/powerpoint/2010/main" val="38565133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0" y="2038990"/>
            <a:ext cx="12192000" cy="415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Options</a:t>
            </a:r>
          </a:p>
          <a:p>
            <a:pPr marL="45720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Prices</a:t>
            </a:r>
            <a:endParaRPr lang="en-US" sz="115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3860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B84162-08D7-2E08-1CCB-7FF5BA04B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581025"/>
            <a:ext cx="1003935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27952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What Am I Missing?</a:t>
            </a:r>
          </a:p>
        </p:txBody>
      </p:sp>
    </p:spTree>
    <p:extLst>
      <p:ext uri="{BB962C8B-B14F-4D97-AF65-F5344CB8AC3E}">
        <p14:creationId xmlns:p14="http://schemas.microsoft.com/office/powerpoint/2010/main" val="4121535881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2"/>
            <a:ext cx="9144000" cy="1202706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428019966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3" y="2115189"/>
            <a:ext cx="1135746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Host Division – Central Division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Host Club – Walworth County Toastmasters Club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Registration – Ronda Borowski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PR – Teri McGregor and Kat </a:t>
            </a:r>
            <a:r>
              <a:rPr lang="en-US" sz="3600" dirty="0" err="1">
                <a:solidFill>
                  <a:schemeClr val="bg1"/>
                </a:solidFill>
                <a:latin typeface="Tenorite" panose="00000500000000000000" pitchFamily="2" charset="0"/>
              </a:rPr>
              <a:t>Yats</a:t>
            </a: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Program – Tammy Jankowski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Technology – Jeff </a:t>
            </a:r>
            <a:r>
              <a:rPr lang="en-US" sz="3600" dirty="0" err="1">
                <a:solidFill>
                  <a:schemeClr val="bg1"/>
                </a:solidFill>
                <a:latin typeface="Tenorite" panose="00000500000000000000" pitchFamily="2" charset="0"/>
              </a:rPr>
              <a:t>Ebel</a:t>
            </a: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 and Matt Wuteska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bg1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78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35 Conference Zoom Background - 4">
            <a:extLst>
              <a:ext uri="{FF2B5EF4-FFF2-40B4-BE49-F238E27FC236}">
                <a16:creationId xmlns:a16="http://schemas.microsoft.com/office/drawing/2014/main" id="{54377459-98A1-658F-83E4-6D606127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A0B6C0-7FE8-AE59-0740-00C004A30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9606-2185-E347-1267-1A1B7D3D6570}"/>
              </a:ext>
            </a:extLst>
          </p:cNvPr>
          <p:cNvSpPr txBox="1"/>
          <p:nvPr/>
        </p:nvSpPr>
        <p:spPr>
          <a:xfrm>
            <a:off x="205274" y="2115189"/>
            <a:ext cx="109051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Friday Fun Night – Dave Schmitt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Emcee – David Gagliano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600" dirty="0">
              <a:solidFill>
                <a:schemeClr val="bg1"/>
              </a:solidFill>
              <a:latin typeface="Tenorite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Education – OPEN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Raffles – OPEN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Sponsorship – OPEN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First Timers - OPEN</a:t>
            </a:r>
          </a:p>
        </p:txBody>
      </p:sp>
    </p:spTree>
    <p:extLst>
      <p:ext uri="{BB962C8B-B14F-4D97-AF65-F5344CB8AC3E}">
        <p14:creationId xmlns:p14="http://schemas.microsoft.com/office/powerpoint/2010/main" val="27563160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1"/>
            <a:ext cx="9144000" cy="2037487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What Else Am I Missing?</a:t>
            </a:r>
          </a:p>
        </p:txBody>
      </p:sp>
    </p:spTree>
    <p:extLst>
      <p:ext uri="{BB962C8B-B14F-4D97-AF65-F5344CB8AC3E}">
        <p14:creationId xmlns:p14="http://schemas.microsoft.com/office/powerpoint/2010/main" val="3301258560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CB35-3EAA-D8A5-8C30-51BCE211C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31"/>
            <a:ext cx="9144000" cy="2037487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Tenorite" panose="00000500000000000000" pitchFamily="2" charset="0"/>
              </a:rPr>
              <a:t>Don’t Forget to Register!!! </a:t>
            </a:r>
          </a:p>
        </p:txBody>
      </p:sp>
    </p:spTree>
    <p:extLst>
      <p:ext uri="{BB962C8B-B14F-4D97-AF65-F5344CB8AC3E}">
        <p14:creationId xmlns:p14="http://schemas.microsoft.com/office/powerpoint/2010/main" val="1772429836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24543" y="2474464"/>
            <a:ext cx="107986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DEC members </a:t>
            </a:r>
          </a:p>
          <a:p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	$75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DEC members – virtual </a:t>
            </a:r>
          </a:p>
          <a:p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	$10</a:t>
            </a:r>
          </a:p>
        </p:txBody>
      </p:sp>
    </p:spTree>
    <p:extLst>
      <p:ext uri="{BB962C8B-B14F-4D97-AF65-F5344CB8AC3E}">
        <p14:creationId xmlns:p14="http://schemas.microsoft.com/office/powerpoint/2010/main" val="2837772814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337456" y="2474464"/>
            <a:ext cx="1147354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Club Registration $150 </a:t>
            </a:r>
          </a:p>
          <a:p>
            <a:r>
              <a:rPr lang="en-US" sz="4000" dirty="0">
                <a:solidFill>
                  <a:schemeClr val="bg1"/>
                </a:solidFill>
                <a:latin typeface="Tenorite" panose="00000500000000000000" pitchFamily="2" charset="0"/>
              </a:rPr>
              <a:t>	(early bird)</a:t>
            </a:r>
          </a:p>
          <a:p>
            <a:pPr marL="857250" indent="-85725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Club Registration $200 </a:t>
            </a:r>
          </a:p>
          <a:p>
            <a:r>
              <a:rPr lang="en-US" sz="6000" dirty="0">
                <a:solidFill>
                  <a:schemeClr val="bg1"/>
                </a:solidFill>
                <a:latin typeface="Tenorite" panose="00000500000000000000" pitchFamily="2" charset="0"/>
              </a:rPr>
              <a:t>	</a:t>
            </a:r>
            <a:r>
              <a:rPr lang="en-US" sz="4000" dirty="0">
                <a:solidFill>
                  <a:schemeClr val="bg1"/>
                </a:solidFill>
                <a:latin typeface="Tenorite" panose="00000500000000000000" pitchFamily="2" charset="0"/>
              </a:rPr>
              <a:t>(regular pricing)</a:t>
            </a:r>
            <a:endParaRPr lang="en-US" sz="6000" dirty="0">
              <a:solidFill>
                <a:schemeClr val="bg1"/>
              </a:solidFill>
              <a:latin typeface="Tenorite" panose="00000500000000000000" pitchFamily="2" charset="0"/>
            </a:endParaRPr>
          </a:p>
          <a:p>
            <a:pPr marL="857250" indent="-857250">
              <a:buFont typeface="Wingdings" panose="05000000000000000000" pitchFamily="2" charset="2"/>
              <a:buChar char="Ø"/>
            </a:pPr>
            <a:endParaRPr lang="en-US" sz="6000" dirty="0">
              <a:solidFill>
                <a:schemeClr val="bg1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37075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89856" y="1779687"/>
            <a:ext cx="1147354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chemeClr val="bg1"/>
                </a:solidFill>
                <a:latin typeface="Tenorite" panose="00000500000000000000" pitchFamily="2" charset="0"/>
              </a:rPr>
              <a:t>Club Member - registered club $100 </a:t>
            </a: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(early bird)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chemeClr val="bg1"/>
                </a:solidFill>
                <a:latin typeface="Tenorite" panose="00000500000000000000" pitchFamily="2" charset="0"/>
              </a:rPr>
              <a:t>Club Member – registered club $150 </a:t>
            </a:r>
            <a:r>
              <a:rPr lang="en-US" sz="3600" dirty="0">
                <a:solidFill>
                  <a:schemeClr val="bg1"/>
                </a:solidFill>
                <a:latin typeface="Tenorite" panose="00000500000000000000" pitchFamily="2" charset="0"/>
              </a:rPr>
              <a:t>(regular pricing)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dirty="0">
                <a:solidFill>
                  <a:schemeClr val="bg1"/>
                </a:solidFill>
                <a:latin typeface="Tenorite" panose="00000500000000000000" pitchFamily="2" charset="0"/>
              </a:rPr>
              <a:t>Club Member – virtual only –registered club $10</a:t>
            </a:r>
          </a:p>
        </p:txBody>
      </p:sp>
    </p:spTree>
    <p:extLst>
      <p:ext uri="{BB962C8B-B14F-4D97-AF65-F5344CB8AC3E}">
        <p14:creationId xmlns:p14="http://schemas.microsoft.com/office/powerpoint/2010/main" val="233066136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5061CF-3508-D0B4-20C1-A2C5B4774E2C}"/>
              </a:ext>
            </a:extLst>
          </p:cNvPr>
          <p:cNvSpPr txBox="1"/>
          <p:nvPr/>
        </p:nvSpPr>
        <p:spPr>
          <a:xfrm>
            <a:off x="468085" y="1962835"/>
            <a:ext cx="1147354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Individual member – no registered club $200 (early bird)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Individual member – no registered club $250 (regular pricing)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  <a:latin typeface="Tenorite" panose="00000500000000000000" pitchFamily="2" charset="0"/>
              </a:rPr>
              <a:t>Individual member – no registered club $25 </a:t>
            </a:r>
          </a:p>
          <a:p>
            <a:endParaRPr lang="en-US" sz="3200" dirty="0">
              <a:solidFill>
                <a:schemeClr val="bg1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37238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2394</Words>
  <Application>Microsoft Office PowerPoint</Application>
  <PresentationFormat>Widescreen</PresentationFormat>
  <Paragraphs>512</Paragraphs>
  <Slides>56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Tenorite</vt:lpstr>
      <vt:lpstr>Wingdings</vt:lpstr>
      <vt:lpstr>Office Theme</vt:lpstr>
      <vt:lpstr>Conference Updates</vt:lpstr>
      <vt:lpstr>Registration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Contests</vt:lpstr>
      <vt:lpstr>PowerPoint Presentation</vt:lpstr>
      <vt:lpstr>PowerPoint Presentation</vt:lpstr>
      <vt:lpstr>Raffles / Donations</vt:lpstr>
      <vt:lpstr>PowerPoint Presentation</vt:lpstr>
      <vt:lpstr>Sponsorships / Program Advertising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Volunteers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Spread the Word</vt:lpstr>
      <vt:lpstr>District Website</vt:lpstr>
      <vt:lpstr>PowerPoint Presentation</vt:lpstr>
      <vt:lpstr>FAQs</vt:lpstr>
      <vt:lpstr>PowerPoint Presentation</vt:lpstr>
      <vt:lpstr>What Am I Missing?</vt:lpstr>
      <vt:lpstr>Thank You!!!</vt:lpstr>
      <vt:lpstr>PowerPoint Presentation</vt:lpstr>
      <vt:lpstr>PowerPoint Presentation</vt:lpstr>
      <vt:lpstr>What Else Am I Missing?</vt:lpstr>
      <vt:lpstr>Don’t Forget to Register!!!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Updates</dc:title>
  <dc:creator>Troy Pool</dc:creator>
  <cp:lastModifiedBy>Troy Pool</cp:lastModifiedBy>
  <cp:revision>2</cp:revision>
  <dcterms:created xsi:type="dcterms:W3CDTF">2023-03-11T03:37:16Z</dcterms:created>
  <dcterms:modified xsi:type="dcterms:W3CDTF">2023-03-11T18:06:16Z</dcterms:modified>
</cp:coreProperties>
</file>