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1" r:id="rId5"/>
  </p:sldMasterIdLst>
  <p:notesMasterIdLst>
    <p:notesMasterId r:id="rId24"/>
  </p:notesMasterIdLst>
  <p:sldIdLst>
    <p:sldId id="300" r:id="rId6"/>
    <p:sldId id="270" r:id="rId7"/>
    <p:sldId id="295" r:id="rId8"/>
    <p:sldId id="288" r:id="rId9"/>
    <p:sldId id="289" r:id="rId10"/>
    <p:sldId id="290" r:id="rId11"/>
    <p:sldId id="291" r:id="rId12"/>
    <p:sldId id="293" r:id="rId13"/>
    <p:sldId id="294" r:id="rId14"/>
    <p:sldId id="298" r:id="rId15"/>
    <p:sldId id="301" r:id="rId16"/>
    <p:sldId id="303" r:id="rId17"/>
    <p:sldId id="302" r:id="rId18"/>
    <p:sldId id="296" r:id="rId19"/>
    <p:sldId id="283" r:id="rId20"/>
    <p:sldId id="299" r:id="rId21"/>
    <p:sldId id="292" r:id="rId22"/>
    <p:sldId id="26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432"/>
    <a:srgbClr val="0B5879"/>
    <a:srgbClr val="EAA0BC"/>
    <a:srgbClr val="FEEE9F"/>
    <a:srgbClr val="497593"/>
    <a:srgbClr val="7B98B2"/>
    <a:srgbClr val="B3C3D3"/>
    <a:srgbClr val="004165"/>
    <a:srgbClr val="E5E5E5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18"/>
  </p:normalViewPr>
  <p:slideViewPr>
    <p:cSldViewPr snapToGrid="0" snapToObjects="1">
      <p:cViewPr varScale="1">
        <p:scale>
          <a:sx n="68" d="100"/>
          <a:sy n="68" d="100"/>
        </p:scale>
        <p:origin x="84" y="270"/>
      </p:cViewPr>
      <p:guideLst/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t>9/5/2020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5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65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8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4942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17578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64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1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9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0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3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4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555325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6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0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70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5676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41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2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93622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9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149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3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44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5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6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93394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EEE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Live Out the Exchange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38710-F1A1-3E48-AC35-A7B4FF592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And Help This District Keep the Fires Burning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18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A2811-75A8-4B71-9565-F144DC83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60" y="295773"/>
            <a:ext cx="10588515" cy="649224"/>
          </a:xfrm>
        </p:spPr>
        <p:txBody>
          <a:bodyPr/>
          <a:lstStyle/>
          <a:p>
            <a:r>
              <a:rPr lang="en-US" dirty="0"/>
              <a:t>Breakout Room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D9938-E579-4C7F-94D5-B625D0125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359" y="1520042"/>
            <a:ext cx="10588515" cy="4358244"/>
          </a:xfrm>
        </p:spPr>
        <p:txBody>
          <a:bodyPr/>
          <a:lstStyle/>
          <a:p>
            <a:r>
              <a:rPr lang="en-US" b="1" dirty="0"/>
              <a:t> Identify the office you held.  Then tell the people in your group about the skills you gained and how you’ve used them outside of the club. </a:t>
            </a:r>
          </a:p>
          <a:p>
            <a:endParaRPr lang="en-US" dirty="0"/>
          </a:p>
          <a:p>
            <a:r>
              <a:rPr lang="en-US" b="1" dirty="0"/>
              <a:t> Identify the office that will help you build the skills you need to move to a different level professionally.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072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4F6AD-0C8E-4C5D-AF3A-59A50FB4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Level Offices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B9B34-B103-41DA-A945-C1C783CFC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A26249-D744-4216-A7CF-E1E31D405D87}"/>
              </a:ext>
            </a:extLst>
          </p:cNvPr>
          <p:cNvSpPr/>
          <p:nvPr/>
        </p:nvSpPr>
        <p:spPr>
          <a:xfrm>
            <a:off x="919723" y="3712593"/>
            <a:ext cx="2363373" cy="16803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B5879"/>
                </a:solidFill>
              </a:rPr>
              <a:t>Area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A9910F-5022-4A18-93EE-B6CF63B6ADF0}"/>
              </a:ext>
            </a:extLst>
          </p:cNvPr>
          <p:cNvSpPr/>
          <p:nvPr/>
        </p:nvSpPr>
        <p:spPr>
          <a:xfrm>
            <a:off x="5240824" y="2653633"/>
            <a:ext cx="2363373" cy="1899139"/>
          </a:xfrm>
          <a:prstGeom prst="rect">
            <a:avLst/>
          </a:prstGeom>
          <a:solidFill>
            <a:srgbClr val="FEEE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    </a:t>
            </a:r>
            <a:r>
              <a:rPr lang="en-US" sz="2400" b="1" dirty="0">
                <a:solidFill>
                  <a:srgbClr val="0B5879"/>
                </a:solidFill>
              </a:rPr>
              <a:t>Division</a:t>
            </a:r>
            <a:r>
              <a:rPr lang="en-US" sz="2400" b="1" dirty="0"/>
              <a:t>	*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3D9CD3-6E85-49C1-A081-F04253D90C04}"/>
              </a:ext>
            </a:extLst>
          </p:cNvPr>
          <p:cNvSpPr/>
          <p:nvPr/>
        </p:nvSpPr>
        <p:spPr>
          <a:xfrm>
            <a:off x="9228406" y="1704063"/>
            <a:ext cx="2560854" cy="1899139"/>
          </a:xfrm>
          <a:prstGeom prst="rect">
            <a:avLst/>
          </a:prstGeom>
          <a:solidFill>
            <a:srgbClr val="EAA0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B5879"/>
                </a:solidFill>
              </a:rPr>
              <a:t>District </a:t>
            </a:r>
            <a:r>
              <a:rPr lang="en-US" sz="2400" b="1" dirty="0"/>
              <a:t>*</a:t>
            </a:r>
            <a:endParaRPr lang="en-US" sz="2400" b="1" dirty="0">
              <a:solidFill>
                <a:srgbClr val="0B5879"/>
              </a:solidFill>
            </a:endParaRPr>
          </a:p>
          <a:p>
            <a:pPr algn="ctr"/>
            <a:endParaRPr lang="en-US" sz="1000" dirty="0">
              <a:solidFill>
                <a:srgbClr val="0B58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513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4F6AD-0C8E-4C5D-AF3A-59A50FB4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B9B34-B103-41DA-A945-C1C783CFC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A26249-D744-4216-A7CF-E1E31D405D87}"/>
              </a:ext>
            </a:extLst>
          </p:cNvPr>
          <p:cNvSpPr/>
          <p:nvPr/>
        </p:nvSpPr>
        <p:spPr>
          <a:xfrm>
            <a:off x="950203" y="3953387"/>
            <a:ext cx="2363373" cy="16803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B5879"/>
                </a:solidFill>
              </a:rPr>
              <a:t>Region</a:t>
            </a:r>
            <a:endParaRPr lang="en-US" sz="2400" b="1" dirty="0">
              <a:solidFill>
                <a:srgbClr val="0B5879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A9910F-5022-4A18-93EE-B6CF63B6ADF0}"/>
              </a:ext>
            </a:extLst>
          </p:cNvPr>
          <p:cNvSpPr/>
          <p:nvPr/>
        </p:nvSpPr>
        <p:spPr>
          <a:xfrm>
            <a:off x="4914313" y="2505807"/>
            <a:ext cx="2363373" cy="1899139"/>
          </a:xfrm>
          <a:prstGeom prst="rect">
            <a:avLst/>
          </a:prstGeom>
          <a:solidFill>
            <a:srgbClr val="7724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   </a:t>
            </a:r>
            <a:br>
              <a:rPr lang="en-US" sz="2400" b="1" dirty="0"/>
            </a:br>
            <a:r>
              <a:rPr lang="en-US" sz="2400" b="1" dirty="0">
                <a:solidFill>
                  <a:schemeClr val="tx1"/>
                </a:solidFill>
              </a:rPr>
              <a:t>Board of    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   Directors </a:t>
            </a:r>
            <a:r>
              <a:rPr lang="en-US" sz="2400" b="1" dirty="0"/>
              <a:t>	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9B7D27-4D9B-45F7-B694-17D0DA83A91D}"/>
              </a:ext>
            </a:extLst>
          </p:cNvPr>
          <p:cNvSpPr/>
          <p:nvPr/>
        </p:nvSpPr>
        <p:spPr>
          <a:xfrm>
            <a:off x="8764172" y="1645920"/>
            <a:ext cx="2644726" cy="1969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2400" dirty="0"/>
            </a:br>
            <a:r>
              <a:rPr lang="en-US" sz="2400" dirty="0"/>
              <a:t>World Headquarters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824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8D13D-B679-4E1E-9531-4FE6EF4C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AB021-1075-45BE-9940-0E8BB7742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9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59C23-43B9-4005-9288-88DD7E829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BE683E-166E-4E6A-8F9F-AD5B6B0CFF15}"/>
              </a:ext>
            </a:extLst>
          </p:cNvPr>
          <p:cNvSpPr/>
          <p:nvPr/>
        </p:nvSpPr>
        <p:spPr>
          <a:xfrm>
            <a:off x="1716258" y="2095138"/>
            <a:ext cx="877824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NEXT</a:t>
            </a:r>
            <a:r>
              <a:rPr lang="en-US" sz="150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C000"/>
                </a:solidFill>
                <a:effectLst/>
                <a:sym typeface="Symbol" panose="05050102010706020507" pitchFamily="18" charset="2"/>
              </a:rPr>
              <a:t></a:t>
            </a:r>
            <a:endParaRPr lang="en-US" sz="150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81717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person wearing a hat&#10;&#10;Description automatically generated">
            <a:extLst>
              <a:ext uri="{FF2B5EF4-FFF2-40B4-BE49-F238E27FC236}">
                <a16:creationId xmlns:a16="http://schemas.microsoft.com/office/drawing/2014/main" id="{D5BDF343-3264-4658-935C-084257CEE1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tretch/>
        </p:blipFill>
        <p:spPr>
          <a:xfrm>
            <a:off x="1576831" y="1142999"/>
            <a:ext cx="9038337" cy="5084065"/>
          </a:xfrm>
          <a:noFill/>
        </p:spPr>
      </p:pic>
      <p:sp>
        <p:nvSpPr>
          <p:cNvPr id="38" name="Title 2">
            <a:extLst>
              <a:ext uri="{FF2B5EF4-FFF2-40B4-BE49-F238E27FC236}">
                <a16:creationId xmlns:a16="http://schemas.microsoft.com/office/drawing/2014/main" id="{AE7E0084-28A7-4185-86A2-87222FE5F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3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BC881B21-4778-4770-87A3-C050A0433CD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-61111" t="-19500" r="-61111" b="-19500"/>
          <a:stretch/>
        </p:blipFill>
        <p:spPr>
          <a:xfrm>
            <a:off x="-506437" y="-457200"/>
            <a:ext cx="13732999" cy="73152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AA6391-503E-4B2D-A6BD-EDE6CA54C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Do I…</a:t>
            </a:r>
          </a:p>
        </p:txBody>
      </p:sp>
    </p:spTree>
    <p:extLst>
      <p:ext uri="{BB962C8B-B14F-4D97-AF65-F5344CB8AC3E}">
        <p14:creationId xmlns:p14="http://schemas.microsoft.com/office/powerpoint/2010/main" val="2307832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Toastmasters Promise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04E4-819F-4F2F-8997-FB06A30C8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280160"/>
            <a:ext cx="11647367" cy="475488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A Toastmaster’s Promise As a member of Toastmasters International and my club, I promise</a:t>
            </a:r>
          </a:p>
          <a:p>
            <a:pPr lvl="0"/>
            <a:r>
              <a:rPr lang="en-US" dirty="0"/>
              <a:t>To attend club meetings regularly </a:t>
            </a:r>
          </a:p>
          <a:p>
            <a:pPr lvl="0"/>
            <a:r>
              <a:rPr lang="en-US" dirty="0"/>
              <a:t>To prepare all of my projects to the best of my  ability, basing them on the Toastmasters education</a:t>
            </a:r>
            <a:br>
              <a:rPr lang="en-US" dirty="0"/>
            </a:br>
            <a:r>
              <a:rPr lang="en-US" dirty="0"/>
              <a:t>program </a:t>
            </a:r>
          </a:p>
          <a:p>
            <a:pPr lvl="0"/>
            <a:r>
              <a:rPr lang="en-US" dirty="0"/>
              <a:t>To prepare for and fulfill meeting assignments </a:t>
            </a:r>
          </a:p>
          <a:p>
            <a:pPr lvl="0"/>
            <a:r>
              <a:rPr lang="en-US" dirty="0"/>
              <a:t>To provide fellow members with helpful, constructive evaluations </a:t>
            </a:r>
          </a:p>
          <a:p>
            <a:pPr lvl="0"/>
            <a:r>
              <a:rPr lang="en-US" dirty="0"/>
              <a:t>To help the club maintain the positive, friendly environment necessary for all members to learn and grow </a:t>
            </a:r>
          </a:p>
          <a:p>
            <a:pPr lvl="0"/>
            <a:r>
              <a:rPr lang="en-US" dirty="0"/>
              <a:t>To serve my club as an officer when called upon to do so </a:t>
            </a:r>
            <a:r>
              <a:rPr lang="en-US" dirty="0">
                <a:solidFill>
                  <a:srgbClr val="FFC000"/>
                </a:solidFill>
              </a:rPr>
              <a:t>***</a:t>
            </a:r>
          </a:p>
          <a:p>
            <a:pPr lvl="0"/>
            <a:r>
              <a:rPr lang="en-US" dirty="0"/>
              <a:t>To treat my fellow club members and our guests with respect and courtesy </a:t>
            </a:r>
          </a:p>
          <a:p>
            <a:pPr lvl="0"/>
            <a:r>
              <a:rPr lang="en-US" dirty="0"/>
              <a:t>To bring guests to club meetings so they can see the benefits Toastmasters membership offers </a:t>
            </a:r>
          </a:p>
          <a:p>
            <a:pPr lvl="0"/>
            <a:r>
              <a:rPr lang="en-US" dirty="0"/>
              <a:t>To adhere to the guidelines and rules for all Toastmasters education and recognition programs </a:t>
            </a:r>
          </a:p>
          <a:p>
            <a:pPr lvl="0"/>
            <a:r>
              <a:rPr lang="en-US" dirty="0"/>
              <a:t>To act within Toastmasters’ core values of integrity, respect, service, and excellence during the</a:t>
            </a:r>
            <a:br>
              <a:rPr lang="en-US" dirty="0"/>
            </a:br>
            <a:r>
              <a:rPr lang="en-US" dirty="0"/>
              <a:t>conduct of all Toastmasters activities </a:t>
            </a:r>
          </a:p>
        </p:txBody>
      </p:sp>
    </p:spTree>
    <p:extLst>
      <p:ext uri="{BB962C8B-B14F-4D97-AF65-F5344CB8AC3E}">
        <p14:creationId xmlns:p14="http://schemas.microsoft.com/office/powerpoint/2010/main" val="571283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Live Out the Exchange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38710-F1A1-3E48-AC35-A7B4FF592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And Help This District Keep the Fires Burning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5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10256-CE99-DE49-867B-7D4D8220B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146D98C-3302-4F2D-8D70-41CF239B1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6100" y="171450"/>
            <a:ext cx="5986463" cy="6243638"/>
          </a:xfrm>
        </p:spPr>
      </p:pic>
    </p:spTree>
    <p:extLst>
      <p:ext uri="{BB962C8B-B14F-4D97-AF65-F5344CB8AC3E}">
        <p14:creationId xmlns:p14="http://schemas.microsoft.com/office/powerpoint/2010/main" val="773062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CD59B-A499-4C10-B3A5-FEA9295A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Exchange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1CC524-065C-47D7-B452-3CD49853565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500" i="1" dirty="0"/>
          </a:p>
          <a:p>
            <a:pPr marL="0" indent="0" algn="ctr">
              <a:buNone/>
            </a:pPr>
            <a:r>
              <a:rPr lang="en-US" sz="4500" i="1" dirty="0"/>
              <a:t>Exchange isn’t a year in your life, </a:t>
            </a:r>
            <a:br>
              <a:rPr lang="en-US" sz="4500" i="1" dirty="0"/>
            </a:br>
            <a:r>
              <a:rPr lang="en-US" sz="4500" i="1" dirty="0"/>
              <a:t>it’s a life in a year</a:t>
            </a:r>
            <a:br>
              <a:rPr lang="en-US" sz="4500" i="1" dirty="0"/>
            </a:br>
            <a:r>
              <a:rPr lang="en-US" sz="4500" i="1" dirty="0"/>
              <a:t>           Unknown</a:t>
            </a:r>
          </a:p>
        </p:txBody>
      </p:sp>
      <p:pic>
        <p:nvPicPr>
          <p:cNvPr id="12" name="Content Placeholder 11" descr="A picture containing sitting, holding, small, front&#10;&#10;Description automatically generated">
            <a:extLst>
              <a:ext uri="{FF2B5EF4-FFF2-40B4-BE49-F238E27FC236}">
                <a16:creationId xmlns:a16="http://schemas.microsoft.com/office/drawing/2014/main" id="{A7F3D512-BEC7-4A1B-A7D8-5FE60C8D40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7175" y="1535081"/>
            <a:ext cx="3383280" cy="4114800"/>
          </a:xfrm>
        </p:spPr>
      </p:pic>
    </p:spTree>
    <p:extLst>
      <p:ext uri="{BB962C8B-B14F-4D97-AF65-F5344CB8AC3E}">
        <p14:creationId xmlns:p14="http://schemas.microsoft.com/office/powerpoint/2010/main" val="488032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Sgt. At Arms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04E4-819F-4F2F-8997-FB06A30C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Planning</a:t>
            </a:r>
          </a:p>
          <a:p>
            <a:pPr lvl="0"/>
            <a:r>
              <a:rPr lang="en-US" dirty="0"/>
              <a:t>Meeting Room Preparation</a:t>
            </a:r>
          </a:p>
          <a:p>
            <a:pPr lvl="0"/>
            <a:r>
              <a:rPr lang="en-US" dirty="0"/>
              <a:t>Purchasing</a:t>
            </a:r>
          </a:p>
          <a:p>
            <a:r>
              <a:rPr lang="en-US" dirty="0"/>
              <a:t>Robert’s Rules of Order</a:t>
            </a:r>
          </a:p>
        </p:txBody>
      </p:sp>
    </p:spTree>
    <p:extLst>
      <p:ext uri="{BB962C8B-B14F-4D97-AF65-F5344CB8AC3E}">
        <p14:creationId xmlns:p14="http://schemas.microsoft.com/office/powerpoint/2010/main" val="126913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04E4-819F-4F2F-8997-FB06A30C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Budgeting</a:t>
            </a:r>
          </a:p>
          <a:p>
            <a:pPr lvl="0"/>
            <a:r>
              <a:rPr lang="en-US" dirty="0"/>
              <a:t>Financial Planning</a:t>
            </a:r>
          </a:p>
          <a:p>
            <a:pPr lvl="0"/>
            <a:r>
              <a:rPr lang="en-US" dirty="0"/>
              <a:t>Record Keeping</a:t>
            </a:r>
          </a:p>
          <a:p>
            <a:pPr lvl="0"/>
            <a:r>
              <a:rPr lang="en-US" dirty="0"/>
              <a:t>Money Management</a:t>
            </a:r>
          </a:p>
          <a:p>
            <a:pPr lvl="0"/>
            <a:r>
              <a:rPr lang="en-US" dirty="0"/>
              <a:t>Budgeting Analysis</a:t>
            </a:r>
          </a:p>
          <a:p>
            <a:pPr lvl="0"/>
            <a:r>
              <a:rPr lang="en-US" dirty="0"/>
              <a:t>Forecasting</a:t>
            </a:r>
          </a:p>
          <a:p>
            <a:r>
              <a:rPr lang="en-US" dirty="0"/>
              <a:t>Analytical Thinking</a:t>
            </a:r>
          </a:p>
        </p:txBody>
      </p:sp>
    </p:spTree>
    <p:extLst>
      <p:ext uri="{BB962C8B-B14F-4D97-AF65-F5344CB8AC3E}">
        <p14:creationId xmlns:p14="http://schemas.microsoft.com/office/powerpoint/2010/main" val="376074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Secretary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04E4-819F-4F2F-8997-FB06A30C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Organization</a:t>
            </a:r>
          </a:p>
          <a:p>
            <a:pPr lvl="0"/>
            <a:r>
              <a:rPr lang="en-US" dirty="0"/>
              <a:t>Effective Documentation</a:t>
            </a:r>
          </a:p>
          <a:p>
            <a:pPr lvl="0"/>
            <a:r>
              <a:rPr lang="en-US" dirty="0"/>
              <a:t>Listening</a:t>
            </a:r>
          </a:p>
          <a:p>
            <a:pPr lvl="0"/>
            <a:r>
              <a:rPr lang="en-US" dirty="0"/>
              <a:t>Report Writing</a:t>
            </a:r>
          </a:p>
          <a:p>
            <a:pPr lvl="0"/>
            <a:r>
              <a:rPr lang="en-US" dirty="0"/>
              <a:t>Record Keeping</a:t>
            </a:r>
          </a:p>
          <a:p>
            <a:pPr lvl="0"/>
            <a:r>
              <a:rPr lang="en-US" dirty="0"/>
              <a:t>Purchasing</a:t>
            </a:r>
          </a:p>
          <a:p>
            <a:pPr lvl="0"/>
            <a:r>
              <a:rPr lang="en-US" dirty="0"/>
              <a:t>Confidentiality</a:t>
            </a:r>
          </a:p>
          <a:p>
            <a:r>
              <a:rPr lang="en-US" dirty="0"/>
              <a:t>Attention to Detail</a:t>
            </a:r>
          </a:p>
        </p:txBody>
      </p:sp>
    </p:spTree>
    <p:extLst>
      <p:ext uri="{BB962C8B-B14F-4D97-AF65-F5344CB8AC3E}">
        <p14:creationId xmlns:p14="http://schemas.microsoft.com/office/powerpoint/2010/main" val="259449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Membership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4F70CF6-C955-4DF7-8F6A-BFEC1A544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870239"/>
              </p:ext>
            </p:extLst>
          </p:nvPr>
        </p:nvGraphicFramePr>
        <p:xfrm>
          <a:off x="277813" y="1520825"/>
          <a:ext cx="11647486" cy="3257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3743">
                  <a:extLst>
                    <a:ext uri="{9D8B030D-6E8A-4147-A177-3AD203B41FA5}">
                      <a16:colId xmlns:a16="http://schemas.microsoft.com/office/drawing/2014/main" val="2190581064"/>
                    </a:ext>
                  </a:extLst>
                </a:gridCol>
                <a:gridCol w="5823743">
                  <a:extLst>
                    <a:ext uri="{9D8B030D-6E8A-4147-A177-3AD203B41FA5}">
                      <a16:colId xmlns:a16="http://schemas.microsoft.com/office/drawing/2014/main" val="1863599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Forecasting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Team Building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Recognition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Productivity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Relationship Building</a:t>
                      </a: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Sales Techniques</a:t>
                      </a:r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Recruitment Procedures</a:t>
                      </a:r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Hospitality</a:t>
                      </a:r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Retention</a:t>
                      </a:r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Quality Customer Service</a:t>
                      </a:r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Right</a:t>
                      </a:r>
                      <a:r>
                        <a:rPr lang="en-US" sz="2800" spc="-5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</a:t>
                      </a:r>
                      <a:r>
                        <a:rPr lang="en-US" sz="2800" dirty="0">
                          <a:latin typeface="+mn-lt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Sizing</a:t>
                      </a:r>
                      <a:endParaRPr lang="en-US" sz="2800" dirty="0">
                        <a:latin typeface="+mn-lt"/>
                      </a:endParaRP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275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555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VP Education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4F70CF6-C955-4DF7-8F6A-BFEC1A544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130770"/>
              </p:ext>
            </p:extLst>
          </p:nvPr>
        </p:nvGraphicFramePr>
        <p:xfrm>
          <a:off x="277813" y="1520825"/>
          <a:ext cx="11647486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3743">
                  <a:extLst>
                    <a:ext uri="{9D8B030D-6E8A-4147-A177-3AD203B41FA5}">
                      <a16:colId xmlns:a16="http://schemas.microsoft.com/office/drawing/2014/main" val="2190581064"/>
                    </a:ext>
                  </a:extLst>
                </a:gridCol>
                <a:gridCol w="5823743">
                  <a:extLst>
                    <a:ext uri="{9D8B030D-6E8A-4147-A177-3AD203B41FA5}">
                      <a16:colId xmlns:a16="http://schemas.microsoft.com/office/drawing/2014/main" val="1863599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Planning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Forecasting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Scheduling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Mentoring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&amp; Development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Coaching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Team Building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Recognition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Productivity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Management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Dedication to Excellence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Partnership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 Design &amp; Implementation</a:t>
                      </a:r>
                    </a:p>
                    <a:p>
                      <a:pPr marL="457200" lvl="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 Inhibitors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Values Added Solutions</a:t>
                      </a:r>
                      <a:endParaRPr lang="en-US" sz="2800" dirty="0"/>
                    </a:p>
                    <a:p>
                      <a:pPr marL="457200" marR="318770" lvl="0" indent="-457200">
                        <a:lnSpc>
                          <a:spcPct val="103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331470" algn="l"/>
                          <a:tab pos="332105" algn="l"/>
                        </a:tabLst>
                      </a:pPr>
                      <a:endParaRPr lang="en-US" sz="2800" dirty="0">
                        <a:latin typeface="+mn-lt"/>
                      </a:endParaRPr>
                    </a:p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275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507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62F-F5D7-40CE-AAC1-EE1CEDB3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President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4F70CF6-C955-4DF7-8F6A-BFEC1A5441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346259"/>
              </p:ext>
            </p:extLst>
          </p:nvPr>
        </p:nvGraphicFramePr>
        <p:xfrm>
          <a:off x="277813" y="1551305"/>
          <a:ext cx="1164748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2496">
                  <a:extLst>
                    <a:ext uri="{9D8B030D-6E8A-4147-A177-3AD203B41FA5}">
                      <a16:colId xmlns:a16="http://schemas.microsoft.com/office/drawing/2014/main" val="2190581064"/>
                    </a:ext>
                  </a:extLst>
                </a:gridCol>
                <a:gridCol w="3882496">
                  <a:extLst>
                    <a:ext uri="{9D8B030D-6E8A-4147-A177-3AD203B41FA5}">
                      <a16:colId xmlns:a16="http://schemas.microsoft.com/office/drawing/2014/main" val="1863599102"/>
                    </a:ext>
                  </a:extLst>
                </a:gridCol>
                <a:gridCol w="3882496">
                  <a:extLst>
                    <a:ext uri="{9D8B030D-6E8A-4147-A177-3AD203B41FA5}">
                      <a16:colId xmlns:a16="http://schemas.microsoft.com/office/drawing/2014/main" val="25052161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 Performance Leadership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Planning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Organizational Change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Delegation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Forecasting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Budgeting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en-US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&amp; Development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Recognition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 Writing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Presenting Effective Evaluations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Coaching/Mentoring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Management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Team Building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 Solving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Dedication to Excellence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Accountability Management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Productivity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Partnerships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Diversity Awareness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 for Others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275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138719"/>
      </p:ext>
    </p:extLst>
  </p:cSld>
  <p:clrMapOvr>
    <a:masterClrMapping/>
  </p:clrMapOvr>
</p:sld>
</file>

<file path=ppt/theme/theme1.xml><?xml version="1.0" encoding="utf-8"?>
<a:theme xmlns:a="http://schemas.openxmlformats.org/drawingml/2006/main" name="Toastmasters Theme Light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16414037-9159-2E40-A0DB-93289D8BE62A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0545A7BE-8E6E-6643-95ED-113AE53B1E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D43FC5006CE441B0776792F40E1966" ma:contentTypeVersion="9" ma:contentTypeDescription="Create a new document." ma:contentTypeScope="" ma:versionID="edcf57bfaffa46025b8ed25c90fe0695">
  <xsd:schema xmlns:xsd="http://www.w3.org/2001/XMLSchema" xmlns:xs="http://www.w3.org/2001/XMLSchema" xmlns:p="http://schemas.microsoft.com/office/2006/metadata/properties" xmlns:ns2="6d40efe6-d0a9-4f7f-bda5-67fc581bcde3" targetNamespace="http://schemas.microsoft.com/office/2006/metadata/properties" ma:root="true" ma:fieldsID="bb0d6819c9490430959790cc17dd5bad" ns2:_="">
    <xsd:import namespace="6d40efe6-d0a9-4f7f-bda5-67fc581bc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40efe6-d0a9-4f7f-bda5-67fc581bcd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E25B8-502A-4872-8E75-31379453C3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BF7DA2-11B1-4560-8E42-2BF62DB6BFC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FEB21A6-61B1-4927-A70C-1D8E0DA3C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40efe6-d0a9-4f7f-bda5-67fc581bc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16904</TotalTime>
  <Words>431</Words>
  <Application>Microsoft Office PowerPoint</Application>
  <PresentationFormat>Widescreen</PresentationFormat>
  <Paragraphs>111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Myriad Pro</vt:lpstr>
      <vt:lpstr>Myriad Pro Semibold</vt:lpstr>
      <vt:lpstr>Toastmasters Theme Light Mode</vt:lpstr>
      <vt:lpstr>Toastmasters Theme Dark Mode</vt:lpstr>
      <vt:lpstr>Live Out the Exchange</vt:lpstr>
      <vt:lpstr>PowerPoint Presentation</vt:lpstr>
      <vt:lpstr>The Exchange</vt:lpstr>
      <vt:lpstr>Sgt. At Arms </vt:lpstr>
      <vt:lpstr>Treasurer</vt:lpstr>
      <vt:lpstr>Secretary</vt:lpstr>
      <vt:lpstr>VP Membership</vt:lpstr>
      <vt:lpstr>VP Education</vt:lpstr>
      <vt:lpstr>President</vt:lpstr>
      <vt:lpstr>Breakout Room Activity</vt:lpstr>
      <vt:lpstr>District Level Offices </vt:lpstr>
      <vt:lpstr>More</vt:lpstr>
      <vt:lpstr>PowerPoint Presentation</vt:lpstr>
      <vt:lpstr>PowerPoint Presentation</vt:lpstr>
      <vt:lpstr>PowerPoint Presentation</vt:lpstr>
      <vt:lpstr>So Do I…</vt:lpstr>
      <vt:lpstr>Toastmasters Promise</vt:lpstr>
      <vt:lpstr>Live Out the Exchange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Charlene Burroughs</dc:creator>
  <cp:lastModifiedBy>Jim Kohli</cp:lastModifiedBy>
  <cp:revision>28</cp:revision>
  <dcterms:created xsi:type="dcterms:W3CDTF">2020-07-17T04:39:02Z</dcterms:created>
  <dcterms:modified xsi:type="dcterms:W3CDTF">2020-09-05T21:30:18Z</dcterms:modified>
</cp:coreProperties>
</file>