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27"/>
  </p:notesMasterIdLst>
  <p:sldIdLst>
    <p:sldId id="388" r:id="rId2"/>
    <p:sldId id="407" r:id="rId3"/>
    <p:sldId id="408" r:id="rId4"/>
    <p:sldId id="409" r:id="rId5"/>
    <p:sldId id="484" r:id="rId6"/>
    <p:sldId id="487" r:id="rId7"/>
    <p:sldId id="488" r:id="rId8"/>
    <p:sldId id="489" r:id="rId9"/>
    <p:sldId id="490" r:id="rId10"/>
    <p:sldId id="639" r:id="rId11"/>
    <p:sldId id="635" r:id="rId12"/>
    <p:sldId id="636" r:id="rId13"/>
    <p:sldId id="637" r:id="rId14"/>
    <p:sldId id="638" r:id="rId15"/>
    <p:sldId id="491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398" r:id="rId26"/>
    <p:sldId id="399" r:id="rId27"/>
    <p:sldId id="400" r:id="rId28"/>
    <p:sldId id="401" r:id="rId29"/>
    <p:sldId id="402" r:id="rId30"/>
    <p:sldId id="403" r:id="rId31"/>
    <p:sldId id="404" r:id="rId32"/>
    <p:sldId id="405" r:id="rId33"/>
    <p:sldId id="406" r:id="rId34"/>
    <p:sldId id="492" r:id="rId35"/>
    <p:sldId id="493" r:id="rId36"/>
    <p:sldId id="494" r:id="rId37"/>
    <p:sldId id="410" r:id="rId38"/>
    <p:sldId id="411" r:id="rId39"/>
    <p:sldId id="513" r:id="rId40"/>
    <p:sldId id="412" r:id="rId41"/>
    <p:sldId id="514" r:id="rId42"/>
    <p:sldId id="258" r:id="rId43"/>
    <p:sldId id="259" r:id="rId44"/>
    <p:sldId id="260" r:id="rId45"/>
    <p:sldId id="261" r:id="rId46"/>
    <p:sldId id="262" r:id="rId47"/>
    <p:sldId id="263" r:id="rId48"/>
    <p:sldId id="264" r:id="rId49"/>
    <p:sldId id="265" r:id="rId50"/>
    <p:sldId id="266" r:id="rId51"/>
    <p:sldId id="267" r:id="rId52"/>
    <p:sldId id="515" r:id="rId53"/>
    <p:sldId id="269" r:id="rId54"/>
    <p:sldId id="268" r:id="rId55"/>
    <p:sldId id="495" r:id="rId56"/>
    <p:sldId id="516" r:id="rId57"/>
    <p:sldId id="629" r:id="rId58"/>
    <p:sldId id="630" r:id="rId59"/>
    <p:sldId id="631" r:id="rId60"/>
    <p:sldId id="632" r:id="rId61"/>
    <p:sldId id="633" r:id="rId62"/>
    <p:sldId id="634" r:id="rId63"/>
    <p:sldId id="496" r:id="rId64"/>
    <p:sldId id="517" r:id="rId65"/>
    <p:sldId id="446" r:id="rId66"/>
    <p:sldId id="497" r:id="rId67"/>
    <p:sldId id="518" r:id="rId68"/>
    <p:sldId id="498" r:id="rId69"/>
    <p:sldId id="287" r:id="rId70"/>
    <p:sldId id="288" r:id="rId71"/>
    <p:sldId id="306" r:id="rId72"/>
    <p:sldId id="304" r:id="rId73"/>
    <p:sldId id="289" r:id="rId74"/>
    <p:sldId id="305" r:id="rId75"/>
    <p:sldId id="290" r:id="rId76"/>
    <p:sldId id="307" r:id="rId77"/>
    <p:sldId id="308" r:id="rId78"/>
    <p:sldId id="309" r:id="rId79"/>
    <p:sldId id="310" r:id="rId80"/>
    <p:sldId id="311" r:id="rId81"/>
    <p:sldId id="293" r:id="rId82"/>
    <p:sldId id="294" r:id="rId83"/>
    <p:sldId id="295" r:id="rId84"/>
    <p:sldId id="499" r:id="rId85"/>
    <p:sldId id="520" r:id="rId86"/>
    <p:sldId id="521" r:id="rId87"/>
    <p:sldId id="522" r:id="rId88"/>
    <p:sldId id="523" r:id="rId89"/>
    <p:sldId id="524" r:id="rId90"/>
    <p:sldId id="525" r:id="rId91"/>
    <p:sldId id="526" r:id="rId92"/>
    <p:sldId id="527" r:id="rId93"/>
    <p:sldId id="528" r:id="rId94"/>
    <p:sldId id="529" r:id="rId95"/>
    <p:sldId id="530" r:id="rId96"/>
    <p:sldId id="531" r:id="rId97"/>
    <p:sldId id="532" r:id="rId98"/>
    <p:sldId id="533" r:id="rId99"/>
    <p:sldId id="500" r:id="rId100"/>
    <p:sldId id="350" r:id="rId101"/>
    <p:sldId id="348" r:id="rId102"/>
    <p:sldId id="501" r:id="rId103"/>
    <p:sldId id="502" r:id="rId104"/>
    <p:sldId id="503" r:id="rId105"/>
    <p:sldId id="504" r:id="rId106"/>
    <p:sldId id="505" r:id="rId107"/>
    <p:sldId id="506" r:id="rId108"/>
    <p:sldId id="507" r:id="rId109"/>
    <p:sldId id="508" r:id="rId110"/>
    <p:sldId id="509" r:id="rId111"/>
    <p:sldId id="510" r:id="rId112"/>
    <p:sldId id="511" r:id="rId113"/>
    <p:sldId id="482" r:id="rId114"/>
    <p:sldId id="485" r:id="rId115"/>
    <p:sldId id="483" r:id="rId116"/>
    <p:sldId id="486" r:id="rId117"/>
    <p:sldId id="478" r:id="rId118"/>
    <p:sldId id="472" r:id="rId119"/>
    <p:sldId id="474" r:id="rId120"/>
    <p:sldId id="473" r:id="rId121"/>
    <p:sldId id="479" r:id="rId122"/>
    <p:sldId id="476" r:id="rId123"/>
    <p:sldId id="477" r:id="rId124"/>
    <p:sldId id="512" r:id="rId125"/>
    <p:sldId id="481" r:id="rId126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374A"/>
    <a:srgbClr val="004165"/>
    <a:srgbClr val="A9B2B1"/>
    <a:srgbClr val="C6D5D7"/>
    <a:srgbClr val="DCEAEA"/>
    <a:srgbClr val="EBFDFF"/>
    <a:srgbClr val="ECFCFE"/>
    <a:srgbClr val="D9EFF8"/>
    <a:srgbClr val="EC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96304" autoAdjust="0"/>
  </p:normalViewPr>
  <p:slideViewPr>
    <p:cSldViewPr showGuides="1">
      <p:cViewPr varScale="1">
        <p:scale>
          <a:sx n="65" d="100"/>
          <a:sy n="65" d="100"/>
        </p:scale>
        <p:origin x="1428" y="78"/>
      </p:cViewPr>
      <p:guideLst>
        <p:guide orient="horz" pos="1008"/>
        <p:guide pos="192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70" d="100"/>
        <a:sy n="70" d="100"/>
      </p:scale>
      <p:origin x="0" y="88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C598E5-AF8C-4705-9F84-734F0E34E9D6}" type="doc">
      <dgm:prSet loTypeId="urn:microsoft.com/office/officeart/2005/8/layout/funnel1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275C427-ABC3-4E11-BCE0-CB2F8754BABD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Areas</a:t>
          </a:r>
        </a:p>
      </dgm:t>
    </dgm:pt>
    <dgm:pt modelId="{2B2E5ED9-4880-4385-A66C-4786DD6F7A12}" type="parTrans" cxnId="{3D0A1886-2517-476C-9570-3966D537CA6C}">
      <dgm:prSet/>
      <dgm:spPr/>
      <dgm:t>
        <a:bodyPr/>
        <a:lstStyle/>
        <a:p>
          <a:endParaRPr lang="en-US"/>
        </a:p>
      </dgm:t>
    </dgm:pt>
    <dgm:pt modelId="{EB5B3769-E699-4C02-BAEE-852C00985C9D}" type="sibTrans" cxnId="{3D0A1886-2517-476C-9570-3966D537CA6C}">
      <dgm:prSet/>
      <dgm:spPr/>
      <dgm:t>
        <a:bodyPr/>
        <a:lstStyle/>
        <a:p>
          <a:endParaRPr lang="en-US"/>
        </a:p>
      </dgm:t>
    </dgm:pt>
    <dgm:pt modelId="{4BE92901-E0D5-4E72-B7A1-C0F3CEE8A1F7}">
      <dgm:prSet phldrT="[Text]"/>
      <dgm:spPr/>
      <dgm:t>
        <a:bodyPr/>
        <a:lstStyle/>
        <a:p>
          <a:r>
            <a:rPr lang="en-US" dirty="0"/>
            <a:t>Divisions</a:t>
          </a:r>
        </a:p>
      </dgm:t>
    </dgm:pt>
    <dgm:pt modelId="{E46403CA-A122-41E0-85FB-84E7D75A0AC4}" type="parTrans" cxnId="{68B9CFC7-A253-4BE7-8401-70F31D52832D}">
      <dgm:prSet/>
      <dgm:spPr/>
      <dgm:t>
        <a:bodyPr/>
        <a:lstStyle/>
        <a:p>
          <a:endParaRPr lang="en-US"/>
        </a:p>
      </dgm:t>
    </dgm:pt>
    <dgm:pt modelId="{A4EA9FB7-714A-4AE7-87E1-3D37EF9CDB5C}" type="sibTrans" cxnId="{68B9CFC7-A253-4BE7-8401-70F31D52832D}">
      <dgm:prSet/>
      <dgm:spPr/>
      <dgm:t>
        <a:bodyPr/>
        <a:lstStyle/>
        <a:p>
          <a:endParaRPr lang="en-US"/>
        </a:p>
      </dgm:t>
    </dgm:pt>
    <dgm:pt modelId="{19802F64-104D-4B3B-9FC4-671EE3BBAB8C}">
      <dgm:prSet phldrT="[Text]"/>
      <dgm:spPr/>
      <dgm:t>
        <a:bodyPr/>
        <a:lstStyle/>
        <a:p>
          <a:r>
            <a:rPr lang="en-US" dirty="0"/>
            <a:t>Clubs</a:t>
          </a:r>
        </a:p>
      </dgm:t>
    </dgm:pt>
    <dgm:pt modelId="{5520E8A6-2D33-4EA4-917A-FEA22AF7303C}" type="parTrans" cxnId="{0491601C-D58B-4628-BDAB-257B93801905}">
      <dgm:prSet/>
      <dgm:spPr/>
      <dgm:t>
        <a:bodyPr/>
        <a:lstStyle/>
        <a:p>
          <a:endParaRPr lang="en-US"/>
        </a:p>
      </dgm:t>
    </dgm:pt>
    <dgm:pt modelId="{FE504E7C-A767-4278-BD03-1616A9F26D02}" type="sibTrans" cxnId="{0491601C-D58B-4628-BDAB-257B93801905}">
      <dgm:prSet/>
      <dgm:spPr/>
      <dgm:t>
        <a:bodyPr/>
        <a:lstStyle/>
        <a:p>
          <a:endParaRPr lang="en-US"/>
        </a:p>
      </dgm:t>
    </dgm:pt>
    <dgm:pt modelId="{5EB68755-5850-4A22-9DD9-D3104E3B93D4}">
      <dgm:prSet phldrT="[Text]"/>
      <dgm:spPr/>
      <dgm:t>
        <a:bodyPr/>
        <a:lstStyle/>
        <a:p>
          <a:r>
            <a:rPr lang="en-US" dirty="0"/>
            <a:t>District 35</a:t>
          </a:r>
        </a:p>
      </dgm:t>
    </dgm:pt>
    <dgm:pt modelId="{57675E2D-B7EB-493B-90B9-29EC7A867961}" type="parTrans" cxnId="{4520389C-0D24-4846-B4A5-5D103C1B90EE}">
      <dgm:prSet/>
      <dgm:spPr/>
      <dgm:t>
        <a:bodyPr/>
        <a:lstStyle/>
        <a:p>
          <a:endParaRPr lang="en-US"/>
        </a:p>
      </dgm:t>
    </dgm:pt>
    <dgm:pt modelId="{02063B8C-913E-419C-B246-461D5BA4FBF8}" type="sibTrans" cxnId="{4520389C-0D24-4846-B4A5-5D103C1B90EE}">
      <dgm:prSet/>
      <dgm:spPr/>
      <dgm:t>
        <a:bodyPr/>
        <a:lstStyle/>
        <a:p>
          <a:endParaRPr lang="en-US"/>
        </a:p>
      </dgm:t>
    </dgm:pt>
    <dgm:pt modelId="{24841525-7D91-42B3-A53B-073DB8B680B5}" type="pres">
      <dgm:prSet presAssocID="{6FC598E5-AF8C-4705-9F84-734F0E34E9D6}" presName="Name0" presStyleCnt="0">
        <dgm:presLayoutVars>
          <dgm:chMax val="4"/>
          <dgm:resizeHandles val="exact"/>
        </dgm:presLayoutVars>
      </dgm:prSet>
      <dgm:spPr/>
    </dgm:pt>
    <dgm:pt modelId="{64631EC1-8DAC-4E92-A3D7-B45DFF55E460}" type="pres">
      <dgm:prSet presAssocID="{6FC598E5-AF8C-4705-9F84-734F0E34E9D6}" presName="ellipse" presStyleLbl="trBgShp" presStyleIdx="0" presStyleCnt="1"/>
      <dgm:spPr/>
    </dgm:pt>
    <dgm:pt modelId="{F9AF26B3-1A04-4002-BFB7-26971710504F}" type="pres">
      <dgm:prSet presAssocID="{6FC598E5-AF8C-4705-9F84-734F0E34E9D6}" presName="arrow1" presStyleLbl="fgShp" presStyleIdx="0" presStyleCnt="1"/>
      <dgm:spPr/>
    </dgm:pt>
    <dgm:pt modelId="{D17FDA13-9295-4742-A2EF-897BCBF382FA}" type="pres">
      <dgm:prSet presAssocID="{6FC598E5-AF8C-4705-9F84-734F0E34E9D6}" presName="rectangle" presStyleLbl="revTx" presStyleIdx="0" presStyleCnt="1">
        <dgm:presLayoutVars>
          <dgm:bulletEnabled val="1"/>
        </dgm:presLayoutVars>
      </dgm:prSet>
      <dgm:spPr/>
    </dgm:pt>
    <dgm:pt modelId="{BFB04FFE-0716-41AD-9783-04A4BD9E84A4}" type="pres">
      <dgm:prSet presAssocID="{4BE92901-E0D5-4E72-B7A1-C0F3CEE8A1F7}" presName="item1" presStyleLbl="node1" presStyleIdx="0" presStyleCnt="3">
        <dgm:presLayoutVars>
          <dgm:bulletEnabled val="1"/>
        </dgm:presLayoutVars>
      </dgm:prSet>
      <dgm:spPr/>
    </dgm:pt>
    <dgm:pt modelId="{FE5631C0-1237-4FFB-8654-230BC6048CBD}" type="pres">
      <dgm:prSet presAssocID="{19802F64-104D-4B3B-9FC4-671EE3BBAB8C}" presName="item2" presStyleLbl="node1" presStyleIdx="1" presStyleCnt="3">
        <dgm:presLayoutVars>
          <dgm:bulletEnabled val="1"/>
        </dgm:presLayoutVars>
      </dgm:prSet>
      <dgm:spPr/>
    </dgm:pt>
    <dgm:pt modelId="{AE2F5C44-67AC-437E-9A6A-A3BE404D189E}" type="pres">
      <dgm:prSet presAssocID="{5EB68755-5850-4A22-9DD9-D3104E3B93D4}" presName="item3" presStyleLbl="node1" presStyleIdx="2" presStyleCnt="3">
        <dgm:presLayoutVars>
          <dgm:bulletEnabled val="1"/>
        </dgm:presLayoutVars>
      </dgm:prSet>
      <dgm:spPr/>
    </dgm:pt>
    <dgm:pt modelId="{3CD7F1A4-A043-403F-A5F7-F2D299C83F80}" type="pres">
      <dgm:prSet presAssocID="{6FC598E5-AF8C-4705-9F84-734F0E34E9D6}" presName="funnel" presStyleLbl="trAlignAcc1" presStyleIdx="0" presStyleCnt="1" custLinFactNeighborX="-1137" custLinFactNeighborY="-893"/>
      <dgm:spPr/>
    </dgm:pt>
  </dgm:ptLst>
  <dgm:cxnLst>
    <dgm:cxn modelId="{0491601C-D58B-4628-BDAB-257B93801905}" srcId="{6FC598E5-AF8C-4705-9F84-734F0E34E9D6}" destId="{19802F64-104D-4B3B-9FC4-671EE3BBAB8C}" srcOrd="2" destOrd="0" parTransId="{5520E8A6-2D33-4EA4-917A-FEA22AF7303C}" sibTransId="{FE504E7C-A767-4278-BD03-1616A9F26D02}"/>
    <dgm:cxn modelId="{18C66224-187E-4205-B9A3-01E6834635DD}" type="presOf" srcId="{6FC598E5-AF8C-4705-9F84-734F0E34E9D6}" destId="{24841525-7D91-42B3-A53B-073DB8B680B5}" srcOrd="0" destOrd="0" presId="urn:microsoft.com/office/officeart/2005/8/layout/funnel1"/>
    <dgm:cxn modelId="{7FFB994F-3464-45E4-A4D0-34DC8610680D}" type="presOf" srcId="{19802F64-104D-4B3B-9FC4-671EE3BBAB8C}" destId="{BFB04FFE-0716-41AD-9783-04A4BD9E84A4}" srcOrd="0" destOrd="0" presId="urn:microsoft.com/office/officeart/2005/8/layout/funnel1"/>
    <dgm:cxn modelId="{4B3A9458-B29F-4D7A-9C07-01E76848EEBB}" type="presOf" srcId="{4BE92901-E0D5-4E72-B7A1-C0F3CEE8A1F7}" destId="{FE5631C0-1237-4FFB-8654-230BC6048CBD}" srcOrd="0" destOrd="0" presId="urn:microsoft.com/office/officeart/2005/8/layout/funnel1"/>
    <dgm:cxn modelId="{3D0A1886-2517-476C-9570-3966D537CA6C}" srcId="{6FC598E5-AF8C-4705-9F84-734F0E34E9D6}" destId="{8275C427-ABC3-4E11-BCE0-CB2F8754BABD}" srcOrd="0" destOrd="0" parTransId="{2B2E5ED9-4880-4385-A66C-4786DD6F7A12}" sibTransId="{EB5B3769-E699-4C02-BAEE-852C00985C9D}"/>
    <dgm:cxn modelId="{66383791-AB28-4315-B7BF-DFC1E3FF882B}" type="presOf" srcId="{5EB68755-5850-4A22-9DD9-D3104E3B93D4}" destId="{D17FDA13-9295-4742-A2EF-897BCBF382FA}" srcOrd="0" destOrd="0" presId="urn:microsoft.com/office/officeart/2005/8/layout/funnel1"/>
    <dgm:cxn modelId="{4520389C-0D24-4846-B4A5-5D103C1B90EE}" srcId="{6FC598E5-AF8C-4705-9F84-734F0E34E9D6}" destId="{5EB68755-5850-4A22-9DD9-D3104E3B93D4}" srcOrd="3" destOrd="0" parTransId="{57675E2D-B7EB-493B-90B9-29EC7A867961}" sibTransId="{02063B8C-913E-419C-B246-461D5BA4FBF8}"/>
    <dgm:cxn modelId="{F59925A2-B7A3-41B0-B5E3-6489265CB99B}" type="presOf" srcId="{8275C427-ABC3-4E11-BCE0-CB2F8754BABD}" destId="{AE2F5C44-67AC-437E-9A6A-A3BE404D189E}" srcOrd="0" destOrd="0" presId="urn:microsoft.com/office/officeart/2005/8/layout/funnel1"/>
    <dgm:cxn modelId="{68B9CFC7-A253-4BE7-8401-70F31D52832D}" srcId="{6FC598E5-AF8C-4705-9F84-734F0E34E9D6}" destId="{4BE92901-E0D5-4E72-B7A1-C0F3CEE8A1F7}" srcOrd="1" destOrd="0" parTransId="{E46403CA-A122-41E0-85FB-84E7D75A0AC4}" sibTransId="{A4EA9FB7-714A-4AE7-87E1-3D37EF9CDB5C}"/>
    <dgm:cxn modelId="{2292513C-E5D9-444F-A3BD-5711CA31D3F9}" type="presParOf" srcId="{24841525-7D91-42B3-A53B-073DB8B680B5}" destId="{64631EC1-8DAC-4E92-A3D7-B45DFF55E460}" srcOrd="0" destOrd="0" presId="urn:microsoft.com/office/officeart/2005/8/layout/funnel1"/>
    <dgm:cxn modelId="{360169AA-33E2-48AC-AC19-A931E9C06684}" type="presParOf" srcId="{24841525-7D91-42B3-A53B-073DB8B680B5}" destId="{F9AF26B3-1A04-4002-BFB7-26971710504F}" srcOrd="1" destOrd="0" presId="urn:microsoft.com/office/officeart/2005/8/layout/funnel1"/>
    <dgm:cxn modelId="{11248D1C-3A02-4255-8C0F-E61F01B963E6}" type="presParOf" srcId="{24841525-7D91-42B3-A53B-073DB8B680B5}" destId="{D17FDA13-9295-4742-A2EF-897BCBF382FA}" srcOrd="2" destOrd="0" presId="urn:microsoft.com/office/officeart/2005/8/layout/funnel1"/>
    <dgm:cxn modelId="{97BA4E15-57F4-4BA5-948E-80F278DFD6BE}" type="presParOf" srcId="{24841525-7D91-42B3-A53B-073DB8B680B5}" destId="{BFB04FFE-0716-41AD-9783-04A4BD9E84A4}" srcOrd="3" destOrd="0" presId="urn:microsoft.com/office/officeart/2005/8/layout/funnel1"/>
    <dgm:cxn modelId="{4C201359-0CDE-424D-A144-30BFE06A65D5}" type="presParOf" srcId="{24841525-7D91-42B3-A53B-073DB8B680B5}" destId="{FE5631C0-1237-4FFB-8654-230BC6048CBD}" srcOrd="4" destOrd="0" presId="urn:microsoft.com/office/officeart/2005/8/layout/funnel1"/>
    <dgm:cxn modelId="{64FA6C42-2C5B-4944-A6A6-73B2A2F8D163}" type="presParOf" srcId="{24841525-7D91-42B3-A53B-073DB8B680B5}" destId="{AE2F5C44-67AC-437E-9A6A-A3BE404D189E}" srcOrd="5" destOrd="0" presId="urn:microsoft.com/office/officeart/2005/8/layout/funnel1"/>
    <dgm:cxn modelId="{DEB933D1-AA64-45B6-9F51-86E0428046E2}" type="presParOf" srcId="{24841525-7D91-42B3-A53B-073DB8B680B5}" destId="{3CD7F1A4-A043-403F-A5F7-F2D299C83F8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631EC1-8DAC-4E92-A3D7-B45DFF55E460}">
      <dsp:nvSpPr>
        <dsp:cNvPr id="0" name=""/>
        <dsp:cNvSpPr/>
      </dsp:nvSpPr>
      <dsp:spPr>
        <a:xfrm>
          <a:off x="722948" y="729278"/>
          <a:ext cx="2641938" cy="917510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AF26B3-1A04-4002-BFB7-26971710504F}">
      <dsp:nvSpPr>
        <dsp:cNvPr id="0" name=""/>
        <dsp:cNvSpPr/>
      </dsp:nvSpPr>
      <dsp:spPr>
        <a:xfrm>
          <a:off x="1792012" y="2975950"/>
          <a:ext cx="512003" cy="327682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17FDA13-9295-4742-A2EF-897BCBF382FA}">
      <dsp:nvSpPr>
        <dsp:cNvPr id="0" name=""/>
        <dsp:cNvSpPr/>
      </dsp:nvSpPr>
      <dsp:spPr>
        <a:xfrm>
          <a:off x="819205" y="3238095"/>
          <a:ext cx="2457616" cy="614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District 35</a:t>
          </a:r>
        </a:p>
      </dsp:txBody>
      <dsp:txXfrm>
        <a:off x="819205" y="3238095"/>
        <a:ext cx="2457616" cy="614404"/>
      </dsp:txXfrm>
    </dsp:sp>
    <dsp:sp modelId="{BFB04FFE-0716-41AD-9783-04A4BD9E84A4}">
      <dsp:nvSpPr>
        <dsp:cNvPr id="0" name=""/>
        <dsp:cNvSpPr/>
      </dsp:nvSpPr>
      <dsp:spPr>
        <a:xfrm>
          <a:off x="1683467" y="1717650"/>
          <a:ext cx="921606" cy="92160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Clubs</a:t>
          </a:r>
        </a:p>
      </dsp:txBody>
      <dsp:txXfrm>
        <a:off x="1818433" y="1852616"/>
        <a:ext cx="651674" cy="651674"/>
      </dsp:txXfrm>
    </dsp:sp>
    <dsp:sp modelId="{FE5631C0-1237-4FFB-8654-230BC6048CBD}">
      <dsp:nvSpPr>
        <dsp:cNvPr id="0" name=""/>
        <dsp:cNvSpPr/>
      </dsp:nvSpPr>
      <dsp:spPr>
        <a:xfrm>
          <a:off x="1024006" y="1026240"/>
          <a:ext cx="921606" cy="921606"/>
        </a:xfrm>
        <a:prstGeom prst="ellipse">
          <a:avLst/>
        </a:prstGeom>
        <a:solidFill>
          <a:schemeClr val="accent2">
            <a:hueOff val="-10409901"/>
            <a:satOff val="-21129"/>
            <a:lumOff val="3607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Divisions</a:t>
          </a:r>
        </a:p>
      </dsp:txBody>
      <dsp:txXfrm>
        <a:off x="1158972" y="1161206"/>
        <a:ext cx="651674" cy="651674"/>
      </dsp:txXfrm>
    </dsp:sp>
    <dsp:sp modelId="{AE2F5C44-67AC-437E-9A6A-A3BE404D189E}">
      <dsp:nvSpPr>
        <dsp:cNvPr id="0" name=""/>
        <dsp:cNvSpPr/>
      </dsp:nvSpPr>
      <dsp:spPr>
        <a:xfrm>
          <a:off x="1966093" y="803416"/>
          <a:ext cx="921606" cy="921606"/>
        </a:xfrm>
        <a:prstGeom prst="ellipse">
          <a:avLst/>
        </a:prstGeom>
        <a:solidFill>
          <a:schemeClr val="accent2">
            <a:hueOff val="-20819802"/>
            <a:satOff val="-42258"/>
            <a:lumOff val="7215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Areas</a:t>
          </a:r>
        </a:p>
      </dsp:txBody>
      <dsp:txXfrm>
        <a:off x="2101059" y="938382"/>
        <a:ext cx="651674" cy="651674"/>
      </dsp:txXfrm>
    </dsp:sp>
    <dsp:sp modelId="{3CD7F1A4-A043-403F-A5F7-F2D299C83F80}">
      <dsp:nvSpPr>
        <dsp:cNvPr id="0" name=""/>
        <dsp:cNvSpPr/>
      </dsp:nvSpPr>
      <dsp:spPr>
        <a:xfrm>
          <a:off x="581803" y="596154"/>
          <a:ext cx="2867219" cy="2293775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10/20/2018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6:notes"/>
          <p:cNvSpPr txBox="1">
            <a:spLocks noGrp="1"/>
          </p:cNvSpPr>
          <p:nvPr>
            <p:ph type="body" idx="1"/>
          </p:nvPr>
        </p:nvSpPr>
        <p:spPr>
          <a:xfrm>
            <a:off x="701040" y="4444861"/>
            <a:ext cx="5608200" cy="3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Amy talk about how need more info than just observation, ask officers/members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Mention talk about improvements to club first befor</a:t>
            </a:r>
            <a:r>
              <a:rPr lang="en-US" sz="12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submitting on the report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6:notes"/>
          <p:cNvSpPr txBox="1">
            <a:spLocks noGrp="1"/>
          </p:cNvSpPr>
          <p:nvPr>
            <p:ph type="sldNum" idx="12"/>
          </p:nvPr>
        </p:nvSpPr>
        <p:spPr>
          <a:xfrm>
            <a:off x="3970938" y="8772669"/>
            <a:ext cx="303780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3691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7:notes"/>
          <p:cNvSpPr txBox="1">
            <a:spLocks noGrp="1"/>
          </p:cNvSpPr>
          <p:nvPr>
            <p:ph type="body" idx="1"/>
          </p:nvPr>
        </p:nvSpPr>
        <p:spPr>
          <a:xfrm>
            <a:off x="701040" y="4444861"/>
            <a:ext cx="5608200" cy="3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Amy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7:notes"/>
          <p:cNvSpPr txBox="1">
            <a:spLocks noGrp="1"/>
          </p:cNvSpPr>
          <p:nvPr>
            <p:ph type="sldNum" idx="12"/>
          </p:nvPr>
        </p:nvSpPr>
        <p:spPr>
          <a:xfrm>
            <a:off x="3970938" y="8772669"/>
            <a:ext cx="303780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37161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8:notes"/>
          <p:cNvSpPr txBox="1">
            <a:spLocks noGrp="1"/>
          </p:cNvSpPr>
          <p:nvPr>
            <p:ph type="body" idx="1"/>
          </p:nvPr>
        </p:nvSpPr>
        <p:spPr>
          <a:xfrm>
            <a:off x="701040" y="4444861"/>
            <a:ext cx="5608200" cy="3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Amy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8:notes"/>
          <p:cNvSpPr txBox="1">
            <a:spLocks noGrp="1"/>
          </p:cNvSpPr>
          <p:nvPr>
            <p:ph type="sldNum" idx="12"/>
          </p:nvPr>
        </p:nvSpPr>
        <p:spPr>
          <a:xfrm>
            <a:off x="3970938" y="8772669"/>
            <a:ext cx="303780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5477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9:notes"/>
          <p:cNvSpPr txBox="1">
            <a:spLocks noGrp="1"/>
          </p:cNvSpPr>
          <p:nvPr>
            <p:ph type="body" idx="1"/>
          </p:nvPr>
        </p:nvSpPr>
        <p:spPr>
          <a:xfrm>
            <a:off x="701040" y="4444861"/>
            <a:ext cx="5608200" cy="3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Amy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9:notes"/>
          <p:cNvSpPr txBox="1">
            <a:spLocks noGrp="1"/>
          </p:cNvSpPr>
          <p:nvPr>
            <p:ph type="sldNum" idx="12"/>
          </p:nvPr>
        </p:nvSpPr>
        <p:spPr>
          <a:xfrm>
            <a:off x="3970938" y="8772669"/>
            <a:ext cx="303780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079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10:notes"/>
          <p:cNvSpPr txBox="1">
            <a:spLocks noGrp="1"/>
          </p:cNvSpPr>
          <p:nvPr>
            <p:ph type="body" idx="1"/>
          </p:nvPr>
        </p:nvSpPr>
        <p:spPr>
          <a:xfrm>
            <a:off x="701040" y="4444861"/>
            <a:ext cx="5608200" cy="3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Amy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0:notes"/>
          <p:cNvSpPr txBox="1">
            <a:spLocks noGrp="1"/>
          </p:cNvSpPr>
          <p:nvPr>
            <p:ph type="sldNum" idx="12"/>
          </p:nvPr>
        </p:nvSpPr>
        <p:spPr>
          <a:xfrm>
            <a:off x="3970938" y="8772669"/>
            <a:ext cx="303780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91829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11:notes"/>
          <p:cNvSpPr txBox="1">
            <a:spLocks noGrp="1"/>
          </p:cNvSpPr>
          <p:nvPr>
            <p:ph type="body" idx="1"/>
          </p:nvPr>
        </p:nvSpPr>
        <p:spPr>
          <a:xfrm>
            <a:off x="701040" y="4444861"/>
            <a:ext cx="5608200" cy="3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Annemarie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-Review TM website for program year education awards by club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-Use club DCP goals/success plan to complete this</a:t>
            </a:r>
            <a:endParaRPr dirty="0"/>
          </a:p>
        </p:txBody>
      </p:sp>
      <p:sp>
        <p:nvSpPr>
          <p:cNvPr id="119" name="Google Shape;119;p11:notes"/>
          <p:cNvSpPr txBox="1">
            <a:spLocks noGrp="1"/>
          </p:cNvSpPr>
          <p:nvPr>
            <p:ph type="sldNum" idx="12"/>
          </p:nvPr>
        </p:nvSpPr>
        <p:spPr>
          <a:xfrm>
            <a:off x="3970938" y="8772669"/>
            <a:ext cx="303780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96964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12:notes"/>
          <p:cNvSpPr txBox="1">
            <a:spLocks noGrp="1"/>
          </p:cNvSpPr>
          <p:nvPr>
            <p:ph type="body" idx="1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Annemarie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prior to submitting in a report, talk with clubs as appropriate- perhaps after the meeting to the officer(s)</a:t>
            </a:r>
            <a:endParaRPr dirty="0"/>
          </a:p>
        </p:txBody>
      </p:sp>
      <p:sp>
        <p:nvSpPr>
          <p:cNvPr id="127" name="Google Shape;127;p12:notes"/>
          <p:cNvSpPr txBox="1">
            <a:spLocks noGrp="1"/>
          </p:cNvSpPr>
          <p:nvPr>
            <p:ph type="sldNum" idx="12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98734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12:notes"/>
          <p:cNvSpPr txBox="1">
            <a:spLocks noGrp="1"/>
          </p:cNvSpPr>
          <p:nvPr>
            <p:ph type="body" idx="1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Annemarie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prior to submitting in a report, talk with clubs as appropriate- perhaps after the meeting to the officer(s)</a:t>
            </a:r>
            <a:endParaRPr dirty="0"/>
          </a:p>
        </p:txBody>
      </p:sp>
      <p:sp>
        <p:nvSpPr>
          <p:cNvPr id="127" name="Google Shape;127;p12:notes"/>
          <p:cNvSpPr txBox="1">
            <a:spLocks noGrp="1"/>
          </p:cNvSpPr>
          <p:nvPr>
            <p:ph type="sldNum" idx="12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46135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Break for discussion,</a:t>
            </a:r>
            <a:r>
              <a:rPr lang="en-US" baseline="0" dirty="0"/>
              <a:t> then bring the group back together to highlight key findings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14266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3:notes"/>
          <p:cNvSpPr txBox="1">
            <a:spLocks noGrp="1"/>
          </p:cNvSpPr>
          <p:nvPr>
            <p:ph type="body" idx="1"/>
          </p:nvPr>
        </p:nvSpPr>
        <p:spPr>
          <a:xfrm>
            <a:off x="701040" y="4444861"/>
            <a:ext cx="5608200" cy="3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Annemarie</a:t>
            </a:r>
          </a:p>
        </p:txBody>
      </p:sp>
      <p:sp>
        <p:nvSpPr>
          <p:cNvPr id="133" name="Google Shape;1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3236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Learn how to track area/club performance on the TI dashboard. </a:t>
            </a:r>
          </a:p>
          <a:p>
            <a:endParaRPr lang="en-US" sz="1200" dirty="0"/>
          </a:p>
          <a:p>
            <a:r>
              <a:rPr lang="en-US" sz="1200" dirty="0"/>
              <a:t>Distinguished Performance Dashboard: http://dashboards.toastmasters.org </a:t>
            </a:r>
          </a:p>
          <a:p>
            <a:endParaRPr lang="en-US" dirty="0"/>
          </a:p>
          <a:p>
            <a:r>
              <a:rPr lang="en-US" dirty="0"/>
              <a:t>Can we go to live internet to show it?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85534-3ACA-4063-A73E-F9B511CF6546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9220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382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5691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Cash flow</a:t>
            </a:r>
          </a:p>
          <a:p>
            <a:endParaRPr lang="en-US" sz="1200" dirty="0"/>
          </a:p>
          <a:p>
            <a:r>
              <a:rPr lang="en-US" sz="1200" dirty="0"/>
              <a:t>Reserves of $11,995.10</a:t>
            </a:r>
          </a:p>
          <a:p>
            <a:r>
              <a:rPr lang="en-US" sz="1200" dirty="0"/>
              <a:t>Total Funds: 32,273.78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3950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6550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D573F-1E27-408F-A43D-C76D613B4222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33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342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55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594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894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:notes"/>
          <p:cNvSpPr txBox="1">
            <a:spLocks noGrp="1"/>
          </p:cNvSpPr>
          <p:nvPr>
            <p:ph type="body" idx="1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Amy</a:t>
            </a:r>
            <a:endParaRPr dirty="0"/>
          </a:p>
        </p:txBody>
      </p:sp>
      <p:sp>
        <p:nvSpPr>
          <p:cNvPr id="58" name="Google Shape;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8425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:notes"/>
          <p:cNvSpPr txBox="1">
            <a:spLocks noGrp="1"/>
          </p:cNvSpPr>
          <p:nvPr>
            <p:ph type="body" idx="1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Annemarie</a:t>
            </a:r>
            <a:endParaRPr dirty="0"/>
          </a:p>
        </p:txBody>
      </p:sp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6210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5:notes"/>
          <p:cNvSpPr txBox="1">
            <a:spLocks noGrp="1"/>
          </p:cNvSpPr>
          <p:nvPr>
            <p:ph type="body" idx="1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Annemarie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5:notes"/>
          <p:cNvSpPr txBox="1">
            <a:spLocks noGrp="1"/>
          </p:cNvSpPr>
          <p:nvPr>
            <p:ph type="sldNum" idx="12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21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dark bkg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1826"/>
            <a:ext cx="3048000" cy="694946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rgbClr val="EBEBEB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/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ed Content">
  <p:cSld name="1_Title &amp; Bullete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304800" y="1256580"/>
            <a:ext cx="533400" cy="0"/>
          </a:xfrm>
          <a:prstGeom prst="straightConnector1">
            <a:avLst/>
          </a:prstGeom>
          <a:noFill/>
          <a:ln w="2857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228600" y="609601"/>
            <a:ext cx="8610600" cy="64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1" i="0" u="none" strike="noStrike" cap="none">
                <a:solidFill>
                  <a:srgbClr val="595959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42900" marR="0" lvl="0" indent="-2857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00000"/>
              </a:buClr>
              <a:buSzPts val="2400"/>
              <a:buFont typeface="Arimo"/>
              <a:buChar char="▸"/>
              <a:defRPr sz="1800" b="0" i="0" u="none" strike="noStrike" cap="none">
                <a:solidFill>
                  <a:srgbClr val="595959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685800" marR="0" lvl="1" indent="-2476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63052"/>
              </a:buClr>
              <a:buSzPts val="1600"/>
              <a:buFont typeface="Noto Sans Symbols"/>
              <a:buChar char="▪"/>
              <a:defRPr sz="1500" b="0" i="0" u="none" strike="noStrike" cap="none">
                <a:solidFill>
                  <a:srgbClr val="595959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028700" marR="0" lvl="2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800000"/>
              </a:buClr>
              <a:buSzPts val="1800"/>
              <a:buFont typeface="PT Sans"/>
              <a:buChar char="•"/>
              <a:defRPr sz="1350" b="0" i="0" u="none" strike="noStrike" cap="none">
                <a:solidFill>
                  <a:srgbClr val="595959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371600" marR="0" lvl="3" indent="-2476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✓"/>
              <a:defRPr sz="1200" b="0" i="0" u="none" strike="noStrike" cap="none">
                <a:solidFill>
                  <a:srgbClr val="595959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714500" marR="0" lvl="4" indent="-2476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00000"/>
              </a:buClr>
              <a:buSzPts val="1600"/>
              <a:buFont typeface="Courier New"/>
              <a:buChar char="o"/>
              <a:defRPr sz="12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Arial Black"/>
              <a:buChar char="►"/>
              <a:defRPr sz="1500" b="0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Arial Black"/>
              <a:buChar char="►"/>
              <a:defRPr sz="1500" b="0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Arial Black"/>
              <a:buChar char="►"/>
              <a:defRPr sz="1500" b="0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Arial Black"/>
              <a:buChar char="►"/>
              <a:defRPr sz="1500" b="0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8516559"/>
      </p:ext>
    </p:extLst>
  </p:cSld>
  <p:clrMapOvr>
    <a:masterClrMapping/>
  </p:clrMapOvr>
  <p:transition spd="slow">
    <p:wipe dir="r"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- With Title">
  <p:cSld name="1_Custom - With 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228600" y="609601"/>
            <a:ext cx="8610600" cy="64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1" i="0" u="none" strike="noStrike" cap="none">
                <a:solidFill>
                  <a:srgbClr val="595959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rgbClr val="06305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27" name="Google Shape;27;p5"/>
          <p:cNvCxnSpPr/>
          <p:nvPr/>
        </p:nvCxnSpPr>
        <p:spPr>
          <a:xfrm>
            <a:off x="304800" y="1256580"/>
            <a:ext cx="533400" cy="0"/>
          </a:xfrm>
          <a:prstGeom prst="straightConnector1">
            <a:avLst/>
          </a:prstGeom>
          <a:noFill/>
          <a:ln w="2857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8" name="Google Shape;28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58100" y="114301"/>
            <a:ext cx="1351026" cy="411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9536806"/>
      </p:ext>
    </p:extLst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4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4039"/>
            <a:ext cx="7772400" cy="45005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565609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light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rgbClr val="A9B2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tx2">
                    <a:lumMod val="65000"/>
                    <a:lumOff val="35000"/>
                  </a:schemeClr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Presentation Subtitle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7404"/>
            <a:ext cx="3048000" cy="694944"/>
          </a:xfrm>
          <a:prstGeom prst="rect">
            <a:avLst/>
          </a:prstGeom>
        </p:spPr>
      </p:pic>
    </p:spTree>
    <p:extLst/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>
              <a:buSzPct val="100000"/>
              <a:defRPr sz="28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  <a:lvl2pPr marL="685800" indent="-228600">
              <a:defRPr sz="24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1084263" indent="-169863"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2060575" indent="-290513">
              <a:defRPr sz="1800"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4164710"/>
      </p:ext>
    </p:extLst>
  </p:cSld>
  <p:clrMapOvr>
    <a:masterClrMapping/>
  </p:clrMapOvr>
  <p:transition spd="slow">
    <p:wipe dir="r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run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914400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SzPct val="100000"/>
              <a:buFontTx/>
              <a:buNone/>
              <a:defRPr sz="24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20552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/>
            </a:lvl1pPr>
            <a:lvl2pPr marL="685800" indent="-228600">
              <a:defRPr sz="2000"/>
            </a:lvl2pPr>
            <a:lvl3pPr marL="1084263" indent="-169863">
              <a:defRPr sz="2000"/>
            </a:lvl3pPr>
            <a:lvl5pPr marL="2057400" indent="-228600">
              <a:defRPr/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5720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/>
            </a:lvl1pPr>
            <a:lvl2pPr marL="685800" indent="-228600">
              <a:defRPr sz="2000"/>
            </a:lvl2pPr>
            <a:lvl3pPr marL="1084263" indent="-169863">
              <a:defRPr sz="2000"/>
            </a:lvl3pPr>
            <a:lvl5pPr marL="2057400" indent="-228600">
              <a:defRPr/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830085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762000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1"/>
          </p:nvPr>
        </p:nvSpPr>
        <p:spPr>
          <a:xfrm>
            <a:off x="4648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27990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075499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8088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400514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2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666" r:id="rId3"/>
    <p:sldLayoutId id="2147483740" r:id="rId4"/>
    <p:sldLayoutId id="2147483744" r:id="rId5"/>
    <p:sldLayoutId id="2147483745" r:id="rId6"/>
    <p:sldLayoutId id="2147483736" r:id="rId7"/>
    <p:sldLayoutId id="2147483743" r:id="rId8"/>
    <p:sldLayoutId id="2147483751" r:id="rId9"/>
    <p:sldLayoutId id="2147483753" r:id="rId10"/>
    <p:sldLayoutId id="2147483754" r:id="rId11"/>
    <p:sldLayoutId id="2147483755" r:id="rId12"/>
  </p:sldLayoutIdLst>
  <p:transition spd="slow">
    <p:wipe dir="r"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Semibold" charset="0"/>
          <a:ea typeface="Myriad Pro Semibold" charset="0"/>
          <a:cs typeface="Myriad Pro Semibol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congratulation-png" TargetMode="External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vblibrary/5436521212/" TargetMode="External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3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cpl.net/location/kingwood-branch-library" TargetMode="External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sjcposlib.blogspot.com/2015_01_01_archive.html" TargetMode="External"/><Relationship Id="rId4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ur01.safelinks.protection.outlook.com/?url=https://www.eventbrite.com/e/district-35-winter-toastmasters-leadership-institute-2018-2019-tickets-48313528063?aff%3Dutm_source%3Deb_email%26utm_medium%3Demail%26utm_campaign%3Dnew_event_email%26utm_term%3Deventname_text&amp;data=02|01||93fa16ce1b024a3fbd9708d62258444a|84df9e7fe9f640afb435aaaaaaaaaaaa|1|0|636734159831919439&amp;sdata=S8p8s2NrHtLf3jPsnDACOEHgnRJx2kJVGp7oQ%2BFHwLQ%3D&amp;reserved=0" TargetMode="External"/><Relationship Id="rId1" Type="http://schemas.openxmlformats.org/officeDocument/2006/relationships/slideLayout" Target="../slideLayouts/slideLayout3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9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rgentinawarez.com/trucos-manuales-y-guias/3487224-curso-basico-de-computacion-interactivo-espanol.html" TargetMode="Externa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hyperlink" Target="mailto:kamal.soan@gmail.com" TargetMode="Externa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October 2018 DEC Meeting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October 20, 2018</a:t>
            </a:r>
          </a:p>
          <a:p>
            <a:r>
              <a:rPr lang="en-US" dirty="0"/>
              <a:t>UW – Platteville</a:t>
            </a:r>
          </a:p>
          <a:p>
            <a:r>
              <a:rPr lang="en-US" dirty="0"/>
              <a:t>Platteville, WI</a:t>
            </a:r>
          </a:p>
          <a:p>
            <a:r>
              <a:rPr lang="en-US" dirty="0"/>
              <a:t>Host: Central Division</a:t>
            </a:r>
          </a:p>
        </p:txBody>
      </p:sp>
    </p:spTree>
    <p:extLst>
      <p:ext uri="{BB962C8B-B14F-4D97-AF65-F5344CB8AC3E}">
        <p14:creationId xmlns:p14="http://schemas.microsoft.com/office/powerpoint/2010/main" val="1468468774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C5B5B3-FD28-43C3-BF83-A0BB222008B1}"/>
              </a:ext>
            </a:extLst>
          </p:cNvPr>
          <p:cNvSpPr txBox="1"/>
          <p:nvPr/>
        </p:nvSpPr>
        <p:spPr>
          <a:xfrm>
            <a:off x="22122" y="152400"/>
            <a:ext cx="9121877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300" b="1" dirty="0">
                <a:latin typeface="Myriad Pro"/>
              </a:rPr>
              <a:t>44</a:t>
            </a:r>
            <a:endParaRPr lang="en-US" b="1" dirty="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307883191"/>
      </p:ext>
    </p:extLst>
  </p:cSld>
  <p:clrMapOvr>
    <a:masterClrMapping/>
  </p:clrMapOvr>
  <p:transition spd="slow">
    <p:wipe dir="r"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Financial results through August 2018</a:t>
            </a:r>
          </a:p>
          <a:p>
            <a:r>
              <a:rPr lang="en-US" dirty="0"/>
              <a:t>Income estimates</a:t>
            </a:r>
          </a:p>
          <a:p>
            <a:r>
              <a:rPr lang="en-US" dirty="0"/>
              <a:t>Travel / Mileage budget status</a:t>
            </a:r>
          </a:p>
          <a:p>
            <a:r>
              <a:rPr lang="en-US" dirty="0"/>
              <a:t>Reminders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635443"/>
      </p:ext>
    </p:extLst>
  </p:cSld>
  <p:clrMapOvr>
    <a:masterClrMapping/>
  </p:clrMapOvr>
  <p:transition spd="slow">
    <p:wipe dir="r"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Results Through August 2018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604155"/>
            <a:ext cx="9677400" cy="5101445"/>
          </a:xfrm>
        </p:spPr>
        <p:txBody>
          <a:bodyPr/>
          <a:lstStyle/>
          <a:p>
            <a:r>
              <a:rPr lang="en-US" dirty="0"/>
              <a:t>Total Funds Available $20,278.68</a:t>
            </a:r>
          </a:p>
          <a:p>
            <a:pPr lvl="2"/>
            <a:r>
              <a:rPr lang="en-US" dirty="0"/>
              <a:t>Does not including required reserves</a:t>
            </a:r>
          </a:p>
          <a:p>
            <a:r>
              <a:rPr lang="en-US" dirty="0"/>
              <a:t>YTD Budgeted Income $1,495 actual income $1,584 </a:t>
            </a:r>
          </a:p>
          <a:p>
            <a:pPr lvl="2"/>
            <a:r>
              <a:rPr lang="en-US" dirty="0"/>
              <a:t>Variance OVER budgeted income by $89.22</a:t>
            </a:r>
          </a:p>
          <a:p>
            <a:r>
              <a:rPr lang="en-US" dirty="0"/>
              <a:t>YTD Budgeted Expenses $14,650 actual expenses $3,709</a:t>
            </a:r>
          </a:p>
          <a:p>
            <a:pPr lvl="2"/>
            <a:r>
              <a:rPr lang="en-US" dirty="0"/>
              <a:t>Variance UNDER budgeted expenses by $10,940</a:t>
            </a:r>
          </a:p>
          <a:p>
            <a:pPr lvl="1"/>
            <a:r>
              <a:rPr lang="en-US" dirty="0"/>
              <a:t>Bottom Line</a:t>
            </a:r>
          </a:p>
          <a:p>
            <a:pPr lvl="2"/>
            <a:r>
              <a:rPr lang="en-US" dirty="0"/>
              <a:t>Through August D35 ran at a loss of $2,124.85</a:t>
            </a:r>
          </a:p>
          <a:p>
            <a:pPr lvl="2"/>
            <a:r>
              <a:rPr lang="en-US" dirty="0"/>
              <a:t>Variance UNDER planned loss ~$11,000</a:t>
            </a:r>
          </a:p>
        </p:txBody>
      </p:sp>
    </p:spTree>
    <p:extLst>
      <p:ext uri="{BB962C8B-B14F-4D97-AF65-F5344CB8AC3E}">
        <p14:creationId xmlns:p14="http://schemas.microsoft.com/office/powerpoint/2010/main" val="3820103484"/>
      </p:ext>
    </p:extLst>
  </p:cSld>
  <p:clrMapOvr>
    <a:masterClrMapping/>
  </p:clrMapOvr>
  <p:transition spd="slow">
    <p:wipe dir="r"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76DDF-F872-F14F-B09C-0B3E416DD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Income Estimates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E0ED6-56F9-384C-A7FC-6FDCF9674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District Revenue is based off membership payments</a:t>
            </a:r>
          </a:p>
          <a:p>
            <a:pPr lvl="1"/>
            <a:r>
              <a:rPr lang="en-US" dirty="0"/>
              <a:t>The District Receives 25% of member dues from TI for District Expenses</a:t>
            </a:r>
          </a:p>
          <a:p>
            <a:pPr lvl="1"/>
            <a:r>
              <a:rPr lang="en-US" dirty="0"/>
              <a:t>On average this is $10.23 per member payment</a:t>
            </a:r>
          </a:p>
          <a:p>
            <a:pPr lvl="2"/>
            <a:r>
              <a:rPr lang="en-US" dirty="0"/>
              <a:t>Often $11.25 is used but that based on a full 6-month dues.  Members that join in between pay a pro-rated rate.</a:t>
            </a:r>
          </a:p>
          <a:p>
            <a:r>
              <a:rPr lang="en-US" dirty="0"/>
              <a:t>Income Budget Through October is $21,319</a:t>
            </a:r>
          </a:p>
          <a:p>
            <a:pPr lvl="1"/>
            <a:r>
              <a:rPr lang="en-US" dirty="0"/>
              <a:t>That is 2,084 member payments</a:t>
            </a:r>
          </a:p>
          <a:p>
            <a:pPr lvl="1"/>
            <a:r>
              <a:rPr lang="en-US" dirty="0"/>
              <a:t>Currently we have 1,889 member payments according to the District dashboard</a:t>
            </a:r>
          </a:p>
          <a:p>
            <a:pPr lvl="2"/>
            <a:r>
              <a:rPr lang="en-US" dirty="0"/>
              <a:t>Variance of 195 member payments</a:t>
            </a:r>
          </a:p>
          <a:p>
            <a:pPr lvl="2"/>
            <a:r>
              <a:rPr lang="en-US" dirty="0"/>
              <a:t>That’s $1,994.85 we are already UNDER the income budget</a:t>
            </a:r>
          </a:p>
          <a:p>
            <a:r>
              <a:rPr lang="en-US" dirty="0"/>
              <a:t>Member Payments are KEY to keeping the district revenues on target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518583"/>
      </p:ext>
    </p:extLst>
  </p:cSld>
  <p:clrMapOvr>
    <a:masterClrMapping/>
  </p:clrMapOvr>
  <p:transition spd="slow">
    <p:wipe dir="r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BB7E6-74A0-724B-B081-AF2814EC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Travel / Mileage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34FB9-7A49-BC40-B98B-55E9C035A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2018-2019 budget has required us to significantly reduce the allocations available for mileage reimbursement</a:t>
            </a:r>
          </a:p>
          <a:p>
            <a:r>
              <a:rPr lang="en-US" dirty="0"/>
              <a:t>FINAL District Budget Allocated Mileage</a:t>
            </a:r>
          </a:p>
          <a:p>
            <a:pPr lvl="1"/>
            <a:r>
              <a:rPr lang="en-US" dirty="0"/>
              <a:t>District Director - $600</a:t>
            </a:r>
          </a:p>
          <a:p>
            <a:pPr lvl="1"/>
            <a:r>
              <a:rPr lang="en-US" dirty="0"/>
              <a:t>Program Quality Director - $677.00</a:t>
            </a:r>
          </a:p>
          <a:p>
            <a:pPr lvl="1"/>
            <a:r>
              <a:rPr lang="en-US" dirty="0"/>
              <a:t>Club Growth Director - $525.00</a:t>
            </a:r>
          </a:p>
          <a:p>
            <a:pPr lvl="1"/>
            <a:r>
              <a:rPr lang="en-US" dirty="0"/>
              <a:t>Immediate Past District Director - $150</a:t>
            </a:r>
          </a:p>
          <a:p>
            <a:pPr lvl="1"/>
            <a:r>
              <a:rPr lang="en-US" dirty="0"/>
              <a:t>Finance Manager - $150</a:t>
            </a:r>
          </a:p>
          <a:p>
            <a:pPr lvl="1"/>
            <a:r>
              <a:rPr lang="en-US" dirty="0"/>
              <a:t>PR Manager - $150</a:t>
            </a:r>
          </a:p>
          <a:p>
            <a:pPr lvl="1"/>
            <a:r>
              <a:rPr lang="en-US" dirty="0"/>
              <a:t>Division Director (each) - $150</a:t>
            </a:r>
          </a:p>
          <a:p>
            <a:pPr lvl="1"/>
            <a:r>
              <a:rPr lang="en-US" dirty="0"/>
              <a:t>Area Director (each) - $150</a:t>
            </a:r>
          </a:p>
        </p:txBody>
      </p:sp>
    </p:spTree>
    <p:extLst>
      <p:ext uri="{BB962C8B-B14F-4D97-AF65-F5344CB8AC3E}">
        <p14:creationId xmlns:p14="http://schemas.microsoft.com/office/powerpoint/2010/main" val="3662966045"/>
      </p:ext>
    </p:extLst>
  </p:cSld>
  <p:clrMapOvr>
    <a:masterClrMapping/>
  </p:clrMapOvr>
  <p:transition spd="slow">
    <p:wipe dir="r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8EB9-18C9-BD43-B78C-EAD0EDDDE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Trio &amp; Administration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EB59863-55AB-A844-AE24-FC3AE8433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177627"/>
              </p:ext>
            </p:extLst>
          </p:nvPr>
        </p:nvGraphicFramePr>
        <p:xfrm>
          <a:off x="457200" y="1603375"/>
          <a:ext cx="8229600" cy="2892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1331">
                  <a:extLst>
                    <a:ext uri="{9D8B030D-6E8A-4147-A177-3AD203B41FA5}">
                      <a16:colId xmlns:a16="http://schemas.microsoft.com/office/drawing/2014/main" val="325137565"/>
                    </a:ext>
                  </a:extLst>
                </a:gridCol>
                <a:gridCol w="1031331">
                  <a:extLst>
                    <a:ext uri="{9D8B030D-6E8A-4147-A177-3AD203B41FA5}">
                      <a16:colId xmlns:a16="http://schemas.microsoft.com/office/drawing/2014/main" val="4244579461"/>
                    </a:ext>
                  </a:extLst>
                </a:gridCol>
                <a:gridCol w="1641710">
                  <a:extLst>
                    <a:ext uri="{9D8B030D-6E8A-4147-A177-3AD203B41FA5}">
                      <a16:colId xmlns:a16="http://schemas.microsoft.com/office/drawing/2014/main" val="3703022412"/>
                    </a:ext>
                  </a:extLst>
                </a:gridCol>
                <a:gridCol w="1031331">
                  <a:extLst>
                    <a:ext uri="{9D8B030D-6E8A-4147-A177-3AD203B41FA5}">
                      <a16:colId xmlns:a16="http://schemas.microsoft.com/office/drawing/2014/main" val="862007958"/>
                    </a:ext>
                  </a:extLst>
                </a:gridCol>
                <a:gridCol w="1031331">
                  <a:extLst>
                    <a:ext uri="{9D8B030D-6E8A-4147-A177-3AD203B41FA5}">
                      <a16:colId xmlns:a16="http://schemas.microsoft.com/office/drawing/2014/main" val="3662549968"/>
                    </a:ext>
                  </a:extLst>
                </a:gridCol>
                <a:gridCol w="1031331">
                  <a:extLst>
                    <a:ext uri="{9D8B030D-6E8A-4147-A177-3AD203B41FA5}">
                      <a16:colId xmlns:a16="http://schemas.microsoft.com/office/drawing/2014/main" val="2836560015"/>
                    </a:ext>
                  </a:extLst>
                </a:gridCol>
                <a:gridCol w="1431235">
                  <a:extLst>
                    <a:ext uri="{9D8B030D-6E8A-4147-A177-3AD203B41FA5}">
                      <a16:colId xmlns:a16="http://schemas.microsoft.com/office/drawing/2014/main" val="2882490664"/>
                    </a:ext>
                  </a:extLst>
                </a:gridCol>
              </a:tblGrid>
              <a:tr h="636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Last Name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First Name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Role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b="1" u="none" strike="noStrike" dirty="0">
                          <a:effectLst/>
                        </a:rPr>
                        <a:t>Mileage Allocation 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b="1" u="none" strike="noStrike" dirty="0">
                          <a:effectLst/>
                        </a:rPr>
                        <a:t>Mileage Spent 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 Variance 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Allocation </a:t>
                      </a:r>
                    </a:p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Remaining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950088"/>
                  </a:ext>
                </a:extLst>
              </a:tr>
              <a:tr h="3222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Thelen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Ed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District Director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600.00 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     -   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(600.00)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        (600.00)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8863572"/>
                  </a:ext>
                </a:extLst>
              </a:tr>
              <a:tr h="3222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Janci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Rozaline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Program Quality Director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677.00 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154.24 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(522.76)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        (522.76)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366030"/>
                  </a:ext>
                </a:extLst>
              </a:tr>
              <a:tr h="3222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Pool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Kris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Club Growth Director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525.00 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216.64 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(308.36)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        (308.36)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52134"/>
                  </a:ext>
                </a:extLst>
              </a:tr>
              <a:tr h="3222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Cumiskey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Keith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IPDD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150.00 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149.76 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(0.24)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           (0.24)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8446599"/>
                  </a:ext>
                </a:extLst>
              </a:tr>
              <a:tr h="3222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Feucht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Jason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Finance Manager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150.00 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 8.00 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(142.00)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        (142.00)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9217812"/>
                  </a:ext>
                </a:extLst>
              </a:tr>
              <a:tr h="32228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Soan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Kamal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Public Relations Manager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150.00 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     -   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(150.00)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        (150.00)</a:t>
                      </a:r>
                      <a:endParaRPr lang="en-US" sz="1000" b="0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033478"/>
                  </a:ext>
                </a:extLst>
              </a:tr>
              <a:tr h="322285"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2,252.00 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528.64 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(1,723.36)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     (1,723.36)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15282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1145271"/>
      </p:ext>
    </p:extLst>
  </p:cSld>
  <p:clrMapOvr>
    <a:masterClrMapping/>
  </p:clrMapOvr>
  <p:transition spd="slow">
    <p:wipe dir="r"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4121D-C09A-8645-AFFD-7988F99C6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Division Directors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60A5ACD-D1C4-434D-9A85-71FDACD7917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56397361"/>
              </p:ext>
            </p:extLst>
          </p:nvPr>
        </p:nvGraphicFramePr>
        <p:xfrm>
          <a:off x="685800" y="1752600"/>
          <a:ext cx="7239002" cy="3441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8177">
                  <a:extLst>
                    <a:ext uri="{9D8B030D-6E8A-4147-A177-3AD203B41FA5}">
                      <a16:colId xmlns:a16="http://schemas.microsoft.com/office/drawing/2014/main" val="3368265702"/>
                    </a:ext>
                  </a:extLst>
                </a:gridCol>
                <a:gridCol w="1098177">
                  <a:extLst>
                    <a:ext uri="{9D8B030D-6E8A-4147-A177-3AD203B41FA5}">
                      <a16:colId xmlns:a16="http://schemas.microsoft.com/office/drawing/2014/main" val="2294034272"/>
                    </a:ext>
                  </a:extLst>
                </a:gridCol>
                <a:gridCol w="1748117">
                  <a:extLst>
                    <a:ext uri="{9D8B030D-6E8A-4147-A177-3AD203B41FA5}">
                      <a16:colId xmlns:a16="http://schemas.microsoft.com/office/drawing/2014/main" val="2794658016"/>
                    </a:ext>
                  </a:extLst>
                </a:gridCol>
                <a:gridCol w="1098177">
                  <a:extLst>
                    <a:ext uri="{9D8B030D-6E8A-4147-A177-3AD203B41FA5}">
                      <a16:colId xmlns:a16="http://schemas.microsoft.com/office/drawing/2014/main" val="1128213956"/>
                    </a:ext>
                  </a:extLst>
                </a:gridCol>
                <a:gridCol w="1098177">
                  <a:extLst>
                    <a:ext uri="{9D8B030D-6E8A-4147-A177-3AD203B41FA5}">
                      <a16:colId xmlns:a16="http://schemas.microsoft.com/office/drawing/2014/main" val="785856418"/>
                    </a:ext>
                  </a:extLst>
                </a:gridCol>
                <a:gridCol w="1098177">
                  <a:extLst>
                    <a:ext uri="{9D8B030D-6E8A-4147-A177-3AD203B41FA5}">
                      <a16:colId xmlns:a16="http://schemas.microsoft.com/office/drawing/2014/main" val="1909151900"/>
                    </a:ext>
                  </a:extLst>
                </a:gridCol>
              </a:tblGrid>
              <a:tr h="385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Last Name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First Name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Role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 Mileage Allocation 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 Mileage Spent 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 Variance </a:t>
                      </a:r>
                      <a:endParaRPr lang="en-US" sz="1000" b="1" i="0" u="none" strike="noStrike" dirty="0">
                        <a:solidFill>
                          <a:srgbClr val="3A3A3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407721"/>
                  </a:ext>
                </a:extLst>
              </a:tr>
              <a:tr h="385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Borowski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Ronda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Division B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150.00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53.37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(96.63)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107008"/>
                  </a:ext>
                </a:extLst>
              </a:tr>
              <a:tr h="385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Ervin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Carl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Division 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150.00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     - 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(150.00)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8686535"/>
                  </a:ext>
                </a:extLst>
              </a:tr>
              <a:tr h="385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Graham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Angela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Division Northern &amp; Area N3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300.00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554.24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254.24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4224268"/>
                  </a:ext>
                </a:extLst>
              </a:tr>
              <a:tr h="385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Griggs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Rick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Division Central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150.00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102.71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(47.29)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910641"/>
                  </a:ext>
                </a:extLst>
              </a:tr>
              <a:tr h="3606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McGregor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Teri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Division Eastern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150.00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252.80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102.80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850708"/>
                  </a:ext>
                </a:extLst>
              </a:tr>
              <a:tr h="385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Schoenherr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Shae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Division 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150.00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       - 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(150.00)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5434431"/>
                  </a:ext>
                </a:extLst>
              </a:tr>
              <a:tr h="385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Scott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Jackie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Division F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150.00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137.60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(12.40)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862377"/>
                  </a:ext>
                </a:extLst>
              </a:tr>
              <a:tr h="385075"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1,200.00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1,100.72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 $              (99.28)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1599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E2F5DCB-B513-D548-83AD-B24E2B373106}"/>
              </a:ext>
            </a:extLst>
          </p:cNvPr>
          <p:cNvSpPr txBox="1"/>
          <p:nvPr/>
        </p:nvSpPr>
        <p:spPr>
          <a:xfrm>
            <a:off x="381000" y="5324621"/>
            <a:ext cx="77442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>
                <a:latin typeface="Myriad Pro"/>
              </a:rPr>
              <a:t>$99.28 remains for Division Director Mileage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>
                <a:latin typeface="Myriad Pro"/>
              </a:rPr>
              <a:t>Reimburse FIFO until budget is depleted</a:t>
            </a:r>
          </a:p>
        </p:txBody>
      </p:sp>
    </p:spTree>
    <p:extLst>
      <p:ext uri="{BB962C8B-B14F-4D97-AF65-F5344CB8AC3E}">
        <p14:creationId xmlns:p14="http://schemas.microsoft.com/office/powerpoint/2010/main" val="391232729"/>
      </p:ext>
    </p:extLst>
  </p:cSld>
  <p:clrMapOvr>
    <a:masterClrMapping/>
  </p:clrMapOvr>
  <p:transition spd="slow">
    <p:wipe dir="r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84C39-B4AD-AB41-9257-6D961DA0B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Directors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72E0746-3415-A846-AB4D-9A10418E00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2221200"/>
              </p:ext>
            </p:extLst>
          </p:nvPr>
        </p:nvGraphicFramePr>
        <p:xfrm>
          <a:off x="1245616" y="1440426"/>
          <a:ext cx="6195567" cy="44890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9885">
                  <a:extLst>
                    <a:ext uri="{9D8B030D-6E8A-4147-A177-3AD203B41FA5}">
                      <a16:colId xmlns:a16="http://schemas.microsoft.com/office/drawing/2014/main" val="3870070670"/>
                    </a:ext>
                  </a:extLst>
                </a:gridCol>
                <a:gridCol w="939885">
                  <a:extLst>
                    <a:ext uri="{9D8B030D-6E8A-4147-A177-3AD203B41FA5}">
                      <a16:colId xmlns:a16="http://schemas.microsoft.com/office/drawing/2014/main" val="2915454273"/>
                    </a:ext>
                  </a:extLst>
                </a:gridCol>
                <a:gridCol w="1496142">
                  <a:extLst>
                    <a:ext uri="{9D8B030D-6E8A-4147-A177-3AD203B41FA5}">
                      <a16:colId xmlns:a16="http://schemas.microsoft.com/office/drawing/2014/main" val="1360698230"/>
                    </a:ext>
                  </a:extLst>
                </a:gridCol>
                <a:gridCol w="939885">
                  <a:extLst>
                    <a:ext uri="{9D8B030D-6E8A-4147-A177-3AD203B41FA5}">
                      <a16:colId xmlns:a16="http://schemas.microsoft.com/office/drawing/2014/main" val="3932666823"/>
                    </a:ext>
                  </a:extLst>
                </a:gridCol>
                <a:gridCol w="939885">
                  <a:extLst>
                    <a:ext uri="{9D8B030D-6E8A-4147-A177-3AD203B41FA5}">
                      <a16:colId xmlns:a16="http://schemas.microsoft.com/office/drawing/2014/main" val="972659314"/>
                    </a:ext>
                  </a:extLst>
                </a:gridCol>
                <a:gridCol w="939885">
                  <a:extLst>
                    <a:ext uri="{9D8B030D-6E8A-4147-A177-3AD203B41FA5}">
                      <a16:colId xmlns:a16="http://schemas.microsoft.com/office/drawing/2014/main" val="734576525"/>
                    </a:ext>
                  </a:extLst>
                </a:gridCol>
              </a:tblGrid>
              <a:tr h="276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effectLst/>
                        </a:rPr>
                        <a:t>Last Name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effectLst/>
                        </a:rPr>
                        <a:t>First Name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effectLst/>
                        </a:rPr>
                        <a:t>Role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effectLst/>
                        </a:rPr>
                        <a:t> Mileage Allocation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effectLst/>
                        </a:rPr>
                        <a:t> Mileage Spent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effectLst/>
                        </a:rPr>
                        <a:t> Variance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2726390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Bauer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Judy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F3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836196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Bowers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Amy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D3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2138079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Braun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Annemarie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B4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269.00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119.00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220004"/>
                  </a:ext>
                </a:extLst>
              </a:tr>
              <a:tr h="6013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Carlson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Tom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C1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  24.60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(125.40)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1975979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Clements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Amy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C3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085347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Coonen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Lori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E3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4666888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Finnegan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Bill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B1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92216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Gagliano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David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F1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192.19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  42.19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106714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Jordee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Janette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C4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634851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Kibicho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Jennifer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F4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2435631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Kumar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Raj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B2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706396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Lampro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Tammy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N4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338.88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188.88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9711735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Lapan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Dmitry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A1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  67.20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(82.80)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376921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Mather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Carol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E2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1423468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McGoey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Drake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C2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528961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Mosey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Craig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A2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4370222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Noble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Marilyn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E5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301.76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151.76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4623880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Penke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Larry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E1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35090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Pollock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Liz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A3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3938364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Runte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Shelly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D2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776537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Scheuers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Matt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N1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4533732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Scott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John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B3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  54.08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(95.92)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4961075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Slowinski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Heidi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N2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5838343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Vacant (Graham)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Vacant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N3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517963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Volden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Cassie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C3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3667688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Wall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Robert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F2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121.14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(28.86)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8038444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Wink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Cindy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E4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  74.88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(75.12)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47579"/>
                  </a:ext>
                </a:extLst>
              </a:tr>
              <a:tr h="14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Wright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Ron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Area D1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  150.00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 (150.00)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701395"/>
                  </a:ext>
                </a:extLst>
              </a:tr>
              <a:tr h="276614"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4,200.00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 1,443.73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 $          (2,756.27)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86328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8952DD2-05FA-6344-9240-C136F748F57C}"/>
              </a:ext>
            </a:extLst>
          </p:cNvPr>
          <p:cNvSpPr txBox="1"/>
          <p:nvPr/>
        </p:nvSpPr>
        <p:spPr>
          <a:xfrm>
            <a:off x="609600" y="5966396"/>
            <a:ext cx="8534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</a:rPr>
              <a:t>$2,756.27 remains for Area Director Mileage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</a:rPr>
              <a:t>Reimburse FIFO until budget is depleted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568037"/>
      </p:ext>
    </p:extLst>
  </p:cSld>
  <p:clrMapOvr>
    <a:masterClrMapping/>
  </p:clrMapOvr>
  <p:transition spd="slow">
    <p:wipe dir="r"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725F1-0E7A-9245-ACB6-C647AB2D4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Reminders - Reimbursements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B3542-DF66-2E44-92F0-BD10C79D8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expense reimbursements should be submitted via Concur</a:t>
            </a:r>
          </a:p>
          <a:p>
            <a:r>
              <a:rPr lang="en-US" dirty="0"/>
              <a:t>All expense reimbursements must be submitted within 60 Days of when the expense occurred.</a:t>
            </a:r>
          </a:p>
          <a:p>
            <a:r>
              <a:rPr lang="en-US" dirty="0"/>
              <a:t>All expense reimbursements MUST have supporting documentation (receipts, map, etc.) </a:t>
            </a:r>
          </a:p>
        </p:txBody>
      </p:sp>
    </p:spTree>
    <p:extLst>
      <p:ext uri="{BB962C8B-B14F-4D97-AF65-F5344CB8AC3E}">
        <p14:creationId xmlns:p14="http://schemas.microsoft.com/office/powerpoint/2010/main" val="2934653976"/>
      </p:ext>
    </p:extLst>
  </p:cSld>
  <p:clrMapOvr>
    <a:masterClrMapping/>
  </p:clrMapOvr>
  <p:transition spd="slow">
    <p:wipe dir="r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61057-AFB5-6544-A25D-AD532AE97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 </a:t>
            </a:r>
            <a:r>
              <a:rPr lang="mr-IN" dirty="0"/>
              <a:t>–</a:t>
            </a:r>
            <a:r>
              <a:rPr lang="en-US" dirty="0"/>
              <a:t> Common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54FA7-96C5-F64A-AE51-A7E5B2AEA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Missing Documentation</a:t>
            </a:r>
          </a:p>
          <a:p>
            <a:pPr lvl="2"/>
            <a:r>
              <a:rPr lang="en-US" dirty="0"/>
              <a:t>All Reimbursements MUST have supporting documentation</a:t>
            </a:r>
          </a:p>
          <a:p>
            <a:pPr lvl="3"/>
            <a:r>
              <a:rPr lang="en-US" dirty="0"/>
              <a:t>This is Toastmasters International Policy</a:t>
            </a:r>
          </a:p>
          <a:p>
            <a:r>
              <a:rPr lang="en-US" dirty="0"/>
              <a:t>Overspending </a:t>
            </a:r>
            <a:r>
              <a:rPr lang="mr-IN" dirty="0"/>
              <a:t>–</a:t>
            </a:r>
            <a:r>
              <a:rPr lang="en-US" dirty="0"/>
              <a:t> Be aware of your allocations</a:t>
            </a:r>
          </a:p>
          <a:p>
            <a:pPr lvl="2"/>
            <a:r>
              <a:rPr lang="en-US" dirty="0"/>
              <a:t>Can you / should you spend?</a:t>
            </a:r>
          </a:p>
          <a:p>
            <a:pPr lvl="3"/>
            <a:r>
              <a:rPr lang="en-US" dirty="0"/>
              <a:t>Partner with Ed prior to spending</a:t>
            </a:r>
          </a:p>
          <a:p>
            <a:r>
              <a:rPr lang="en-US" dirty="0"/>
              <a:t>Coding Mistakes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795290"/>
      </p:ext>
    </p:extLst>
  </p:cSld>
  <p:clrMapOvr>
    <a:masterClrMapping/>
  </p:clrMapOvr>
  <p:transition spd="slow">
    <p:wipe dir="r"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CAEC5-2103-2A47-B143-49E046C78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 </a:t>
            </a:r>
            <a:r>
              <a:rPr lang="mr-IN" dirty="0"/>
              <a:t>–</a:t>
            </a:r>
            <a:r>
              <a:rPr lang="en-US" dirty="0"/>
              <a:t> Common Issues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4067D1-C9D4-4000-879A-AF1071B184C3}"/>
              </a:ext>
            </a:extLst>
          </p:cNvPr>
          <p:cNvGrpSpPr/>
          <p:nvPr/>
        </p:nvGrpSpPr>
        <p:grpSpPr>
          <a:xfrm>
            <a:off x="685800" y="1901384"/>
            <a:ext cx="8153400" cy="4499415"/>
            <a:chOff x="1396305" y="2546460"/>
            <a:chExt cx="6502555" cy="3138374"/>
          </a:xfrm>
        </p:grpSpPr>
        <p:pic>
          <p:nvPicPr>
            <p:cNvPr id="4" name="Content Placeholder 3">
              <a:extLst>
                <a:ext uri="{FF2B5EF4-FFF2-40B4-BE49-F238E27FC236}">
                  <a16:creationId xmlns:a16="http://schemas.microsoft.com/office/drawing/2014/main" id="{64749F57-585E-0745-9C64-066D175F0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6305" y="2546460"/>
              <a:ext cx="5894191" cy="3138374"/>
            </a:xfrm>
            <a:prstGeom prst="rect">
              <a:avLst/>
            </a:prstGeom>
          </p:spPr>
        </p:pic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D1519205-3D9B-E744-8129-1E768184B8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77666" y="4188607"/>
              <a:ext cx="335605" cy="33560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0E82AFE-EFDC-FE44-8B81-29FDDB3EFF9D}"/>
                </a:ext>
              </a:extLst>
            </p:cNvPr>
            <p:cNvSpPr txBox="1"/>
            <p:nvPr/>
          </p:nvSpPr>
          <p:spPr>
            <a:xfrm>
              <a:off x="6870160" y="3971925"/>
              <a:ext cx="1028700" cy="1546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When submitting Mileage the code is always “Travel” </a:t>
              </a:r>
              <a:r>
                <a:rPr lang="mr-IN" sz="1050" dirty="0"/>
                <a:t>–</a:t>
              </a:r>
              <a:r>
                <a:rPr lang="en-US" sz="1050" dirty="0"/>
                <a:t> for your role regardless of the event.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985EF5B4-2BE6-7042-B26C-1F6A935197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95938" y="4188607"/>
              <a:ext cx="525293" cy="16780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20B7987-8BCF-A740-9C51-254F2A0580BB}"/>
                </a:ext>
              </a:extLst>
            </p:cNvPr>
            <p:cNvSpPr txBox="1"/>
            <p:nvPr/>
          </p:nvSpPr>
          <p:spPr>
            <a:xfrm>
              <a:off x="3155217" y="2546460"/>
              <a:ext cx="426801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If your receipt is correctly attached the receipt tab will appear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AA9E4D4-94FD-1347-8A3D-030935230CED}"/>
                </a:ext>
              </a:extLst>
            </p:cNvPr>
            <p:cNvCxnSpPr>
              <a:stCxn id="8" idx="1"/>
            </p:cNvCxnSpPr>
            <p:nvPr/>
          </p:nvCxnSpPr>
          <p:spPr>
            <a:xfrm flipH="1">
              <a:off x="2812317" y="2673418"/>
              <a:ext cx="342900" cy="946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23A8CE-A8EF-3C47-B9B7-4640678604AB}"/>
                </a:ext>
              </a:extLst>
            </p:cNvPr>
            <p:cNvSpPr txBox="1"/>
            <p:nvPr/>
          </p:nvSpPr>
          <p:spPr>
            <a:xfrm>
              <a:off x="1737187" y="4537464"/>
              <a:ext cx="249315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Subsidiary Should always be District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5136047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C7BE53F-C756-437F-B3DD-4A8E7EF07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READY!!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DF5F99-6EBB-4464-95B9-45F651274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Saturday, December 1, 2018</a:t>
            </a:r>
          </a:p>
          <a:p>
            <a:r>
              <a:rPr lang="en-US" dirty="0"/>
              <a:t>Monona Terrace, Madison, WI</a:t>
            </a:r>
          </a:p>
          <a:p>
            <a:r>
              <a:rPr lang="en-US" dirty="0"/>
              <a:t>See you there! </a:t>
            </a:r>
          </a:p>
        </p:txBody>
      </p:sp>
      <p:pic>
        <p:nvPicPr>
          <p:cNvPr id="2049" name="Picture 5">
            <a:extLst>
              <a:ext uri="{FF2B5EF4-FFF2-40B4-BE49-F238E27FC236}">
                <a16:creationId xmlns:a16="http://schemas.microsoft.com/office/drawing/2014/main" id="{B5880726-E7DC-4396-A077-30562CB64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9" y="3392128"/>
            <a:ext cx="5554453" cy="31610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88204"/>
      </p:ext>
    </p:extLst>
  </p:cSld>
  <p:clrMapOvr>
    <a:masterClrMapping/>
  </p:clrMapOvr>
  <p:transition spd="slow">
    <p:wipe dir="r"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B098E-DD61-E747-BD94-4172CB97E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C861A-2CF2-4F49-8DE8-7138F331C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8610600" cy="5101445"/>
          </a:xfrm>
        </p:spPr>
        <p:txBody>
          <a:bodyPr>
            <a:normAutofit/>
          </a:bodyPr>
          <a:lstStyle/>
          <a:p>
            <a:r>
              <a:rPr lang="en-US" dirty="0"/>
              <a:t>Current Allocations</a:t>
            </a:r>
          </a:p>
          <a:p>
            <a:pPr lvl="1"/>
            <a:r>
              <a:rPr lang="en-US" dirty="0"/>
              <a:t>TLI - $200 per Division per event</a:t>
            </a:r>
          </a:p>
          <a:p>
            <a:pPr lvl="1"/>
            <a:r>
              <a:rPr lang="en-US" dirty="0"/>
              <a:t>Contests - $75 per Division and $40 Per Area per event</a:t>
            </a:r>
          </a:p>
          <a:p>
            <a:pPr lvl="1"/>
            <a:r>
              <a:rPr lang="en-US" dirty="0"/>
              <a:t>Look for opportunities to combine events to make them more cost effective</a:t>
            </a:r>
          </a:p>
          <a:p>
            <a:pPr lvl="1"/>
            <a:r>
              <a:rPr lang="en-US" dirty="0"/>
              <a:t>TI highly recommends all events run at net $0, meaning income is brought in to cover most if not all expenses</a:t>
            </a:r>
          </a:p>
          <a:p>
            <a:pPr lvl="1"/>
            <a:r>
              <a:rPr lang="en-US" dirty="0"/>
              <a:t>If you charge for your event and it results in a profit, those funds must be returned to the District; they cannot be kept to have additional to spend on a future event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644379"/>
      </p:ext>
    </p:extLst>
  </p:cSld>
  <p:clrMapOvr>
    <a:masterClrMapping/>
  </p:clrMapOvr>
  <p:transition spd="slow">
    <p:wipe dir="r"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EA73-574F-7540-ACBE-3FDD10C3E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Eventbrite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EE300-4329-0B45-B92F-FE554B937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Eventbrite is a great way to collect registrations as well as funds for your event</a:t>
            </a:r>
          </a:p>
          <a:p>
            <a:pPr lvl="1"/>
            <a:r>
              <a:rPr lang="en-US" dirty="0"/>
              <a:t>District 35 has a master Eventbrite account, which should be used for all Area, Division and District events</a:t>
            </a:r>
          </a:p>
          <a:p>
            <a:pPr lvl="1"/>
            <a:r>
              <a:rPr lang="en-US" dirty="0"/>
              <a:t>All funds collected are sent via check directly to the district</a:t>
            </a:r>
          </a:p>
          <a:p>
            <a:pPr lvl="1"/>
            <a:r>
              <a:rPr lang="en-US" dirty="0"/>
              <a:t>If you want to use Eventbrite, please email me and I can get you started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322776"/>
      </p:ext>
    </p:extLst>
  </p:cSld>
  <p:clrMapOvr>
    <a:masterClrMapping/>
  </p:clrMapOvr>
  <p:transition spd="slow">
    <p:wipe dir="r"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634F1-33F9-F740-BF88-94FD63CC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9254F-05EF-9940-8649-559322D03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</a:t>
            </a:r>
          </a:p>
          <a:p>
            <a:pPr lvl="1"/>
            <a:r>
              <a:rPr lang="en-US" dirty="0"/>
              <a:t>Expenses need to be reported within 60 days</a:t>
            </a:r>
          </a:p>
          <a:p>
            <a:pPr lvl="1"/>
            <a:r>
              <a:rPr lang="en-US" dirty="0"/>
              <a:t>Questions regarding your allocations, if is is ok to spend funds, etc. </a:t>
            </a:r>
            <a:r>
              <a:rPr lang="mr-IN" dirty="0"/>
              <a:t>–</a:t>
            </a:r>
            <a:r>
              <a:rPr lang="en-US" dirty="0"/>
              <a:t> Contact Ed </a:t>
            </a:r>
          </a:p>
          <a:p>
            <a:pPr lvl="1"/>
            <a:r>
              <a:rPr lang="en-US" dirty="0"/>
              <a:t>Questions on Concur, Eventbrite, and other Finance Policies and Procedures, contact Jason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113943"/>
      </p:ext>
    </p:extLst>
  </p:cSld>
  <p:clrMapOvr>
    <a:masterClrMapping/>
  </p:clrMapOvr>
  <p:transition spd="slow">
    <p:wipe dir="r"/>
  </p:transition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6F196-FBA6-4DC2-B9FA-B7625852E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18FB0-39D3-467C-874A-0287E624B0E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3962118638"/>
      </p:ext>
    </p:extLst>
  </p:cSld>
  <p:clrMapOvr>
    <a:masterClrMapping/>
  </p:clrMapOvr>
  <p:transition spd="slow">
    <p:wipe dir="r"/>
  </p:transition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2E770-DCAA-40F6-8E84-2FB0F8E89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Perfect DEC Attendance – 1</a:t>
            </a:r>
            <a:r>
              <a:rPr lang="en-US" baseline="30000" dirty="0"/>
              <a:t>st</a:t>
            </a:r>
            <a:r>
              <a:rPr lang="en-US" dirty="0"/>
              <a:t> Quarter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14165-72DA-4681-A517-E75EAEFB5ED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400" y="2667000"/>
            <a:ext cx="3733800" cy="4114800"/>
          </a:xfrm>
        </p:spPr>
        <p:txBody>
          <a:bodyPr/>
          <a:lstStyle/>
          <a:p>
            <a:r>
              <a:rPr lang="en-US" dirty="0"/>
              <a:t>Judy Bauer</a:t>
            </a:r>
          </a:p>
          <a:p>
            <a:r>
              <a:rPr lang="en-US" dirty="0"/>
              <a:t>Annemarie Braun</a:t>
            </a:r>
          </a:p>
          <a:p>
            <a:r>
              <a:rPr lang="en-US" dirty="0"/>
              <a:t>Carl Ervin</a:t>
            </a:r>
          </a:p>
          <a:p>
            <a:r>
              <a:rPr lang="en-US" dirty="0"/>
              <a:t>Jason Feucht</a:t>
            </a:r>
          </a:p>
          <a:p>
            <a:r>
              <a:rPr lang="en-US" dirty="0"/>
              <a:t>Bill Finnegan</a:t>
            </a:r>
          </a:p>
          <a:p>
            <a:r>
              <a:rPr lang="en-US" dirty="0"/>
              <a:t>Robin </a:t>
            </a:r>
            <a:r>
              <a:rPr lang="en-US" dirty="0" err="1"/>
              <a:t>Grabinski</a:t>
            </a:r>
            <a:endParaRPr lang="en-US" dirty="0"/>
          </a:p>
          <a:p>
            <a:r>
              <a:rPr lang="en-US" dirty="0"/>
              <a:t>Angela Graham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F68C29-4475-46DE-BF03-319370F875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0" y="2667000"/>
            <a:ext cx="3733800" cy="4114800"/>
          </a:xfrm>
        </p:spPr>
        <p:txBody>
          <a:bodyPr/>
          <a:lstStyle/>
          <a:p>
            <a:r>
              <a:rPr lang="en-US" dirty="0"/>
              <a:t>Tammy </a:t>
            </a:r>
            <a:r>
              <a:rPr lang="en-US" dirty="0" err="1"/>
              <a:t>Lampro</a:t>
            </a:r>
            <a:endParaRPr lang="en-US" dirty="0"/>
          </a:p>
          <a:p>
            <a:r>
              <a:rPr lang="en-US" dirty="0"/>
              <a:t>Teri McGregor</a:t>
            </a:r>
          </a:p>
          <a:p>
            <a:r>
              <a:rPr lang="en-US" dirty="0"/>
              <a:t>Jackie Scott</a:t>
            </a:r>
          </a:p>
          <a:p>
            <a:r>
              <a:rPr lang="en-US" dirty="0"/>
              <a:t>John Scott</a:t>
            </a:r>
          </a:p>
          <a:p>
            <a:r>
              <a:rPr lang="en-US" dirty="0"/>
              <a:t>Heidi </a:t>
            </a:r>
            <a:r>
              <a:rPr lang="en-US" dirty="0" err="1"/>
              <a:t>Slowinski</a:t>
            </a:r>
            <a:endParaRPr lang="en-US" dirty="0"/>
          </a:p>
          <a:p>
            <a:r>
              <a:rPr lang="en-US" dirty="0"/>
              <a:t>Kamal </a:t>
            </a:r>
            <a:r>
              <a:rPr lang="en-US" dirty="0" err="1"/>
              <a:t>Soan</a:t>
            </a:r>
            <a:endParaRPr lang="en-US" dirty="0"/>
          </a:p>
          <a:p>
            <a:r>
              <a:rPr lang="en-US" dirty="0"/>
              <a:t>Robert Wall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EB8A5AA-FAF3-455B-B0D3-DCB1BBB07597}"/>
              </a:ext>
            </a:extLst>
          </p:cNvPr>
          <p:cNvSpPr txBox="1">
            <a:spLocks/>
          </p:cNvSpPr>
          <p:nvPr/>
        </p:nvSpPr>
        <p:spPr>
          <a:xfrm>
            <a:off x="253218" y="1564077"/>
            <a:ext cx="8229600" cy="98664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sz="2400" kern="0" dirty="0"/>
              <a:t>Thank you &amp; congratulations to these individuals that had 100% attendance in the first quarter! </a:t>
            </a:r>
          </a:p>
        </p:txBody>
      </p:sp>
    </p:spTree>
    <p:extLst>
      <p:ext uri="{BB962C8B-B14F-4D97-AF65-F5344CB8AC3E}">
        <p14:creationId xmlns:p14="http://schemas.microsoft.com/office/powerpoint/2010/main" val="1914426734"/>
      </p:ext>
    </p:extLst>
  </p:cSld>
  <p:clrMapOvr>
    <a:masterClrMapping/>
  </p:clrMapOvr>
  <p:transition spd="slow">
    <p:wipe dir="r"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D6094-4EBE-4783-ADF2-C93BBF5BF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Area Director Visit Report Completed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6FC5EB-EFBC-4A96-9557-755C98C3C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Congratulations to the first Area Director to complete an Area Director visit report:</a:t>
            </a:r>
          </a:p>
          <a:p>
            <a:pPr lvl="1"/>
            <a:r>
              <a:rPr lang="en-US" b="1" dirty="0">
                <a:solidFill>
                  <a:srgbClr val="800000"/>
                </a:solidFill>
              </a:rPr>
              <a:t>Amy Bowers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C3106C-6F7A-4BC8-A097-DCD6EAC2C66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095500" y="2895600"/>
            <a:ext cx="4953000" cy="381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2610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D6094-4EBE-4783-ADF2-C93BBF5BF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Area Director Visit Reports Completed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6FC5EB-EFBC-4A96-9557-755C98C3C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Congratulations to the first Area Director to complete an Area Director visit report:</a:t>
            </a:r>
          </a:p>
          <a:p>
            <a:pPr lvl="1"/>
            <a:r>
              <a:rPr lang="en-US" b="1" dirty="0">
                <a:solidFill>
                  <a:srgbClr val="800000"/>
                </a:solidFill>
              </a:rPr>
              <a:t>Annemarie Braun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78E308-00D7-486E-BED7-BD4CB4D02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6799" y="3433916"/>
            <a:ext cx="7355403" cy="258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804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30-60-90 Day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1308392020"/>
      </p:ext>
    </p:extLst>
  </p:cSld>
  <p:clrMapOvr>
    <a:masterClrMapping/>
  </p:clrMapOvr>
  <p:transition spd="slow">
    <p:wipe dir="r"/>
  </p:transition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30 Days (mid-November)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/>
              <a:t>Make sure all TLI training recorded (November 30)</a:t>
            </a:r>
          </a:p>
          <a:p>
            <a:pPr lvl="0"/>
            <a:r>
              <a:rPr lang="en-US" dirty="0"/>
              <a:t>Finish up club visits and enter information for visit reports ASAP after visit (due by November 30)</a:t>
            </a:r>
          </a:p>
          <a:p>
            <a:r>
              <a:rPr lang="en-US" dirty="0"/>
              <a:t>District TLI – December 1, 2018</a:t>
            </a:r>
          </a:p>
          <a:p>
            <a:pPr lvl="1"/>
            <a:r>
              <a:rPr lang="en-US" dirty="0"/>
              <a:t>Communicate to your clubs</a:t>
            </a:r>
          </a:p>
          <a:p>
            <a:pPr lvl="1"/>
            <a:r>
              <a:rPr lang="en-US" dirty="0"/>
              <a:t>Pass along TLI information as handed down by Program Quality Director and Public Relations Manager</a:t>
            </a:r>
          </a:p>
          <a:p>
            <a:pPr lvl="0"/>
            <a:r>
              <a:rPr lang="en-US" dirty="0"/>
              <a:t>Plan dates for Division Makeup Winter TLI sessions (complete by end of February)</a:t>
            </a:r>
          </a:p>
          <a:p>
            <a:pPr lvl="0"/>
            <a:r>
              <a:rPr lang="en-US" dirty="0"/>
              <a:t>Think about dates for speech contests</a:t>
            </a:r>
          </a:p>
          <a:p>
            <a:pPr lvl="0"/>
            <a:r>
              <a:rPr lang="en-US" dirty="0"/>
              <a:t>Hold another Area/Division council meeting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092005"/>
      </p:ext>
    </p:extLst>
  </p:cSld>
  <p:clrMapOvr>
    <a:masterClrMapping/>
  </p:clrMapOvr>
  <p:transition spd="slow">
    <p:wipe dir="r"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60 Days (mid-December)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155"/>
            <a:ext cx="7010400" cy="5101445"/>
          </a:xfrm>
        </p:spPr>
        <p:txBody>
          <a:bodyPr/>
          <a:lstStyle/>
          <a:p>
            <a:r>
              <a:rPr lang="en-US" dirty="0"/>
              <a:t>Plan dates for Division Makeup Winter TLI sessions (complete by end of February)</a:t>
            </a:r>
          </a:p>
          <a:p>
            <a:r>
              <a:rPr lang="en-US" dirty="0"/>
              <a:t>Keep in touch with your clubs informally</a:t>
            </a:r>
          </a:p>
          <a:p>
            <a:r>
              <a:rPr lang="en-US" dirty="0"/>
              <a:t>Hold third or fourth Area/Division Council Meetings (virtual)</a:t>
            </a:r>
          </a:p>
          <a:p>
            <a:r>
              <a:rPr lang="en-US" dirty="0"/>
              <a:t>Think about dates for your Area and Division speech contests</a:t>
            </a:r>
          </a:p>
          <a:p>
            <a:r>
              <a:rPr lang="en-US" dirty="0"/>
              <a:t>Prepare for the upcoming holidays and enjoy them!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E4C100-EAC7-46F3-9570-C70129469B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07989" y="2362200"/>
            <a:ext cx="751772" cy="12140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BE7EE9-B7BB-4395-9378-BE2AEEAE5FF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005484" y="4121583"/>
            <a:ext cx="1676400" cy="112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32266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12260-5F3A-4810-AD61-C15CD639B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Registration Now Open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C60D6-F9AA-4D62-ABC9-CC87B2D12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8610600" cy="510144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Register at:  </a:t>
            </a:r>
          </a:p>
          <a:p>
            <a:pPr lvl="1"/>
            <a:r>
              <a:rPr lang="en-US" u="sng" dirty="0">
                <a:hlinkClick r:id="rId2"/>
              </a:rPr>
              <a:t>District 35 Winter Toastmasters Leadership Institute 2018-2019</a:t>
            </a:r>
            <a:endParaRPr lang="en-US" dirty="0"/>
          </a:p>
          <a:p>
            <a:endParaRPr lang="en-US" dirty="0"/>
          </a:p>
          <a:p>
            <a:r>
              <a:rPr lang="en-US" dirty="0"/>
              <a:t>Time: 9:00 am-4:00 pm</a:t>
            </a:r>
          </a:p>
          <a:p>
            <a:r>
              <a:rPr lang="en-US" dirty="0"/>
              <a:t>Cost: $20.00 per person (includes lunch)</a:t>
            </a:r>
          </a:p>
          <a:p>
            <a:r>
              <a:rPr lang="en-US" dirty="0"/>
              <a:t>Optional Cost: $25.00 per person on a 40-passenger bus from Milwaukee &amp; Brookfield to Madison</a:t>
            </a:r>
          </a:p>
          <a:p>
            <a:r>
              <a:rPr lang="en-US" dirty="0"/>
              <a:t>Open to ALL MEMBERS, not just officers</a:t>
            </a:r>
          </a:p>
          <a:p>
            <a:pPr lvl="1"/>
            <a:r>
              <a:rPr lang="en-US" dirty="0"/>
              <a:t>Reminder: clubs need at least 4 of the 7 officers trained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4305"/>
      </p:ext>
    </p:extLst>
  </p:cSld>
  <p:clrMapOvr>
    <a:masterClrMapping/>
  </p:clrMapOvr>
  <p:transition spd="slow">
    <p:wipe dir="r"/>
  </p:transition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30 Days (mid-January)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Conduct Division led make-up TLIs and record training</a:t>
            </a:r>
          </a:p>
          <a:p>
            <a:r>
              <a:rPr lang="en-US" dirty="0"/>
              <a:t>Put together a schedule of contacts about communication of April dues</a:t>
            </a:r>
          </a:p>
          <a:p>
            <a:r>
              <a:rPr lang="en-US" dirty="0"/>
              <a:t>Have dates finalized for Area contests and start getting helpers (Division get close to final dates)</a:t>
            </a:r>
          </a:p>
          <a:p>
            <a:r>
              <a:rPr lang="en-US" dirty="0"/>
              <a:t>Plan out 2</a:t>
            </a:r>
            <a:r>
              <a:rPr lang="en-US" baseline="30000" dirty="0"/>
              <a:t>nd</a:t>
            </a:r>
            <a:r>
              <a:rPr lang="en-US" dirty="0"/>
              <a:t> round of Area Director visits – attend and file reports early!</a:t>
            </a:r>
          </a:p>
          <a:p>
            <a:r>
              <a:rPr lang="en-US" dirty="0"/>
              <a:t>Follow-up on/plan another round of Council meetings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779549"/>
      </p:ext>
    </p:extLst>
  </p:cSld>
  <p:clrMapOvr>
    <a:masterClrMapping/>
  </p:clrMapOvr>
  <p:transition spd="slow">
    <p:wipe dir="r"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 &amp; A and 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3727535514"/>
      </p:ext>
    </p:extLst>
  </p:cSld>
  <p:clrMapOvr>
    <a:masterClrMapping/>
  </p:clrMapOvr>
  <p:transition spd="slow">
    <p:wipe dir="r"/>
  </p:transition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ee the source image">
            <a:extLst>
              <a:ext uri="{FF2B5EF4-FFF2-40B4-BE49-F238E27FC236}">
                <a16:creationId xmlns:a16="http://schemas.microsoft.com/office/drawing/2014/main" id="{4DE6DA2E-0505-4AB5-9822-67E930A1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44000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427887"/>
      </p:ext>
    </p:extLst>
  </p:cSld>
  <p:clrMapOvr>
    <a:masterClrMapping/>
  </p:clrMapOvr>
  <p:transition spd="slow">
    <p:wipe dir="r"/>
  </p:transition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DEC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Saturday, November 10, 2018</a:t>
            </a:r>
          </a:p>
          <a:p>
            <a:r>
              <a:rPr lang="en-US" dirty="0"/>
              <a:t>10:30  a.m. to 2:30 p.m.</a:t>
            </a:r>
          </a:p>
          <a:p>
            <a:endParaRPr lang="en-US" dirty="0"/>
          </a:p>
          <a:p>
            <a:r>
              <a:rPr lang="en-US" dirty="0"/>
              <a:t>Location: </a:t>
            </a:r>
            <a:r>
              <a:rPr lang="en-US" dirty="0" err="1"/>
              <a:t>Steinhafel’s</a:t>
            </a:r>
            <a:r>
              <a:rPr lang="en-US" dirty="0"/>
              <a:t> Furniture</a:t>
            </a:r>
          </a:p>
          <a:p>
            <a:pPr lvl="1"/>
            <a:r>
              <a:rPr lang="en-US" dirty="0"/>
              <a:t>W231N1013 County Hwy F, Waukesha, WI 53186</a:t>
            </a:r>
          </a:p>
          <a:p>
            <a:r>
              <a:rPr lang="en-US" dirty="0"/>
              <a:t>Hosted by Division B</a:t>
            </a:r>
            <a:br>
              <a:rPr lang="en-US" dirty="0">
                <a:sym typeface="Wingdings" panose="05000000000000000000" pitchFamily="2" charset="2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952420"/>
      </p:ext>
    </p:extLst>
  </p:cSld>
  <p:clrMapOvr>
    <a:masterClrMapping/>
  </p:clrMapOvr>
  <p:transition spd="slow">
    <p:wipe dir="r"/>
  </p:transition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DEC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ym typeface="Wingdings" panose="05000000000000000000" pitchFamily="2" charset="2"/>
              </a:rPr>
              <a:t>Topics for DEC Meeting (partial)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Speech Contests (Judy Bauer)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Calendar Invitations (Robin </a:t>
            </a:r>
            <a:r>
              <a:rPr lang="en-US" dirty="0" err="1">
                <a:sym typeface="Wingdings" panose="05000000000000000000" pitchFamily="2" charset="2"/>
              </a:rPr>
              <a:t>Grabinski</a:t>
            </a:r>
            <a:r>
              <a:rPr lang="en-US" dirty="0"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TLI Update (Rozaline Janci)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District Success Plan Update (Multiple)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Team Building and Roundtable</a:t>
            </a:r>
            <a:br>
              <a:rPr lang="en-US" dirty="0">
                <a:sym typeface="Wingdings" panose="05000000000000000000" pitchFamily="2" charset="2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907535"/>
      </p:ext>
    </p:extLst>
  </p:cSld>
  <p:clrMapOvr>
    <a:masterClrMapping/>
  </p:clrMapOvr>
  <p:transition spd="slow">
    <p:wipe dir="r"/>
  </p:transition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F7090075-BF25-4A3E-90DA-3A2293029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25" y="1371600"/>
            <a:ext cx="7322949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327863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05E2F-404D-4FE2-A525-D81B05010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 Sessions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055FC-6573-451D-B47C-6A7D09991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Think Like a Negotiator - </a:t>
            </a:r>
            <a:r>
              <a:rPr lang="en-US" dirty="0"/>
              <a:t>Teaching us the art of negotiation by Accredited Speaker </a:t>
            </a:r>
            <a:r>
              <a:rPr lang="en-US" dirty="0" err="1"/>
              <a:t>Eldonna</a:t>
            </a:r>
            <a:r>
              <a:rPr lang="en-US" dirty="0"/>
              <a:t> Lewis Fernandez, ACS, ALB</a:t>
            </a:r>
          </a:p>
          <a:p>
            <a:r>
              <a:rPr lang="en-US" b="1" dirty="0"/>
              <a:t>Leading Together - </a:t>
            </a:r>
            <a:r>
              <a:rPr lang="en-US" dirty="0"/>
              <a:t>Emotional Intelligence and How to Develop It In You by Region Advisor Farzana Chauhan, DTM</a:t>
            </a:r>
          </a:p>
          <a:p>
            <a:r>
              <a:rPr lang="en-US" dirty="0"/>
              <a:t>Additional sessions include Pathways, Advanced Speaking Tips for Engaging Your Audience, Marketing Techniques to Grow Your Club Membership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568434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9A3E-EDE9-433C-9AC7-BCD06209A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Facebook and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8ECF8-C7B4-4839-B50B-25B42B837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1445"/>
          </a:xfrm>
        </p:spPr>
        <p:txBody>
          <a:bodyPr/>
          <a:lstStyle/>
          <a:p>
            <a:r>
              <a:rPr lang="en-US" dirty="0"/>
              <a:t>Keep watching the District 35 Facebook page and website for continued updates about the TLI training</a:t>
            </a:r>
          </a:p>
          <a:p>
            <a:r>
              <a:rPr lang="en-US" dirty="0"/>
              <a:t>Share with your clubs about the training</a:t>
            </a:r>
          </a:p>
          <a:p>
            <a:r>
              <a:rPr lang="en-US" dirty="0"/>
              <a:t>Share the makeup TLI training sessions as dates become available (encourage clubs to regularly check the district calendar for details)</a:t>
            </a:r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08C4F69A-4DFA-4AFD-929D-35E02B7A6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4800600"/>
            <a:ext cx="3429000" cy="19311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70321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628650" y="3143250"/>
            <a:ext cx="7886700" cy="514351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Mentoring</a:t>
            </a:r>
            <a:endParaRPr lang="en-US" sz="2400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Kris Pool, DTM</a:t>
            </a:r>
          </a:p>
          <a:p>
            <a:r>
              <a:rPr lang="en-US" dirty="0"/>
              <a:t>Club Growth Director</a:t>
            </a:r>
          </a:p>
        </p:txBody>
      </p:sp>
    </p:spTree>
    <p:extLst>
      <p:ext uri="{BB962C8B-B14F-4D97-AF65-F5344CB8AC3E}">
        <p14:creationId xmlns:p14="http://schemas.microsoft.com/office/powerpoint/2010/main" val="4277047452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C123B3-8C74-4332-BA08-AD9A578CA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Challenge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4E1B12-6FFF-4BD0-9A63-BD9CD6F9A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down a one sentence definition of mentoring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C9533A07-4187-4E7D-8F21-6680BC9B2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571750"/>
            <a:ext cx="3200400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63057562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F5C67-7068-4EF0-9B8A-5B083D28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Mentoring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C5321-8C7F-415B-BFA6-460CB6FAD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Mentoring is a collaborative, mutually beneficial partnership between a </a:t>
            </a:r>
            <a:r>
              <a:rPr lang="en-US" b="1" u="sng" dirty="0"/>
              <a:t>MENTOR</a:t>
            </a:r>
            <a:r>
              <a:rPr lang="en-US" dirty="0"/>
              <a:t> and a </a:t>
            </a:r>
            <a:r>
              <a:rPr lang="en-US" b="1" u="sng" dirty="0"/>
              <a:t>PROTEGE</a:t>
            </a:r>
            <a:endParaRPr lang="en-US" dirty="0"/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BBB86307-4D80-45EE-902B-AD734D4CE9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" t="5357" r="5955" b="12500"/>
          <a:stretch/>
        </p:blipFill>
        <p:spPr bwMode="auto">
          <a:xfrm>
            <a:off x="2914650" y="3143250"/>
            <a:ext cx="3314700" cy="22757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457DB9-017C-4F22-AA8A-0B1535DD8670}"/>
              </a:ext>
            </a:extLst>
          </p:cNvPr>
          <p:cNvSpPr/>
          <p:nvPr/>
        </p:nvSpPr>
        <p:spPr>
          <a:xfrm>
            <a:off x="355833" y="3459058"/>
            <a:ext cx="21016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A Mentor possesses greater skills, knowledge, and experience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76ACB6-3293-4276-BA06-42FF564AD835}"/>
              </a:ext>
            </a:extLst>
          </p:cNvPr>
          <p:cNvSpPr/>
          <p:nvPr/>
        </p:nvSpPr>
        <p:spPr>
          <a:xfrm>
            <a:off x="6400800" y="3429000"/>
            <a:ext cx="2387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A Protégé is looking to increase his or her skills, knowledge, and experience</a:t>
            </a:r>
          </a:p>
        </p:txBody>
      </p:sp>
    </p:spTree>
    <p:extLst>
      <p:ext uri="{BB962C8B-B14F-4D97-AF65-F5344CB8AC3E}">
        <p14:creationId xmlns:p14="http://schemas.microsoft.com/office/powerpoint/2010/main" val="389274845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3C7A-47E7-4F62-BBC1-E3F1E6492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Mentoring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E2A0C-7EC4-4C0F-A2F3-3D52E1E71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Mentorship refers to a personal developmental relationship that enables synergetic, purposeful conversation to reflect on experiences, make informed decisions, and act upon ideas generated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6FBBAD-42F5-4C02-8F78-EFD343869A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14" t="30617" r="29600"/>
          <a:stretch/>
        </p:blipFill>
        <p:spPr>
          <a:xfrm>
            <a:off x="3162299" y="3657600"/>
            <a:ext cx="2743201" cy="271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233013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4E60E-A536-4D8B-82FB-4D33D2BB1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Mentoring as a 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47556-FE3F-417E-9724-5989D5166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MENTOR concept:</a:t>
            </a:r>
          </a:p>
          <a:p>
            <a:pPr lvl="1"/>
            <a:r>
              <a:rPr lang="en-US" dirty="0"/>
              <a:t>M – manages the relationship</a:t>
            </a:r>
          </a:p>
          <a:p>
            <a:pPr lvl="1"/>
            <a:r>
              <a:rPr lang="en-US" dirty="0"/>
              <a:t>E – encourages</a:t>
            </a:r>
          </a:p>
          <a:p>
            <a:pPr lvl="1"/>
            <a:r>
              <a:rPr lang="en-US" dirty="0"/>
              <a:t>N – nurtures</a:t>
            </a:r>
          </a:p>
          <a:p>
            <a:pPr lvl="1"/>
            <a:r>
              <a:rPr lang="en-US" dirty="0"/>
              <a:t>T – teaches</a:t>
            </a:r>
          </a:p>
          <a:p>
            <a:pPr lvl="1"/>
            <a:r>
              <a:rPr lang="en-US" dirty="0"/>
              <a:t>O – offers mutual respect</a:t>
            </a:r>
          </a:p>
          <a:p>
            <a:pPr lvl="1"/>
            <a:r>
              <a:rPr lang="en-US" dirty="0"/>
              <a:t>R – responds to the protégé’s needs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29F22-8C5A-4C13-858C-812928CF4558}"/>
              </a:ext>
            </a:extLst>
          </p:cNvPr>
          <p:cNvSpPr txBox="1"/>
          <p:nvPr/>
        </p:nvSpPr>
        <p:spPr>
          <a:xfrm>
            <a:off x="0" y="5673710"/>
            <a:ext cx="54292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Source: http://Sydney.edu.au/sun/docs/choosing_a_mentor.pdf</a:t>
            </a:r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3B566A54-2580-4503-9DA9-D246D51AF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586" y="1946787"/>
            <a:ext cx="3331072" cy="21234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1938779499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10:30 – 10:35		Introduction</a:t>
            </a:r>
          </a:p>
          <a:p>
            <a:r>
              <a:rPr lang="en-US" dirty="0"/>
              <a:t>10:35 – 10:45		Communication Standards</a:t>
            </a:r>
          </a:p>
          <a:p>
            <a:r>
              <a:rPr lang="en-US" dirty="0"/>
              <a:t>10:45 – 11:00     	TLI Update</a:t>
            </a:r>
          </a:p>
          <a:p>
            <a:r>
              <a:rPr lang="en-US" dirty="0"/>
              <a:t>11:00 – 11:30		Mentoring</a:t>
            </a:r>
          </a:p>
          <a:p>
            <a:r>
              <a:rPr lang="en-US" dirty="0"/>
              <a:t>11:30 – 11:50		Area Director Visit Reports</a:t>
            </a:r>
          </a:p>
          <a:p>
            <a:r>
              <a:rPr lang="en-US" dirty="0"/>
              <a:t>11:50 – 12:05		Report Refresher</a:t>
            </a:r>
          </a:p>
          <a:p>
            <a:r>
              <a:rPr lang="en-US" dirty="0"/>
              <a:t>12:05 – 12:30     	Team Building:						Scavenger Hunt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929307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4FF72-BD1B-435E-BFEC-8BD91F961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Basis of Mentoring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A0F8F-80B2-4402-A6AC-125C7B630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1445"/>
          </a:xfrm>
        </p:spPr>
        <p:txBody>
          <a:bodyPr/>
          <a:lstStyle/>
          <a:p>
            <a:r>
              <a:rPr lang="en-US" dirty="0"/>
              <a:t>Mutual trust</a:t>
            </a:r>
          </a:p>
          <a:p>
            <a:r>
              <a:rPr lang="en-US" dirty="0"/>
              <a:t>Regular contact and conversation</a:t>
            </a:r>
          </a:p>
          <a:p>
            <a:r>
              <a:rPr lang="en-US" dirty="0"/>
              <a:t>Genuine belief in the process</a:t>
            </a:r>
          </a:p>
          <a:p>
            <a:r>
              <a:rPr lang="en-US" dirty="0"/>
              <a:t>Desire to build the “institution”</a:t>
            </a:r>
          </a:p>
          <a:p>
            <a:r>
              <a:rPr lang="en-US" dirty="0"/>
              <a:t>Helps both persons to “grow”</a:t>
            </a:r>
          </a:p>
        </p:txBody>
      </p:sp>
      <p:pic>
        <p:nvPicPr>
          <p:cNvPr id="7170" name="Picture 2" descr="See the source image">
            <a:extLst>
              <a:ext uri="{FF2B5EF4-FFF2-40B4-BE49-F238E27FC236}">
                <a16:creationId xmlns:a16="http://schemas.microsoft.com/office/drawing/2014/main" id="{A8F8B5EF-73E0-43DF-9942-688116921C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2"/>
          <a:stretch/>
        </p:blipFill>
        <p:spPr bwMode="auto">
          <a:xfrm>
            <a:off x="5029200" y="4191000"/>
            <a:ext cx="3871451" cy="23001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1686263849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35D3C-BDE4-4A68-A77C-33B59FF1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of Mentoring – SYNERGY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BFCE2-860B-44B8-81B7-E7969CD1C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4122174" cy="5101445"/>
          </a:xfrm>
        </p:spPr>
        <p:txBody>
          <a:bodyPr/>
          <a:lstStyle/>
          <a:p>
            <a:r>
              <a:rPr lang="en-US" dirty="0"/>
              <a:t>Mentoring should be enriching for both mentor and protégé</a:t>
            </a:r>
          </a:p>
          <a:p>
            <a:r>
              <a:rPr lang="en-US" dirty="0"/>
              <a:t>Mentoring is about learning and not teaching</a:t>
            </a:r>
          </a:p>
          <a:p>
            <a:r>
              <a:rPr lang="en-US" dirty="0"/>
              <a:t>Protégé is empowered to take responsibility of his/her actions</a:t>
            </a:r>
          </a:p>
        </p:txBody>
      </p:sp>
      <p:pic>
        <p:nvPicPr>
          <p:cNvPr id="9218" name="Picture 2" descr="See the source image">
            <a:extLst>
              <a:ext uri="{FF2B5EF4-FFF2-40B4-BE49-F238E27FC236}">
                <a16:creationId xmlns:a16="http://schemas.microsoft.com/office/drawing/2014/main" id="{E3D6FA49-B253-453C-9892-CC505DB2B6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6" t="9365" r="18667" b="9365"/>
          <a:stretch/>
        </p:blipFill>
        <p:spPr bwMode="auto">
          <a:xfrm>
            <a:off x="4579374" y="2171700"/>
            <a:ext cx="4364832" cy="2971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435500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35D3C-BDE4-4A68-A77C-33B59FF1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of Mentoring – RELATIONSHIP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BFCE2-860B-44B8-81B7-E7969CD1C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Mentoring is a power-free partnership between the two individuals</a:t>
            </a:r>
          </a:p>
          <a:p>
            <a:r>
              <a:rPr lang="en-US" dirty="0"/>
              <a:t>Focus is not to make the protégé dependent but to develop the protégé’s independent critical thinking</a:t>
            </a:r>
          </a:p>
        </p:txBody>
      </p:sp>
      <p:pic>
        <p:nvPicPr>
          <p:cNvPr id="8194" name="Picture 2" descr="See the source image">
            <a:extLst>
              <a:ext uri="{FF2B5EF4-FFF2-40B4-BE49-F238E27FC236}">
                <a16:creationId xmlns:a16="http://schemas.microsoft.com/office/drawing/2014/main" id="{550FCBD2-C8F5-44BA-B993-B206FF361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2" y="3978718"/>
            <a:ext cx="5133975" cy="234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468289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35D3C-BDE4-4A68-A77C-33B59FF1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of Mentoring – UNIQUENESS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BFCE2-860B-44B8-81B7-E7969CD1C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4953000" cy="5101445"/>
          </a:xfrm>
        </p:spPr>
        <p:txBody>
          <a:bodyPr/>
          <a:lstStyle/>
          <a:p>
            <a:r>
              <a:rPr lang="en-US" dirty="0"/>
              <a:t>Understanding the concept of mentoring and how it is different from coaching and counseling is important</a:t>
            </a:r>
          </a:p>
          <a:p>
            <a:r>
              <a:rPr lang="en-US" dirty="0"/>
              <a:t>Mentoring must provide direction in order to channel efforts in the right direction</a:t>
            </a:r>
          </a:p>
        </p:txBody>
      </p:sp>
      <p:pic>
        <p:nvPicPr>
          <p:cNvPr id="10244" name="Picture 4" descr="See the source image">
            <a:extLst>
              <a:ext uri="{FF2B5EF4-FFF2-40B4-BE49-F238E27FC236}">
                <a16:creationId xmlns:a16="http://schemas.microsoft.com/office/drawing/2014/main" id="{7B590650-71B7-4EA3-BC95-D698CC75E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62" y="2819400"/>
            <a:ext cx="3146438" cy="33209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2733829320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9EAC1-490B-4175-9962-DD6BE4AF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 of Mentoring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ABCDF04-2E45-433F-9F8F-58A3B30DCB2B}"/>
              </a:ext>
            </a:extLst>
          </p:cNvPr>
          <p:cNvSpPr/>
          <p:nvPr/>
        </p:nvSpPr>
        <p:spPr>
          <a:xfrm>
            <a:off x="457200" y="2457450"/>
            <a:ext cx="3829050" cy="3086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SKILLS</a:t>
            </a:r>
            <a:endParaRPr lang="en-US" b="1" dirty="0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D3DD3B4D-E9F2-4C59-A20E-9BCF05D289CF}"/>
              </a:ext>
            </a:extLst>
          </p:cNvPr>
          <p:cNvSpPr/>
          <p:nvPr/>
        </p:nvSpPr>
        <p:spPr>
          <a:xfrm>
            <a:off x="4495800" y="2543175"/>
            <a:ext cx="4191000" cy="29146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ATTITUDE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76771244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A329F-4936-4544-970E-B4EAADF88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Mentoring Skills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4FBBF54-F2F8-4CD9-B1D6-D43920B73486}"/>
              </a:ext>
            </a:extLst>
          </p:cNvPr>
          <p:cNvSpPr/>
          <p:nvPr/>
        </p:nvSpPr>
        <p:spPr>
          <a:xfrm>
            <a:off x="285750" y="2807673"/>
            <a:ext cx="2228850" cy="2171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/>
              <a:t>Skills required by mentor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F5C7F30-6B3B-473A-B119-E8784516EE1E}"/>
              </a:ext>
            </a:extLst>
          </p:cNvPr>
          <p:cNvSpPr/>
          <p:nvPr/>
        </p:nvSpPr>
        <p:spPr>
          <a:xfrm>
            <a:off x="3486150" y="2807673"/>
            <a:ext cx="2228850" cy="2171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/>
              <a:t>Skills required by protégé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CF39B62-1510-4DCE-8A98-6C51E516C9BE}"/>
              </a:ext>
            </a:extLst>
          </p:cNvPr>
          <p:cNvSpPr/>
          <p:nvPr/>
        </p:nvSpPr>
        <p:spPr>
          <a:xfrm>
            <a:off x="6572250" y="2807673"/>
            <a:ext cx="2228850" cy="2171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25" b="1" dirty="0"/>
              <a:t>Mentorship skills</a:t>
            </a:r>
          </a:p>
        </p:txBody>
      </p:sp>
      <p:sp>
        <p:nvSpPr>
          <p:cNvPr id="8" name="Plus Sign 7">
            <a:extLst>
              <a:ext uri="{FF2B5EF4-FFF2-40B4-BE49-F238E27FC236}">
                <a16:creationId xmlns:a16="http://schemas.microsoft.com/office/drawing/2014/main" id="{4A647F33-EBD3-4AE3-8AD1-FAAF6878448B}"/>
              </a:ext>
            </a:extLst>
          </p:cNvPr>
          <p:cNvSpPr/>
          <p:nvPr/>
        </p:nvSpPr>
        <p:spPr>
          <a:xfrm>
            <a:off x="2600325" y="3493473"/>
            <a:ext cx="800100" cy="8001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quals 8">
            <a:extLst>
              <a:ext uri="{FF2B5EF4-FFF2-40B4-BE49-F238E27FC236}">
                <a16:creationId xmlns:a16="http://schemas.microsoft.com/office/drawing/2014/main" id="{BF24EA28-84AE-43FF-9A95-C6019056831F}"/>
              </a:ext>
            </a:extLst>
          </p:cNvPr>
          <p:cNvSpPr/>
          <p:nvPr/>
        </p:nvSpPr>
        <p:spPr>
          <a:xfrm>
            <a:off x="5829300" y="3600450"/>
            <a:ext cx="742950" cy="693123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784480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1BFA9A4-B31B-4533-9DAA-8869D87BD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Needed by Mentor and Protégé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B14F45-D036-4C76-8035-B4CE4506AD6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6200" y="1275000"/>
            <a:ext cx="4800600" cy="5532120"/>
          </a:xfrm>
        </p:spPr>
        <p:txBody>
          <a:bodyPr/>
          <a:lstStyle/>
          <a:p>
            <a:r>
              <a:rPr lang="en-US" b="1" u="sng" dirty="0"/>
              <a:t>Skills needed for an effective mentor: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Listening actively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Building trust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Ability to encourage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Identify goals and current reality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Provide corrective feedback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Inspiring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Managing risks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Good motivators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People orientation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Introspection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Facilitator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F86BEC3-84D4-40DE-9C4D-66CC187282D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6800" y="1221660"/>
            <a:ext cx="4419600" cy="5532120"/>
          </a:xfrm>
        </p:spPr>
        <p:txBody>
          <a:bodyPr/>
          <a:lstStyle/>
          <a:p>
            <a:r>
              <a:rPr lang="en-US" b="1" u="sng" dirty="0"/>
              <a:t>Skills need by protégé: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Listening actively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Reflection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Willingness to take responsibility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Asking the right questions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Deep commitment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Confidentiality &amp; keeping trust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Ability to take initiative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Follow through on commitments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Ability to connect the dots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300" dirty="0"/>
              <a:t>Willingness to learn</a:t>
            </a:r>
          </a:p>
        </p:txBody>
      </p:sp>
    </p:spTree>
    <p:extLst>
      <p:ext uri="{BB962C8B-B14F-4D97-AF65-F5344CB8AC3E}">
        <p14:creationId xmlns:p14="http://schemas.microsoft.com/office/powerpoint/2010/main" val="25621988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4175C04-0C18-4F7E-A3A9-A36178D7B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Attitude for Mentoring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BBDFF4-4112-4397-AC9E-B781EF9BD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8305800" cy="5101445"/>
          </a:xfrm>
        </p:spPr>
        <p:txBody>
          <a:bodyPr>
            <a:normAutofit/>
          </a:bodyPr>
          <a:lstStyle/>
          <a:p>
            <a:r>
              <a:rPr lang="en-US" b="1" dirty="0"/>
              <a:t>START</a:t>
            </a:r>
            <a:r>
              <a:rPr lang="en-US" dirty="0"/>
              <a:t> – at the start of the mentoring process, mentors to have an attitude of building trust and setting up the mentoring contract in initial meetings</a:t>
            </a:r>
          </a:p>
          <a:p>
            <a:r>
              <a:rPr lang="en-US" b="1" dirty="0"/>
              <a:t>DURING</a:t>
            </a:r>
            <a:r>
              <a:rPr lang="en-US" dirty="0"/>
              <a:t> – during mentoring, a positive attitude of encouragement and giving directions is required</a:t>
            </a:r>
          </a:p>
          <a:p>
            <a:r>
              <a:rPr lang="en-US" b="1" dirty="0"/>
              <a:t>CLOSING</a:t>
            </a:r>
            <a:r>
              <a:rPr lang="en-US" dirty="0"/>
              <a:t> – when the mentoring sessions are close to an end, mentors need to have an attitude of reducing dependency of protégé and make the protégé self dependent </a:t>
            </a:r>
          </a:p>
        </p:txBody>
      </p:sp>
    </p:spTree>
    <p:extLst>
      <p:ext uri="{BB962C8B-B14F-4D97-AF65-F5344CB8AC3E}">
        <p14:creationId xmlns:p14="http://schemas.microsoft.com/office/powerpoint/2010/main" val="2728830749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A3EDA-E9B8-4967-BD07-C5EDCD260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Uniqueness of Mentoring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6B34E1-254A-4FE0-8828-6BF8006147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4544139"/>
              </p:ext>
            </p:extLst>
          </p:nvPr>
        </p:nvGraphicFramePr>
        <p:xfrm>
          <a:off x="457200" y="1885950"/>
          <a:ext cx="82296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55953270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4237765208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65080811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162514127"/>
                    </a:ext>
                  </a:extLst>
                </a:gridCol>
              </a:tblGrid>
              <a:tr h="525780">
                <a:tc>
                  <a:txBody>
                    <a:bodyPr/>
                    <a:lstStyle/>
                    <a:p>
                      <a:r>
                        <a:rPr lang="en-US" sz="1500" dirty="0"/>
                        <a:t>Feedback Mechanisms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Mentoring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Counseling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Coaching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11263114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r>
                        <a:rPr lang="en-US" sz="1500" b="1" dirty="0"/>
                        <a:t>Focus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Career and person development</a:t>
                      </a:r>
                    </a:p>
                    <a:p>
                      <a:endParaRPr lang="en-US" sz="15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Performance and psycho-social issues</a:t>
                      </a:r>
                    </a:p>
                    <a:p>
                      <a:endParaRPr lang="en-US" sz="15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Development and performance issues</a:t>
                      </a:r>
                    </a:p>
                    <a:p>
                      <a:r>
                        <a:rPr lang="en-US" sz="1500" dirty="0"/>
                        <a:t> 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620612101"/>
                  </a:ext>
                </a:extLst>
              </a:tr>
              <a:tr h="1440180">
                <a:tc>
                  <a:txBody>
                    <a:bodyPr/>
                    <a:lstStyle/>
                    <a:p>
                      <a:r>
                        <a:rPr lang="en-US" sz="1500" b="1" dirty="0"/>
                        <a:t>Agenda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Set by protégé with mentor providing support, guidance, and experience sharing</a:t>
                      </a:r>
                    </a:p>
                    <a:p>
                      <a:endParaRPr lang="en-US" sz="15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Set by individuals and counselors aimed at achieving short term or long-term goals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Set by individuals with coach assisting in achieving specific goals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128312233"/>
                  </a:ext>
                </a:extLst>
              </a:tr>
              <a:tr h="1211580">
                <a:tc>
                  <a:txBody>
                    <a:bodyPr/>
                    <a:lstStyle/>
                    <a:p>
                      <a:r>
                        <a:rPr lang="en-US" sz="1500" b="1" dirty="0"/>
                        <a:t>Engagement Period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Ongoing relationship that can last for a long period</a:t>
                      </a:r>
                    </a:p>
                    <a:p>
                      <a:endParaRPr lang="en-US" sz="15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Relationship is short term but can last longer due to breadth of issues being addressed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Relationship is for a short duration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766661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774173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EAEE6-DC5C-4EF4-8F3A-913AE1DD4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 Played By A Mentor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FF750-E6EA-432C-87EF-A674B93F4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Teacher</a:t>
            </a:r>
          </a:p>
          <a:p>
            <a:r>
              <a:rPr lang="en-US" dirty="0"/>
              <a:t>Guide </a:t>
            </a:r>
          </a:p>
          <a:p>
            <a:r>
              <a:rPr lang="en-US" dirty="0"/>
              <a:t>Counselor</a:t>
            </a:r>
          </a:p>
          <a:p>
            <a:r>
              <a:rPr lang="en-US" dirty="0"/>
              <a:t>Motivator</a:t>
            </a:r>
          </a:p>
          <a:p>
            <a:r>
              <a:rPr lang="en-US" dirty="0"/>
              <a:t>Coach</a:t>
            </a:r>
          </a:p>
          <a:p>
            <a:r>
              <a:rPr lang="en-US" dirty="0"/>
              <a:t>Advisor</a:t>
            </a:r>
          </a:p>
          <a:p>
            <a:r>
              <a:rPr lang="en-US" dirty="0"/>
              <a:t>Referral Agent</a:t>
            </a:r>
          </a:p>
          <a:p>
            <a:r>
              <a:rPr lang="en-US" dirty="0"/>
              <a:t>Role Model</a:t>
            </a:r>
          </a:p>
          <a:p>
            <a:r>
              <a:rPr lang="en-US" dirty="0"/>
              <a:t>Door Opener</a:t>
            </a:r>
          </a:p>
        </p:txBody>
      </p:sp>
      <p:pic>
        <p:nvPicPr>
          <p:cNvPr id="12290" name="Picture 2" descr="See the source image">
            <a:extLst>
              <a:ext uri="{FF2B5EF4-FFF2-40B4-BE49-F238E27FC236}">
                <a16:creationId xmlns:a16="http://schemas.microsoft.com/office/drawing/2014/main" id="{30D1D626-0EBF-48A5-A32A-B899AF37B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1991033"/>
            <a:ext cx="3847598" cy="3543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615850521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12:30 – 1:00		Lunch</a:t>
            </a:r>
          </a:p>
          <a:p>
            <a:r>
              <a:rPr lang="en-US" dirty="0"/>
              <a:t>1:00 – 1:25		Area/Division Director 					Roundtable</a:t>
            </a:r>
          </a:p>
          <a:p>
            <a:r>
              <a:rPr lang="en-US" dirty="0"/>
              <a:t>1:25 – 1:40		Public Relations Update</a:t>
            </a:r>
          </a:p>
          <a:p>
            <a:r>
              <a:rPr lang="en-US" dirty="0"/>
              <a:t>1:40 – 1:55		Persona Marketing</a:t>
            </a:r>
          </a:p>
          <a:p>
            <a:r>
              <a:rPr lang="en-US" dirty="0"/>
              <a:t>1:55 – 2:10		Quarterly Finance Update</a:t>
            </a:r>
          </a:p>
          <a:p>
            <a:r>
              <a:rPr lang="en-US" dirty="0"/>
              <a:t>2:10 – 2:15		Recognition</a:t>
            </a:r>
          </a:p>
          <a:p>
            <a:r>
              <a:rPr lang="en-US" dirty="0"/>
              <a:t>2:15 – 2:20       		30-60-90 Day Plan</a:t>
            </a:r>
          </a:p>
          <a:p>
            <a:r>
              <a:rPr lang="en-US" dirty="0"/>
              <a:t>2:20 – 2:30        	Q &amp; A and Next Meeting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558008"/>
      </p:ext>
    </p:extLst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B9B71-19AA-4087-BBFD-4ED93FD09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Required By Mentors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F3F53-6C05-40E5-B7FD-62CB10F99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5146573" cy="5101445"/>
          </a:xfrm>
        </p:spPr>
        <p:txBody>
          <a:bodyPr/>
          <a:lstStyle/>
          <a:p>
            <a:r>
              <a:rPr lang="en-US" dirty="0"/>
              <a:t>Appreciative inquiry</a:t>
            </a:r>
          </a:p>
          <a:p>
            <a:r>
              <a:rPr lang="en-US" dirty="0"/>
              <a:t>Active listening and observations</a:t>
            </a:r>
          </a:p>
          <a:p>
            <a:r>
              <a:rPr lang="en-US" dirty="0"/>
              <a:t>Empathy, warmth, and respect</a:t>
            </a:r>
          </a:p>
          <a:p>
            <a:r>
              <a:rPr lang="en-US" dirty="0"/>
              <a:t>Concreteness and focus</a:t>
            </a:r>
          </a:p>
          <a:p>
            <a:r>
              <a:rPr lang="en-US" dirty="0"/>
              <a:t>“Confrontation” to “raise the bar”</a:t>
            </a:r>
          </a:p>
          <a:p>
            <a:r>
              <a:rPr lang="en-US" dirty="0"/>
              <a:t>Story telling and self-disclosure</a:t>
            </a:r>
          </a:p>
        </p:txBody>
      </p:sp>
      <p:pic>
        <p:nvPicPr>
          <p:cNvPr id="13314" name="Picture 2" descr="See the source image">
            <a:extLst>
              <a:ext uri="{FF2B5EF4-FFF2-40B4-BE49-F238E27FC236}">
                <a16:creationId xmlns:a16="http://schemas.microsoft.com/office/drawing/2014/main" id="{1F67DAC3-E256-4345-8D9C-4255318A0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773" y="2209800"/>
            <a:ext cx="3257550" cy="32575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3335480349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56522-33FD-4CBF-A99D-E85DE758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Appreciative Inquiry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03697-5150-4643-83FB-9C0211D39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367"/>
            <a:ext cx="5543550" cy="3826084"/>
          </a:xfrm>
        </p:spPr>
        <p:txBody>
          <a:bodyPr/>
          <a:lstStyle/>
          <a:p>
            <a:r>
              <a:rPr lang="en-US" dirty="0"/>
              <a:t>Ear of the child: “Is that so?”</a:t>
            </a:r>
          </a:p>
          <a:p>
            <a:r>
              <a:rPr lang="en-US" dirty="0"/>
              <a:t>Mine for the gold</a:t>
            </a:r>
          </a:p>
          <a:p>
            <a:r>
              <a:rPr lang="en-US" dirty="0"/>
              <a:t>Focus on life giving force</a:t>
            </a:r>
          </a:p>
          <a:p>
            <a:r>
              <a:rPr lang="en-US" dirty="0"/>
              <a:t>Tracking the positive energy to look at root causes of success and gifts</a:t>
            </a:r>
          </a:p>
          <a:p>
            <a:r>
              <a:rPr lang="en-US" dirty="0"/>
              <a:t>Enhance the “positive”</a:t>
            </a:r>
          </a:p>
        </p:txBody>
      </p:sp>
      <p:pic>
        <p:nvPicPr>
          <p:cNvPr id="14338" name="Picture 2" descr="See the source image">
            <a:extLst>
              <a:ext uri="{FF2B5EF4-FFF2-40B4-BE49-F238E27FC236}">
                <a16:creationId xmlns:a16="http://schemas.microsoft.com/office/drawing/2014/main" id="{939531A3-A9CE-446F-9C6D-FACEE1C7F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223" y="2050535"/>
            <a:ext cx="2874480" cy="32769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1422431327"/>
      </p:ext>
    </p:extLst>
  </p:cSld>
  <p:clrMapOvr>
    <a:masterClrMapping/>
  </p:clrMapOvr>
  <p:transition spd="slow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FF5F7-80DD-4E0F-9D4F-2E9FD0B81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Listening and 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BD1AF-C8D4-49A1-A3AD-03A9205F3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5181600" cy="5101445"/>
          </a:xfrm>
        </p:spPr>
        <p:txBody>
          <a:bodyPr/>
          <a:lstStyle/>
          <a:p>
            <a:r>
              <a:rPr lang="en-US" dirty="0"/>
              <a:t>Being fully present</a:t>
            </a:r>
          </a:p>
          <a:p>
            <a:r>
              <a:rPr lang="en-US" dirty="0"/>
              <a:t>Learning to listen to what is implied</a:t>
            </a:r>
          </a:p>
          <a:p>
            <a:r>
              <a:rPr lang="en-US" dirty="0"/>
              <a:t>Observing the whole person</a:t>
            </a:r>
          </a:p>
          <a:p>
            <a:r>
              <a:rPr lang="en-US" dirty="0"/>
              <a:t>Observing one’s self in relationship with the protégé</a:t>
            </a:r>
          </a:p>
          <a:p>
            <a:r>
              <a:rPr lang="en-US" dirty="0"/>
              <a:t>Observing one’s breath, emotions, thoughts, and perceptions</a:t>
            </a:r>
          </a:p>
        </p:txBody>
      </p:sp>
      <p:pic>
        <p:nvPicPr>
          <p:cNvPr id="15362" name="Picture 2" descr="See the source image">
            <a:extLst>
              <a:ext uri="{FF2B5EF4-FFF2-40B4-BE49-F238E27FC236}">
                <a16:creationId xmlns:a16="http://schemas.microsoft.com/office/drawing/2014/main" id="{76A08D2C-B88A-4B76-8490-44DA3011B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955" y="2057400"/>
            <a:ext cx="2978051" cy="29780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3800688201"/>
      </p:ext>
    </p:extLst>
  </p:cSld>
  <p:clrMapOvr>
    <a:masterClrMapping/>
  </p:clrMapOvr>
  <p:transition spd="slow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C001C-C59B-497C-8C81-55C0564A7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Reflective Observation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AE989-3E3F-4A09-B827-5CF267969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process that works on the basis of prompted reflection:</a:t>
            </a:r>
          </a:p>
          <a:p>
            <a:pPr lvl="1"/>
            <a:r>
              <a:rPr lang="en-US" dirty="0"/>
              <a:t>Starts with a contextual comment/statement from the mentor</a:t>
            </a:r>
          </a:p>
          <a:p>
            <a:pPr lvl="1"/>
            <a:r>
              <a:rPr lang="en-US" dirty="0"/>
              <a:t>Mentor then invites a reaction from the protégé </a:t>
            </a:r>
          </a:p>
          <a:p>
            <a:pPr lvl="1"/>
            <a:r>
              <a:rPr lang="en-US" dirty="0"/>
              <a:t>Mentor then prompts protégé to reflect on the statement s/he made</a:t>
            </a:r>
          </a:p>
          <a:p>
            <a:pPr lvl="1"/>
            <a:r>
              <a:rPr lang="en-US" dirty="0"/>
              <a:t>Mentor leads the realization process on the protégé through proper guidance</a:t>
            </a:r>
          </a:p>
          <a:p>
            <a:pPr lvl="1"/>
            <a:r>
              <a:rPr lang="en-US" dirty="0"/>
              <a:t>This contextual realization would stay with the protégé as an awareness forever</a:t>
            </a:r>
          </a:p>
          <a:p>
            <a:pPr lvl="1"/>
            <a:r>
              <a:rPr lang="en-US" dirty="0"/>
              <a:t>It is the mentor’s responsibility to keep the protégé on track through proper interventions in the process </a:t>
            </a:r>
          </a:p>
        </p:txBody>
      </p:sp>
    </p:spTree>
    <p:extLst>
      <p:ext uri="{BB962C8B-B14F-4D97-AF65-F5344CB8AC3E}">
        <p14:creationId xmlns:p14="http://schemas.microsoft.com/office/powerpoint/2010/main" val="1951582718"/>
      </p:ext>
    </p:extLst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AF0DC-2EC5-467C-9C1E-206DFA64C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Empathy, Warmth, and Respect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C3623-C5D5-4B03-BD86-1986FB692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Learning to get out of one’s own shoes before stepping into other’s shoes</a:t>
            </a:r>
          </a:p>
          <a:p>
            <a:r>
              <a:rPr lang="en-US" dirty="0"/>
              <a:t>Paraphrasing and use of synonyms</a:t>
            </a:r>
          </a:p>
          <a:p>
            <a:r>
              <a:rPr lang="en-US" dirty="0"/>
              <a:t>Warmth expressed through eyes, voice, and touch</a:t>
            </a:r>
          </a:p>
          <a:p>
            <a:r>
              <a:rPr lang="en-US" dirty="0"/>
              <a:t>Respecting the uniqueness of the person and his/her views even if you strongly disagree with them</a:t>
            </a:r>
          </a:p>
        </p:txBody>
      </p:sp>
      <p:pic>
        <p:nvPicPr>
          <p:cNvPr id="17410" name="Picture 2" descr="See the source image">
            <a:extLst>
              <a:ext uri="{FF2B5EF4-FFF2-40B4-BE49-F238E27FC236}">
                <a16:creationId xmlns:a16="http://schemas.microsoft.com/office/drawing/2014/main" id="{66DB0716-28DD-4A90-BB40-9B9F230709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1"/>
          <a:stretch/>
        </p:blipFill>
        <p:spPr bwMode="auto">
          <a:xfrm>
            <a:off x="5410200" y="5045105"/>
            <a:ext cx="2419264" cy="1431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6799667"/>
      </p:ext>
    </p:extLst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E0EB5-042F-479B-B559-905CDF34C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Concreteness and Focus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D420E-DAD5-4B72-A273-7A4BD57CA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ended questions precede focus</a:t>
            </a:r>
          </a:p>
          <a:p>
            <a:r>
              <a:rPr lang="en-US" dirty="0"/>
              <a:t>Capturing the essence and playing back</a:t>
            </a:r>
          </a:p>
          <a:p>
            <a:r>
              <a:rPr lang="en-US" dirty="0"/>
              <a:t>Focus on the critical aspects – vital few</a:t>
            </a:r>
          </a:p>
          <a:p>
            <a:r>
              <a:rPr lang="en-US" dirty="0"/>
              <a:t>Mirror “trivial many” – energy sappers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8434" name="Picture 2" descr="See the source image">
            <a:extLst>
              <a:ext uri="{FF2B5EF4-FFF2-40B4-BE49-F238E27FC236}">
                <a16:creationId xmlns:a16="http://schemas.microsoft.com/office/drawing/2014/main" id="{DA1E8390-131F-48A7-BA05-C819F70BC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886200"/>
            <a:ext cx="3200400" cy="2400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2173538055"/>
      </p:ext>
    </p:extLst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0078B-10AA-445E-B52A-F8A8FA95F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Confrontation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1A023-E99D-41B3-9F97-62F97D455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Confront is putting “in front”</a:t>
            </a:r>
          </a:p>
          <a:p>
            <a:r>
              <a:rPr lang="en-US" dirty="0"/>
              <a:t>Bringing out discrepancies between speech and actions; intent and impact; head and heart; heart and deeds, etc.</a:t>
            </a:r>
          </a:p>
          <a:p>
            <a:r>
              <a:rPr lang="en-US" dirty="0"/>
              <a:t>Always “raising the bar”</a:t>
            </a:r>
          </a:p>
          <a:p>
            <a:r>
              <a:rPr lang="en-US" dirty="0"/>
              <a:t>“Compassionate” anger when required</a:t>
            </a:r>
          </a:p>
          <a:p>
            <a:endParaRPr lang="en-US" dirty="0"/>
          </a:p>
        </p:txBody>
      </p:sp>
      <p:pic>
        <p:nvPicPr>
          <p:cNvPr id="19458" name="Picture 2" descr="See the source image">
            <a:extLst>
              <a:ext uri="{FF2B5EF4-FFF2-40B4-BE49-F238E27FC236}">
                <a16:creationId xmlns:a16="http://schemas.microsoft.com/office/drawing/2014/main" id="{F32BFB99-0793-4410-A428-FDB11EEB4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572000"/>
            <a:ext cx="2971800" cy="1981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2972617816"/>
      </p:ext>
    </p:extLst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BA2D2-B23C-49F6-8452-D0DC9950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Storytelling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9BE5F-D9C1-49C1-812A-F33B967A2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Choice of stories</a:t>
            </a:r>
          </a:p>
          <a:p>
            <a:r>
              <a:rPr lang="en-US" dirty="0"/>
              <a:t>Share only when needed</a:t>
            </a:r>
          </a:p>
          <a:p>
            <a:r>
              <a:rPr lang="en-US" dirty="0"/>
              <a:t>Share with full emotion – as it happened</a:t>
            </a:r>
          </a:p>
          <a:p>
            <a:r>
              <a:rPr lang="en-US" dirty="0"/>
              <a:t>Encourage protégé to share stories too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482" name="Picture 2" descr="See the source image">
            <a:extLst>
              <a:ext uri="{FF2B5EF4-FFF2-40B4-BE49-F238E27FC236}">
                <a16:creationId xmlns:a16="http://schemas.microsoft.com/office/drawing/2014/main" id="{38D433EA-CDD2-420E-841A-68D58E2BF8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0" t="5110" r="14434" b="12534"/>
          <a:stretch/>
        </p:blipFill>
        <p:spPr bwMode="auto">
          <a:xfrm rot="788655">
            <a:off x="5016592" y="4139420"/>
            <a:ext cx="2857500" cy="22288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1255974282"/>
      </p:ext>
    </p:extLst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AAF62A-8080-4EFF-8301-52CF6E96C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Storytelling – Do’s and Don’ts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90FE0E-0AA7-46D3-A715-1CCE34817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Do’s </a:t>
            </a:r>
          </a:p>
          <a:p>
            <a:pPr lvl="1"/>
            <a:r>
              <a:rPr lang="en-US" dirty="0"/>
              <a:t>Tell stories that are relevant to the context</a:t>
            </a:r>
          </a:p>
          <a:p>
            <a:pPr lvl="1"/>
            <a:r>
              <a:rPr lang="en-US" dirty="0"/>
              <a:t>Tell stories that are real life examples</a:t>
            </a:r>
          </a:p>
          <a:p>
            <a:pPr lvl="1"/>
            <a:r>
              <a:rPr lang="en-US" dirty="0"/>
              <a:t>Storytelling method should ensure engagement of protégé</a:t>
            </a:r>
          </a:p>
          <a:p>
            <a:pPr lvl="1"/>
            <a:r>
              <a:rPr lang="en-US" dirty="0"/>
              <a:t>Make sure to describe the characteristics and settings of the story</a:t>
            </a:r>
          </a:p>
          <a:p>
            <a:pPr lvl="1"/>
            <a:r>
              <a:rPr lang="en-US" dirty="0"/>
              <a:t>Preferably use voice to create the atmosphere as story progresses</a:t>
            </a:r>
          </a:p>
          <a:p>
            <a:pPr lvl="1"/>
            <a:r>
              <a:rPr lang="en-US" dirty="0"/>
              <a:t>Ask protégé’s reflection on the story</a:t>
            </a:r>
          </a:p>
          <a:p>
            <a:pPr lvl="1"/>
            <a:r>
              <a:rPr lang="en-US" dirty="0"/>
              <a:t>Articulate the story in a short, simple manner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96D5F3BC-A024-400F-9BA8-7FCBD3A613E1}"/>
              </a:ext>
            </a:extLst>
          </p:cNvPr>
          <p:cNvSpPr txBox="1">
            <a:spLocks/>
          </p:cNvSpPr>
          <p:nvPr/>
        </p:nvSpPr>
        <p:spPr>
          <a:xfrm>
            <a:off x="4648200" y="2057400"/>
            <a:ext cx="3886200" cy="37719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endParaRPr lang="en-US" sz="1650" kern="0" dirty="0"/>
          </a:p>
        </p:txBody>
      </p:sp>
      <p:pic>
        <p:nvPicPr>
          <p:cNvPr id="21506" name="Picture 2" descr="See the source image">
            <a:extLst>
              <a:ext uri="{FF2B5EF4-FFF2-40B4-BE49-F238E27FC236}">
                <a16:creationId xmlns:a16="http://schemas.microsoft.com/office/drawing/2014/main" id="{2FB5521D-6D99-44A5-B78D-24A274286B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7320520" y="1028700"/>
            <a:ext cx="1631751" cy="155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063282"/>
      </p:ext>
    </p:extLst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AAF62A-8080-4EFF-8301-52CF6E96C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Storytelling – Do’s and Don’ts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90FE0E-0AA7-46D3-A715-1CCE34817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Don’ts</a:t>
            </a:r>
          </a:p>
          <a:p>
            <a:pPr lvl="1"/>
            <a:r>
              <a:rPr lang="en-US" dirty="0"/>
              <a:t>Don’t draw conclusions early</a:t>
            </a:r>
          </a:p>
          <a:p>
            <a:pPr lvl="1"/>
            <a:r>
              <a:rPr lang="en-US" dirty="0"/>
              <a:t>Don’t narrate stories that are difficult to comprehend</a:t>
            </a:r>
          </a:p>
          <a:p>
            <a:pPr lvl="1"/>
            <a:r>
              <a:rPr lang="en-US" dirty="0"/>
              <a:t>There should be no hidden religious connotations</a:t>
            </a:r>
          </a:p>
          <a:p>
            <a:pPr lvl="1"/>
            <a:r>
              <a:rPr lang="en-US" dirty="0"/>
              <a:t>Story shouldn’t be de-motivating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96D5F3BC-A024-400F-9BA8-7FCBD3A613E1}"/>
              </a:ext>
            </a:extLst>
          </p:cNvPr>
          <p:cNvSpPr txBox="1">
            <a:spLocks/>
          </p:cNvSpPr>
          <p:nvPr/>
        </p:nvSpPr>
        <p:spPr>
          <a:xfrm>
            <a:off x="4648200" y="2057400"/>
            <a:ext cx="3886200" cy="37719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endParaRPr lang="en-US" sz="1650" kern="0" dirty="0"/>
          </a:p>
        </p:txBody>
      </p:sp>
      <p:pic>
        <p:nvPicPr>
          <p:cNvPr id="13" name="Picture 2" descr="See the source image">
            <a:extLst>
              <a:ext uri="{FF2B5EF4-FFF2-40B4-BE49-F238E27FC236}">
                <a16:creationId xmlns:a16="http://schemas.microsoft.com/office/drawing/2014/main" id="{A5E95276-263B-4763-9866-04F0BF4410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67"/>
          <a:stretch/>
        </p:blipFill>
        <p:spPr bwMode="auto">
          <a:xfrm>
            <a:off x="7262966" y="842661"/>
            <a:ext cx="1657350" cy="167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238950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 we all have a Feather in our CAP?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</a:t>
            </a:r>
          </a:p>
          <a:p>
            <a:r>
              <a:rPr lang="en-US" dirty="0"/>
              <a:t>Attitude</a:t>
            </a:r>
          </a:p>
          <a:p>
            <a:r>
              <a:rPr lang="en-US" dirty="0"/>
              <a:t>Pathways</a:t>
            </a:r>
          </a:p>
          <a:p>
            <a:endParaRPr lang="en-US" dirty="0"/>
          </a:p>
        </p:txBody>
      </p:sp>
      <p:pic>
        <p:nvPicPr>
          <p:cNvPr id="4" name="Picture 2" descr="C:\Users\Owner\AppData\Local\Microsoft\Windows\INetCache\IE\JU5QYK54\gray_ankh_top_hat_with_feathers_3_by_windthin-d4kxaxm[1]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2057400"/>
            <a:ext cx="4343400" cy="3373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2901105"/>
      </p:ext>
    </p:extLst>
  </p:cSld>
  <p:clrMapOvr>
    <a:masterClrMapping/>
  </p:clrMapOvr>
  <p:transition spd="slow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ee the source image">
            <a:extLst>
              <a:ext uri="{FF2B5EF4-FFF2-40B4-BE49-F238E27FC236}">
                <a16:creationId xmlns:a16="http://schemas.microsoft.com/office/drawing/2014/main" id="{31802E15-E32B-46F9-9EFB-FCAB3A172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291" y="1314451"/>
            <a:ext cx="6779419" cy="45112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3104413233"/>
      </p:ext>
    </p:extLst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628650" y="3143250"/>
            <a:ext cx="7886700" cy="514351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Area Director Official Club Visit</a:t>
            </a:r>
            <a:endParaRPr lang="en-US" sz="2400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>
          <a:xfrm>
            <a:off x="0" y="4038600"/>
            <a:ext cx="9144000" cy="914400"/>
          </a:xfrm>
        </p:spPr>
        <p:txBody>
          <a:bodyPr/>
          <a:lstStyle/>
          <a:p>
            <a:r>
              <a:rPr lang="en-US" dirty="0"/>
              <a:t>Amy Bowers ACB, ALB and Annemarie Braun</a:t>
            </a:r>
          </a:p>
          <a:p>
            <a:r>
              <a:rPr lang="en-US" dirty="0"/>
              <a:t>Area D3 and Area B4 Directors</a:t>
            </a:r>
          </a:p>
        </p:txBody>
      </p:sp>
    </p:spTree>
    <p:extLst>
      <p:ext uri="{BB962C8B-B14F-4D97-AF65-F5344CB8AC3E}">
        <p14:creationId xmlns:p14="http://schemas.microsoft.com/office/powerpoint/2010/main" val="3015315575"/>
      </p:ext>
    </p:extLst>
  </p:cSld>
  <p:clrMapOvr>
    <a:masterClrMapping/>
  </p:clrMapOvr>
  <p:transition spd="slow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Setting up an Official Club Visit for a Report</a:t>
            </a:r>
          </a:p>
        </p:txBody>
      </p:sp>
      <p:sp>
        <p:nvSpPr>
          <p:cNvPr id="61" name="Google Shape;61;p11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possible, set up an informal club visit prior</a:t>
            </a:r>
          </a:p>
          <a:p>
            <a:r>
              <a:rPr lang="en-US" dirty="0"/>
              <a:t>Schedule official club visit</a:t>
            </a:r>
          </a:p>
          <a:p>
            <a:pPr lvl="1"/>
            <a:r>
              <a:rPr lang="en-US" dirty="0"/>
              <a:t>Add time to meet with officers before/after</a:t>
            </a:r>
          </a:p>
          <a:p>
            <a:pPr lvl="1"/>
            <a:r>
              <a:rPr lang="en-US" dirty="0"/>
              <a:t>Remind them of the visit</a:t>
            </a:r>
          </a:p>
          <a:p>
            <a:r>
              <a:rPr lang="en-US" dirty="0"/>
              <a:t>Explain the purpose of the visit</a:t>
            </a:r>
          </a:p>
          <a:p>
            <a:endParaRPr lang="en-US" dirty="0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8B1719B-1B94-4147-A3CD-D372E230F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385" y="4154877"/>
            <a:ext cx="3763229" cy="25050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Prepare for your visit	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1200" dirty="0"/>
              <a:t>Review club officer list and contact information</a:t>
            </a:r>
          </a:p>
          <a:p>
            <a:r>
              <a:rPr lang="en-US" sz="11200" dirty="0"/>
              <a:t>Review the report and answer questions as able</a:t>
            </a:r>
          </a:p>
          <a:p>
            <a:pPr lvl="1"/>
            <a:r>
              <a:rPr lang="en-US" sz="9600" dirty="0"/>
              <a:t>Highlight questions that you know will need follow-up</a:t>
            </a:r>
          </a:p>
          <a:p>
            <a:pPr lvl="1"/>
            <a:r>
              <a:rPr lang="en-US" sz="9600" dirty="0"/>
              <a:t>Foresee other related questions</a:t>
            </a:r>
          </a:p>
          <a:p>
            <a:r>
              <a:rPr lang="en-US" sz="11200" dirty="0"/>
              <a:t>Take a kit with you that includes:</a:t>
            </a:r>
          </a:p>
          <a:p>
            <a:pPr lvl="1"/>
            <a:r>
              <a:rPr lang="en-US" sz="9600" dirty="0"/>
              <a:t>Area Director Club Visit Report</a:t>
            </a:r>
          </a:p>
          <a:p>
            <a:pPr lvl="1"/>
            <a:r>
              <a:rPr lang="en-US" sz="9600" dirty="0"/>
              <a:t>Membership Application Forms</a:t>
            </a:r>
          </a:p>
          <a:p>
            <a:pPr lvl="1"/>
            <a:r>
              <a:rPr lang="en-US" sz="9600" dirty="0"/>
              <a:t>Moments of Truths</a:t>
            </a:r>
          </a:p>
          <a:p>
            <a:pPr lvl="1"/>
            <a:r>
              <a:rPr lang="en-US" sz="9600" dirty="0"/>
              <a:t>10 Paths in Pathways</a:t>
            </a:r>
          </a:p>
          <a:p>
            <a:pPr lvl="1"/>
            <a:r>
              <a:rPr lang="en-US" sz="9600" dirty="0"/>
              <a:t>List of officers and contact info</a:t>
            </a:r>
          </a:p>
          <a:p>
            <a:pPr lvl="1"/>
            <a:r>
              <a:rPr lang="en-US" sz="9600" dirty="0"/>
              <a:t>Upcoming Toastmasters Events list</a:t>
            </a:r>
          </a:p>
          <a:p>
            <a:pPr lvl="1"/>
            <a:r>
              <a:rPr lang="en-US" sz="9600" dirty="0"/>
              <a:t>Speech Contest Rulebook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Moments of Truths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  <p:transition spd="slow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Impressions</a:t>
            </a:r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4294967295"/>
          </p:nvPr>
        </p:nvSpPr>
        <p:spPr>
          <a:xfrm>
            <a:off x="0" y="1603375"/>
            <a:ext cx="8229600" cy="5102225"/>
          </a:xfrm>
          <a:prstGeom prst="rect">
            <a:avLst/>
          </a:prstGeom>
        </p:spPr>
        <p:txBody>
          <a:bodyPr/>
          <a:lstStyle/>
          <a:p>
            <a:pPr lvl="2"/>
            <a:endParaRPr lang="en-US"/>
          </a:p>
          <a:p>
            <a:pPr lvl="2"/>
            <a:endParaRPr lang="en-US"/>
          </a:p>
          <a:p>
            <a:endParaRPr lang="en-US"/>
          </a:p>
        </p:txBody>
      </p:sp>
      <p:pic>
        <p:nvPicPr>
          <p:cNvPr id="75" name="Google Shape;75;p13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1470182"/>
            <a:ext cx="8077200" cy="510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/>
              <a:t>Membership Orientation</a:t>
            </a:r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body" idx="4294967295"/>
          </p:nvPr>
        </p:nvSpPr>
        <p:spPr>
          <a:xfrm>
            <a:off x="0" y="2060575"/>
            <a:ext cx="8229600" cy="382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813197" lvl="2" indent="-32147">
              <a:spcBef>
                <a:spcPts val="300"/>
              </a:spcBef>
              <a:buSzPts val="2000"/>
              <a:buNone/>
            </a:pPr>
            <a:endParaRPr sz="1500"/>
          </a:p>
          <a:p>
            <a:pPr marL="813197" lvl="2" indent="-32147">
              <a:spcBef>
                <a:spcPts val="300"/>
              </a:spcBef>
              <a:buSzPts val="2000"/>
              <a:buNone/>
            </a:pPr>
            <a:endParaRPr sz="1500"/>
          </a:p>
          <a:p>
            <a:pPr marL="0" indent="0">
              <a:spcBef>
                <a:spcPts val="420"/>
              </a:spcBef>
              <a:buSzPts val="2800"/>
              <a:buNone/>
            </a:pPr>
            <a:endParaRPr sz="2100"/>
          </a:p>
        </p:txBody>
      </p:sp>
      <p:pic>
        <p:nvPicPr>
          <p:cNvPr id="83" name="Google Shape;83;p14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569080"/>
            <a:ext cx="7924800" cy="4339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/>
              <a:t>Fellowship, Variety and Communication </a:t>
            </a:r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body" idx="4294967295"/>
          </p:nvPr>
        </p:nvSpPr>
        <p:spPr>
          <a:xfrm>
            <a:off x="0" y="2060575"/>
            <a:ext cx="8229600" cy="382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813197" lvl="2" indent="-32147">
              <a:spcBef>
                <a:spcPts val="300"/>
              </a:spcBef>
              <a:buSzPts val="2000"/>
              <a:buNone/>
            </a:pPr>
            <a:endParaRPr sz="1500"/>
          </a:p>
          <a:p>
            <a:pPr marL="813197" lvl="2" indent="-32147">
              <a:spcBef>
                <a:spcPts val="300"/>
              </a:spcBef>
              <a:buSzPts val="2000"/>
              <a:buNone/>
            </a:pPr>
            <a:endParaRPr sz="1500"/>
          </a:p>
          <a:p>
            <a:pPr marL="0" indent="0">
              <a:spcBef>
                <a:spcPts val="420"/>
              </a:spcBef>
              <a:buSzPts val="2800"/>
              <a:buNone/>
            </a:pPr>
            <a:endParaRPr sz="2100"/>
          </a:p>
        </p:txBody>
      </p:sp>
      <p:pic>
        <p:nvPicPr>
          <p:cNvPr id="91" name="Google Shape;91;p15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600" y="1464963"/>
            <a:ext cx="7086600" cy="4976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 sz="3000" dirty="0"/>
              <a:t>Program Planning and Meeting Organization</a:t>
            </a:r>
            <a:endParaRPr sz="3000" dirty="0"/>
          </a:p>
        </p:txBody>
      </p:sp>
      <p:sp>
        <p:nvSpPr>
          <p:cNvPr id="98" name="Google Shape;98;p16"/>
          <p:cNvSpPr txBox="1">
            <a:spLocks noGrp="1"/>
          </p:cNvSpPr>
          <p:nvPr>
            <p:ph type="body" idx="4294967295"/>
          </p:nvPr>
        </p:nvSpPr>
        <p:spPr>
          <a:xfrm>
            <a:off x="0" y="2060575"/>
            <a:ext cx="8229600" cy="382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813197" lvl="2" indent="-32147">
              <a:spcBef>
                <a:spcPts val="300"/>
              </a:spcBef>
              <a:buSzPts val="2000"/>
              <a:buNone/>
            </a:pPr>
            <a:endParaRPr sz="1500"/>
          </a:p>
          <a:p>
            <a:pPr marL="813197" lvl="2" indent="-32147">
              <a:spcBef>
                <a:spcPts val="300"/>
              </a:spcBef>
              <a:buSzPts val="2000"/>
              <a:buNone/>
            </a:pPr>
            <a:endParaRPr sz="1500"/>
          </a:p>
          <a:p>
            <a:pPr marL="0" indent="0">
              <a:spcBef>
                <a:spcPts val="420"/>
              </a:spcBef>
              <a:buSzPts val="2800"/>
              <a:buNone/>
            </a:pPr>
            <a:endParaRPr sz="2100"/>
          </a:p>
        </p:txBody>
      </p:sp>
      <p:pic>
        <p:nvPicPr>
          <p:cNvPr id="99" name="Google Shape;99;p16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600200"/>
            <a:ext cx="7652928" cy="48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/>
              <a:t>Membership Strength</a:t>
            </a:r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4294967295"/>
          </p:nvPr>
        </p:nvSpPr>
        <p:spPr>
          <a:xfrm>
            <a:off x="0" y="2060575"/>
            <a:ext cx="8229600" cy="382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813197" lvl="2" indent="-32147">
              <a:spcBef>
                <a:spcPts val="300"/>
              </a:spcBef>
              <a:buSzPts val="2000"/>
              <a:buNone/>
            </a:pPr>
            <a:endParaRPr sz="1500"/>
          </a:p>
          <a:p>
            <a:pPr marL="813197" lvl="2" indent="-32147">
              <a:spcBef>
                <a:spcPts val="300"/>
              </a:spcBef>
              <a:buSzPts val="2000"/>
              <a:buNone/>
            </a:pPr>
            <a:endParaRPr sz="1500"/>
          </a:p>
          <a:p>
            <a:pPr marL="0" indent="0">
              <a:spcBef>
                <a:spcPts val="420"/>
              </a:spcBef>
              <a:buSzPts val="2800"/>
              <a:buNone/>
            </a:pPr>
            <a:endParaRPr sz="2100"/>
          </a:p>
        </p:txBody>
      </p:sp>
      <p:pic>
        <p:nvPicPr>
          <p:cNvPr id="107" name="Google Shape;107;p17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400" y="1524000"/>
            <a:ext cx="6553200" cy="5037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/>
              <a:t>Achievement Recognition</a:t>
            </a:r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4294967295"/>
          </p:nvPr>
        </p:nvSpPr>
        <p:spPr>
          <a:xfrm>
            <a:off x="0" y="2060575"/>
            <a:ext cx="8229600" cy="382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813197" lvl="2" indent="-32147">
              <a:spcBef>
                <a:spcPts val="300"/>
              </a:spcBef>
              <a:buSzPts val="2000"/>
              <a:buNone/>
            </a:pPr>
            <a:endParaRPr sz="1500"/>
          </a:p>
          <a:p>
            <a:pPr marL="813197" lvl="2" indent="-32147">
              <a:spcBef>
                <a:spcPts val="300"/>
              </a:spcBef>
              <a:buSzPts val="2000"/>
              <a:buNone/>
            </a:pPr>
            <a:endParaRPr sz="1500"/>
          </a:p>
          <a:p>
            <a:pPr marL="0" indent="0">
              <a:spcBef>
                <a:spcPts val="420"/>
              </a:spcBef>
              <a:buSzPts val="2800"/>
              <a:buNone/>
            </a:pPr>
            <a:endParaRPr sz="2100"/>
          </a:p>
        </p:txBody>
      </p:sp>
      <p:pic>
        <p:nvPicPr>
          <p:cNvPr id="115" name="Google Shape;115;p18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1433" y="1597742"/>
            <a:ext cx="8181133" cy="464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0B29-6800-43E1-B109-5813B2888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5B046-165B-4428-856E-ADD7CCEB957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3371068620"/>
      </p:ext>
    </p:extLst>
  </p:cSld>
  <p:clrMapOvr>
    <a:masterClrMapping/>
  </p:clrMapOvr>
  <p:transition spd="slow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 sz="3000" dirty="0"/>
              <a:t>Information about the Club’s Progress in DCP</a:t>
            </a:r>
            <a:endParaRPr sz="3000" dirty="0"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4294967295"/>
          </p:nvPr>
        </p:nvSpPr>
        <p:spPr>
          <a:xfrm>
            <a:off x="0" y="2060575"/>
            <a:ext cx="8229600" cy="382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813197" lvl="2" indent="-32147">
              <a:spcBef>
                <a:spcPts val="300"/>
              </a:spcBef>
              <a:buSzPts val="2000"/>
              <a:buNone/>
            </a:pPr>
            <a:endParaRPr sz="1500"/>
          </a:p>
          <a:p>
            <a:pPr marL="813197" lvl="2" indent="-32147">
              <a:spcBef>
                <a:spcPts val="300"/>
              </a:spcBef>
              <a:buSzPts val="2000"/>
              <a:buNone/>
            </a:pPr>
            <a:endParaRPr sz="1500"/>
          </a:p>
          <a:p>
            <a:pPr marL="0" indent="0">
              <a:spcBef>
                <a:spcPts val="420"/>
              </a:spcBef>
              <a:buSzPts val="2800"/>
              <a:buNone/>
            </a:pPr>
            <a:endParaRPr sz="2100"/>
          </a:p>
        </p:txBody>
      </p:sp>
      <p:pic>
        <p:nvPicPr>
          <p:cNvPr id="123" name="Google Shape;123;p19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6690" y="1524000"/>
            <a:ext cx="7302910" cy="5095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 dirty="0"/>
              <a:t>Other Helpful Hints and Reminders (1)</a:t>
            </a:r>
            <a:endParaRPr dirty="0"/>
          </a:p>
        </p:txBody>
      </p:sp>
      <p:sp>
        <p:nvSpPr>
          <p:cNvPr id="130" name="Google Shape;130;p20"/>
          <p:cNvSpPr txBox="1">
            <a:spLocks noGrp="1"/>
          </p:cNvSpPr>
          <p:nvPr>
            <p:ph idx="1"/>
          </p:nvPr>
        </p:nvSpPr>
        <p:spPr>
          <a:xfrm>
            <a:off x="457200" y="1447801"/>
            <a:ext cx="82296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 dirty="0"/>
              <a:t>Give encouragement first; then suggestions for improvement; end with a positive note</a:t>
            </a:r>
          </a:p>
          <a:p>
            <a:r>
              <a:rPr lang="en-US" dirty="0"/>
              <a:t>After you submit your report, you are still able to correct it</a:t>
            </a:r>
            <a:endParaRPr dirty="0"/>
          </a:p>
          <a:p>
            <a:r>
              <a:rPr lang="en-US" dirty="0"/>
              <a:t>Don’t forget to claim your mileage! </a:t>
            </a:r>
            <a:endParaRPr dirty="0"/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3EBACFF5-ACD4-4A7C-8E67-AA46609CC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318" y="4076701"/>
            <a:ext cx="2439163" cy="25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Helpful Hints and Reminders (2)</a:t>
            </a:r>
          </a:p>
        </p:txBody>
      </p:sp>
      <p:sp>
        <p:nvSpPr>
          <p:cNvPr id="130" name="Google Shape;130;p20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Remember, you are there for the clubs in your area: </a:t>
            </a:r>
          </a:p>
          <a:p>
            <a:pPr lvl="1"/>
            <a:r>
              <a:rPr lang="en-US" dirty="0"/>
              <a:t>See the best club practices and point them out at the end of the meeting</a:t>
            </a:r>
          </a:p>
          <a:p>
            <a:pPr lvl="1"/>
            <a:r>
              <a:rPr lang="en-US" dirty="0"/>
              <a:t>Give them a couple of suggestions, but remember, it’s up to the clubs if they make changes</a:t>
            </a:r>
          </a:p>
          <a:p>
            <a:pPr lvl="1"/>
            <a:r>
              <a:rPr lang="en-US" dirty="0"/>
              <a:t>Show your excitement for the club and tell them you are there to help in any way possible</a:t>
            </a:r>
          </a:p>
          <a:p>
            <a:pPr lvl="1"/>
            <a:r>
              <a:rPr lang="en-US" dirty="0"/>
              <a:t>Make sure all the officers have your contact information in case they have questions</a:t>
            </a:r>
          </a:p>
        </p:txBody>
      </p:sp>
    </p:spTree>
    <p:extLst>
      <p:ext uri="{BB962C8B-B14F-4D97-AF65-F5344CB8AC3E}">
        <p14:creationId xmlns:p14="http://schemas.microsoft.com/office/powerpoint/2010/main" val="3575955410"/>
      </p:ext>
    </p:extLst>
  </p:cSld>
  <p:clrMapOvr>
    <a:masterClrMapping/>
  </p:clrMapOvr>
  <p:transition spd="slow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has been the biggest challenge when reporting on your official visit?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Can you share an idea/ideas of the best practices you have encountered when filling out a club visit report? </a:t>
            </a:r>
          </a:p>
        </p:txBody>
      </p:sp>
    </p:spTree>
    <p:extLst>
      <p:ext uri="{BB962C8B-B14F-4D97-AF65-F5344CB8AC3E}">
        <p14:creationId xmlns:p14="http://schemas.microsoft.com/office/powerpoint/2010/main" val="656533115"/>
      </p:ext>
    </p:extLst>
  </p:cSld>
  <p:clrMapOvr>
    <a:masterClrMapping/>
  </p:clrMapOvr>
  <p:transition spd="slow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/>
              <a:t>Feel free to contact us with any questions!</a:t>
            </a:r>
            <a:endParaRPr/>
          </a:p>
        </p:txBody>
      </p:sp>
      <p:pic>
        <p:nvPicPr>
          <p:cNvPr id="138" name="Google Shape;138;p2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234391" y="1464435"/>
            <a:ext cx="2955165" cy="29551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9" name="Google Shape;139;p21"/>
          <p:cNvPicPr preferRelativeResize="0"/>
          <p:nvPr/>
        </p:nvPicPr>
        <p:blipFill rotWithShape="1">
          <a:blip r:embed="rId4">
            <a:alphaModFix/>
          </a:blip>
          <a:srcRect t="12502" b="12494"/>
          <a:stretch/>
        </p:blipFill>
        <p:spPr>
          <a:xfrm>
            <a:off x="5105400" y="1471809"/>
            <a:ext cx="2956609" cy="29551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0" name="Google Shape;140;p21"/>
          <p:cNvSpPr txBox="1"/>
          <p:nvPr/>
        </p:nvSpPr>
        <p:spPr>
          <a:xfrm>
            <a:off x="906280" y="4724400"/>
            <a:ext cx="3611386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1100"/>
            </a:pPr>
            <a:r>
              <a:rPr lang="en-US" sz="2400" b="1" dirty="0">
                <a:solidFill>
                  <a:srgbClr val="595959"/>
                </a:solidFill>
                <a:latin typeface="Myriad Pro"/>
                <a:ea typeface="PT Sans"/>
                <a:cs typeface="PT Sans"/>
                <a:sym typeface="PT Sans"/>
              </a:rPr>
              <a:t>Annemarie Braun</a:t>
            </a:r>
            <a:endParaRPr sz="2400" dirty="0">
              <a:solidFill>
                <a:srgbClr val="000000"/>
              </a:solidFill>
              <a:latin typeface="Myriad Pro"/>
              <a:ea typeface="Arial"/>
              <a:cs typeface="Arial"/>
              <a:sym typeface="Arial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1100"/>
            </a:pPr>
            <a:r>
              <a:rPr lang="en-US" sz="2400" dirty="0">
                <a:solidFill>
                  <a:srgbClr val="595959"/>
                </a:solidFill>
                <a:latin typeface="Myriad Pro"/>
                <a:ea typeface="PT Sans"/>
                <a:cs typeface="PT Sans"/>
                <a:sym typeface="PT Sans"/>
              </a:rPr>
              <a:t>Area B4 Director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1100"/>
            </a:pPr>
            <a:r>
              <a:rPr lang="en-US" sz="2000" dirty="0">
                <a:solidFill>
                  <a:srgbClr val="595959"/>
                </a:solidFill>
                <a:latin typeface="Myriad Pro"/>
                <a:sym typeface="PT Sans"/>
              </a:rPr>
              <a:t>braunannemarie@yahoo.com</a:t>
            </a:r>
            <a:endParaRPr sz="2000" dirty="0">
              <a:solidFill>
                <a:srgbClr val="000000"/>
              </a:solidFill>
              <a:latin typeface="Myriad Pro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1"/>
          <p:cNvSpPr txBox="1"/>
          <p:nvPr/>
        </p:nvSpPr>
        <p:spPr>
          <a:xfrm>
            <a:off x="4831104" y="4737515"/>
            <a:ext cx="3505199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1100"/>
            </a:pPr>
            <a:r>
              <a:rPr lang="en-US" sz="2400" b="1" dirty="0">
                <a:solidFill>
                  <a:srgbClr val="595959"/>
                </a:solidFill>
                <a:latin typeface="Myriad Pro"/>
                <a:ea typeface="PT Sans"/>
                <a:cs typeface="PT Sans"/>
                <a:sym typeface="PT Sans"/>
              </a:rPr>
              <a:t>Amy Bowers, ACB, ALB</a:t>
            </a:r>
            <a:endParaRPr sz="2400" dirty="0">
              <a:solidFill>
                <a:srgbClr val="000000"/>
              </a:solidFill>
              <a:latin typeface="Myriad Pro"/>
              <a:ea typeface="Arial"/>
              <a:cs typeface="Arial"/>
              <a:sym typeface="Arial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1100"/>
            </a:pPr>
            <a:r>
              <a:rPr lang="en-US" sz="2400" dirty="0">
                <a:solidFill>
                  <a:srgbClr val="595959"/>
                </a:solidFill>
                <a:latin typeface="Myriad Pro"/>
                <a:ea typeface="PT Sans"/>
                <a:cs typeface="PT Sans"/>
                <a:sym typeface="PT Sans"/>
              </a:rPr>
              <a:t>Area D3 Director</a:t>
            </a:r>
            <a:endParaRPr sz="2400" dirty="0">
              <a:latin typeface="Myriad Pro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1100"/>
            </a:pPr>
            <a:r>
              <a:rPr lang="en-US" sz="2000" dirty="0">
                <a:solidFill>
                  <a:srgbClr val="595959"/>
                </a:solidFill>
                <a:latin typeface="Myriad Pro"/>
                <a:ea typeface="PT Sans"/>
                <a:cs typeface="PT Sans"/>
                <a:sym typeface="PT Sans"/>
              </a:rPr>
              <a:t>abowers11@gmail.com</a:t>
            </a:r>
            <a:endParaRPr sz="2000" dirty="0">
              <a:solidFill>
                <a:srgbClr val="000000"/>
              </a:solidFill>
              <a:latin typeface="Myriad Pro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58E65-7F12-45D8-89FF-AE6B1357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Refresher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A3AFA-FC4C-46A0-8EC3-FF15AEB93AF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Kris Pool, DTM</a:t>
            </a:r>
          </a:p>
          <a:p>
            <a:r>
              <a:rPr lang="en-US" dirty="0"/>
              <a:t>Club Growth Director</a:t>
            </a:r>
          </a:p>
        </p:txBody>
      </p:sp>
    </p:spTree>
    <p:extLst>
      <p:ext uri="{BB962C8B-B14F-4D97-AF65-F5344CB8AC3E}">
        <p14:creationId xmlns:p14="http://schemas.microsoft.com/office/powerpoint/2010/main" val="2710844240"/>
      </p:ext>
    </p:extLst>
  </p:cSld>
  <p:clrMapOvr>
    <a:masterClrMapping/>
  </p:clrMapOvr>
  <p:transition spd="slow"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69E7C6-E91C-4B68-9781-3A96C53DC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58396"/>
            <a:ext cx="8077200" cy="454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39394"/>
      </p:ext>
    </p:extLst>
  </p:cSld>
  <p:clrMapOvr>
    <a:masterClrMapping/>
  </p:clrMapOvr>
  <p:transition spd="slow">
    <p:wipe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3F23B-3022-40CF-BECC-C4B5D84D1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 How to Track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880DF-9CD0-4F32-AC41-12FE3B73C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http://dashboards.toastmasters.org </a:t>
            </a:r>
          </a:p>
          <a:p>
            <a:endParaRPr lang="en-US" dirty="0"/>
          </a:p>
          <a:p>
            <a:r>
              <a:rPr lang="en-US" dirty="0"/>
              <a:t>Distinguished Performance Dashboard</a:t>
            </a:r>
          </a:p>
          <a:p>
            <a:r>
              <a:rPr lang="en-US" dirty="0"/>
              <a:t>Daily Reports</a:t>
            </a:r>
          </a:p>
          <a:p>
            <a:r>
              <a:rPr lang="en-US" dirty="0"/>
              <a:t>Additional Reports</a:t>
            </a:r>
          </a:p>
        </p:txBody>
      </p:sp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10019800-2D9D-47E6-84D8-C4713DB07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3991782"/>
            <a:ext cx="2857500" cy="25241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176334"/>
      </p:ext>
    </p:extLst>
  </p:cSld>
  <p:clrMapOvr>
    <a:masterClrMapping/>
  </p:clrMapOvr>
  <p:transition spd="slow"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6CC6C8-F820-49F3-B9FD-9C36D44C0F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5" y="990600"/>
            <a:ext cx="9143985" cy="514349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92C5186-5381-4D65-B8F2-D7D1D00B136D}"/>
              </a:ext>
            </a:extLst>
          </p:cNvPr>
          <p:cNvSpPr/>
          <p:nvPr/>
        </p:nvSpPr>
        <p:spPr>
          <a:xfrm>
            <a:off x="794129" y="1893471"/>
            <a:ext cx="1486896" cy="9640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BD7629E-A68C-4557-9525-30BEA8B21244}"/>
              </a:ext>
            </a:extLst>
          </p:cNvPr>
          <p:cNvCxnSpPr>
            <a:cxnSpLocks/>
          </p:cNvCxnSpPr>
          <p:nvPr/>
        </p:nvCxnSpPr>
        <p:spPr>
          <a:xfrm flipH="1">
            <a:off x="2281026" y="1759234"/>
            <a:ext cx="2985188" cy="616247"/>
          </a:xfrm>
          <a:prstGeom prst="straightConnector1">
            <a:avLst/>
          </a:prstGeom>
          <a:ln w="180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515476"/>
      </p:ext>
    </p:extLst>
  </p:cSld>
  <p:clrMapOvr>
    <a:masterClrMapping/>
  </p:clrMapOvr>
  <p:transition spd="slow"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B7B1AB32-EF7E-4643-95FC-6044A183C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15" y="857253"/>
            <a:ext cx="9143985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07217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2E402-C534-4971-A570-91CE0D540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We Discussing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73431-4CEE-4B8D-9E0F-F5372C94F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feedback has been received that not all clubs are receiving information:</a:t>
            </a:r>
          </a:p>
          <a:p>
            <a:pPr lvl="1"/>
            <a:r>
              <a:rPr lang="en-US" dirty="0"/>
              <a:t>TLIs – dates, locations</a:t>
            </a:r>
          </a:p>
          <a:p>
            <a:pPr lvl="1"/>
            <a:r>
              <a:rPr lang="en-US" dirty="0"/>
              <a:t>Virtual council meeting</a:t>
            </a:r>
          </a:p>
          <a:p>
            <a:r>
              <a:rPr lang="en-US" dirty="0"/>
              <a:t>All this information has been given to you either here at the DEC meeting or is on the District calendar</a:t>
            </a:r>
          </a:p>
        </p:txBody>
      </p:sp>
    </p:spTree>
    <p:extLst>
      <p:ext uri="{BB962C8B-B14F-4D97-AF65-F5344CB8AC3E}">
        <p14:creationId xmlns:p14="http://schemas.microsoft.com/office/powerpoint/2010/main" val="2103396902"/>
      </p:ext>
    </p:extLst>
  </p:cSld>
  <p:clrMapOvr>
    <a:masterClrMapping/>
  </p:clrMapOvr>
  <p:transition spd="slow">
    <p:wipe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6CC6C8-F820-49F3-B9FD-9C36D44C0F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5" y="1040999"/>
            <a:ext cx="9143985" cy="5143493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FB27D88-2F77-4263-BB7D-4A31626DBA76}"/>
              </a:ext>
            </a:extLst>
          </p:cNvPr>
          <p:cNvCxnSpPr>
            <a:cxnSpLocks/>
          </p:cNvCxnSpPr>
          <p:nvPr/>
        </p:nvCxnSpPr>
        <p:spPr>
          <a:xfrm flipH="1">
            <a:off x="1349565" y="3612745"/>
            <a:ext cx="2471057" cy="1328058"/>
          </a:xfrm>
          <a:prstGeom prst="straightConnector1">
            <a:avLst/>
          </a:prstGeom>
          <a:ln w="180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86F332E-93E3-4B08-985E-AE8DC9F5F338}"/>
              </a:ext>
            </a:extLst>
          </p:cNvPr>
          <p:cNvSpPr/>
          <p:nvPr/>
        </p:nvSpPr>
        <p:spPr>
          <a:xfrm>
            <a:off x="-23031" y="4693149"/>
            <a:ext cx="1486896" cy="9640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059356"/>
      </p:ext>
    </p:extLst>
  </p:cSld>
  <p:clrMapOvr>
    <a:masterClrMapping/>
  </p:clrMapOvr>
  <p:transition spd="slow">
    <p:wipe dir="r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 screen&#10;&#10;Description generated with very high confidence">
            <a:extLst>
              <a:ext uri="{FF2B5EF4-FFF2-40B4-BE49-F238E27FC236}">
                <a16:creationId xmlns:a16="http://schemas.microsoft.com/office/drawing/2014/main" id="{AE5E0392-C524-42AA-AB1D-0C02713A78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5" y="857257"/>
            <a:ext cx="9143985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37245"/>
      </p:ext>
    </p:extLst>
  </p:cSld>
  <p:clrMapOvr>
    <a:masterClrMapping/>
  </p:clrMapOvr>
  <p:transition spd="slow">
    <p:wipe dir="r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B8A5B-4AFE-4E5E-8526-8B8B4A3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Don’t Forget Your Friends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15B69-1F41-4C4A-8BDF-11C2CBBDD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http://marshalls.org/tmtools/</a:t>
            </a:r>
          </a:p>
          <a:p>
            <a:r>
              <a:rPr lang="en-US" dirty="0"/>
              <a:t>http://mikeraffety.com/DCPhistory.cgi  </a:t>
            </a:r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DB10F428-C88A-4FC4-9E05-C305593A8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581400"/>
            <a:ext cx="4191000" cy="2794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444139"/>
      </p:ext>
    </p:extLst>
  </p:cSld>
  <p:clrMapOvr>
    <a:masterClrMapping/>
  </p:clrMapOvr>
  <p:transition spd="slow">
    <p:wipe dir="r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3FE8C-8C41-4C57-B536-9F635BFC1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Building Exercise: Scavenger Hunt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22E1C-786F-42A1-994C-A6794CAE178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Kris Pool, DTM</a:t>
            </a:r>
          </a:p>
          <a:p>
            <a:r>
              <a:rPr lang="en-US" dirty="0"/>
              <a:t>Club Growth Director</a:t>
            </a:r>
          </a:p>
        </p:txBody>
      </p:sp>
    </p:spTree>
    <p:extLst>
      <p:ext uri="{BB962C8B-B14F-4D97-AF65-F5344CB8AC3E}">
        <p14:creationId xmlns:p14="http://schemas.microsoft.com/office/powerpoint/2010/main" val="1102228024"/>
      </p:ext>
    </p:extLst>
  </p:cSld>
  <p:clrMapOvr>
    <a:masterClrMapping/>
  </p:clrMapOvr>
  <p:transition spd="slow">
    <p:wipe dir="r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18275E39-BFDC-4EC4-9A3D-D072D1071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95400"/>
            <a:ext cx="4267200" cy="452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562969"/>
      </p:ext>
    </p:extLst>
  </p:cSld>
  <p:clrMapOvr>
    <a:masterClrMapping/>
  </p:clrMapOvr>
  <p:transition spd="slow">
    <p:wipe dir="r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B0C68D6A-B0AD-410B-8B6C-D14C6828E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685800"/>
            <a:ext cx="58674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807006"/>
      </p:ext>
    </p:extLst>
  </p:cSld>
  <p:clrMapOvr>
    <a:masterClrMapping/>
  </p:clrMapOvr>
  <p:transition spd="slow">
    <p:wipe dir="r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766F-2DB9-409E-BA99-A6B865C1B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&amp; Division Director Roundtable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5DFE4-7BC4-441F-838E-174163549E8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District 35 Trio</a:t>
            </a:r>
          </a:p>
        </p:txBody>
      </p:sp>
    </p:spTree>
    <p:extLst>
      <p:ext uri="{BB962C8B-B14F-4D97-AF65-F5344CB8AC3E}">
        <p14:creationId xmlns:p14="http://schemas.microsoft.com/office/powerpoint/2010/main" val="747612218"/>
      </p:ext>
    </p:extLst>
  </p:cSld>
  <p:clrMapOvr>
    <a:masterClrMapping/>
  </p:clrMapOvr>
  <p:transition spd="slow">
    <p:wipe dir="r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5AFE274C-A7E6-462F-B7CF-DCFC8C6FA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70859"/>
            <a:ext cx="7086600" cy="574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961009"/>
      </p:ext>
    </p:extLst>
  </p:cSld>
  <p:clrMapOvr>
    <a:masterClrMapping/>
  </p:clrMapOvr>
  <p:transition spd="slow">
    <p:wipe dir="r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F82E-D7CF-4E5C-8EFD-2B71754B8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Relations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0A03A-3A75-4DED-A27E-BF45D11F801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Kamal </a:t>
            </a:r>
            <a:r>
              <a:rPr lang="en-US" dirty="0" err="1"/>
              <a:t>Soan</a:t>
            </a:r>
            <a:r>
              <a:rPr lang="en-US" dirty="0"/>
              <a:t>, DTM</a:t>
            </a:r>
          </a:p>
          <a:p>
            <a:r>
              <a:rPr lang="en-US" dirty="0"/>
              <a:t>Public Relations Manager</a:t>
            </a:r>
          </a:p>
        </p:txBody>
      </p:sp>
    </p:spTree>
    <p:extLst>
      <p:ext uri="{BB962C8B-B14F-4D97-AF65-F5344CB8AC3E}">
        <p14:creationId xmlns:p14="http://schemas.microsoft.com/office/powerpoint/2010/main" val="3476080757"/>
      </p:ext>
    </p:extLst>
  </p:cSld>
  <p:clrMapOvr>
    <a:masterClrMapping/>
  </p:clrMapOvr>
  <p:transition spd="slow">
    <p:wipe dir="r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Metrics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450263"/>
              </p:ext>
            </p:extLst>
          </p:nvPr>
        </p:nvGraphicFramePr>
        <p:xfrm>
          <a:off x="2286000" y="1523999"/>
          <a:ext cx="4191000" cy="4724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7083">
                  <a:extLst>
                    <a:ext uri="{9D8B030D-6E8A-4147-A177-3AD203B41FA5}">
                      <a16:colId xmlns:a16="http://schemas.microsoft.com/office/drawing/2014/main" val="922730272"/>
                    </a:ext>
                  </a:extLst>
                </a:gridCol>
                <a:gridCol w="1633917">
                  <a:extLst>
                    <a:ext uri="{9D8B030D-6E8A-4147-A177-3AD203B41FA5}">
                      <a16:colId xmlns:a16="http://schemas.microsoft.com/office/drawing/2014/main" val="3368732475"/>
                    </a:ext>
                  </a:extLst>
                </a:gridCol>
              </a:tblGrid>
              <a:tr h="57185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Social Media </a:t>
                      </a:r>
                    </a:p>
                    <a:p>
                      <a:pPr algn="ctr"/>
                      <a:r>
                        <a:rPr lang="en-US" sz="1400" dirty="0"/>
                        <a:t>Channel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Members Involved</a:t>
                      </a:r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2867205087"/>
                  </a:ext>
                </a:extLst>
              </a:tr>
              <a:tr h="325517">
                <a:tc>
                  <a:txBody>
                    <a:bodyPr/>
                    <a:lstStyle/>
                    <a:p>
                      <a:r>
                        <a:rPr lang="en-US" sz="1400" dirty="0"/>
                        <a:t>Facebook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655287889"/>
                  </a:ext>
                </a:extLst>
              </a:tr>
              <a:tr h="325517">
                <a:tc>
                  <a:txBody>
                    <a:bodyPr/>
                    <a:lstStyle/>
                    <a:p>
                      <a:pPr lvl="1"/>
                      <a:r>
                        <a:rPr lang="en-US" sz="1400" dirty="0"/>
                        <a:t>D35 Page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646</a:t>
                      </a:r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2274122309"/>
                  </a:ext>
                </a:extLst>
              </a:tr>
              <a:tr h="325517">
                <a:tc>
                  <a:txBody>
                    <a:bodyPr/>
                    <a:lstStyle/>
                    <a:p>
                      <a:pPr lvl="1"/>
                      <a:r>
                        <a:rPr lang="en-US" sz="1400" dirty="0"/>
                        <a:t>D35 Group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131</a:t>
                      </a:r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1288976170"/>
                  </a:ext>
                </a:extLst>
              </a:tr>
              <a:tr h="325517">
                <a:tc>
                  <a:txBody>
                    <a:bodyPr/>
                    <a:lstStyle/>
                    <a:p>
                      <a:pPr lvl="1"/>
                      <a:r>
                        <a:rPr lang="en-US" sz="1400" dirty="0"/>
                        <a:t>Eastern Division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27</a:t>
                      </a:r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2016726978"/>
                  </a:ext>
                </a:extLst>
              </a:tr>
              <a:tr h="571855">
                <a:tc>
                  <a:txBody>
                    <a:bodyPr/>
                    <a:lstStyle/>
                    <a:p>
                      <a:pPr lvl="1"/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Southeastern Division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</a:t>
                      </a:r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1133902919"/>
                  </a:ext>
                </a:extLst>
              </a:tr>
              <a:tr h="325517">
                <a:tc>
                  <a:txBody>
                    <a:bodyPr/>
                    <a:lstStyle/>
                    <a:p>
                      <a:pPr lvl="1"/>
                      <a:r>
                        <a:rPr lang="en-US" sz="1400" dirty="0"/>
                        <a:t>Central Division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103</a:t>
                      </a:r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1192668733"/>
                  </a:ext>
                </a:extLst>
              </a:tr>
              <a:tr h="325517">
                <a:tc>
                  <a:txBody>
                    <a:bodyPr/>
                    <a:lstStyle/>
                    <a:p>
                      <a:pPr lvl="1"/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DFAB Divisions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35</a:t>
                      </a:r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3765112237"/>
                  </a:ext>
                </a:extLst>
              </a:tr>
              <a:tr h="325517">
                <a:tc>
                  <a:txBody>
                    <a:bodyPr/>
                    <a:lstStyle/>
                    <a:p>
                      <a:pPr lvl="1"/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Division D (2)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45, 75</a:t>
                      </a:r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1563236248"/>
                  </a:ext>
                </a:extLst>
              </a:tr>
              <a:tr h="325517">
                <a:tc>
                  <a:txBody>
                    <a:bodyPr/>
                    <a:lstStyle/>
                    <a:p>
                      <a:pPr lvl="1"/>
                      <a:r>
                        <a:rPr lang="en-US" sz="1400" dirty="0"/>
                        <a:t>Division F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54</a:t>
                      </a:r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3011495209"/>
                  </a:ext>
                </a:extLst>
              </a:tr>
              <a:tr h="325517">
                <a:tc>
                  <a:txBody>
                    <a:bodyPr/>
                    <a:lstStyle/>
                    <a:p>
                      <a:pPr lvl="1"/>
                      <a:r>
                        <a:rPr lang="en-US" sz="1400" dirty="0"/>
                        <a:t>Division B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35</a:t>
                      </a:r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3238913558"/>
                  </a:ext>
                </a:extLst>
              </a:tr>
              <a:tr h="325517">
                <a:tc>
                  <a:txBody>
                    <a:bodyPr/>
                    <a:lstStyle/>
                    <a:p>
                      <a:r>
                        <a:rPr lang="en-US" sz="1400" dirty="0"/>
                        <a:t>Twitter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562</a:t>
                      </a:r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3491106560"/>
                  </a:ext>
                </a:extLst>
              </a:tr>
              <a:tr h="325517">
                <a:tc>
                  <a:txBody>
                    <a:bodyPr/>
                    <a:lstStyle/>
                    <a:p>
                      <a:r>
                        <a:rPr lang="en-US" sz="1400" dirty="0"/>
                        <a:t>LinkedIn</a:t>
                      </a: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694</a:t>
                      </a:r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val="1066759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9855212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FE764-7B70-4D17-BCBB-4091C34E7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Ideas for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F60E4-3890-493A-9D65-165132A25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Layout a calendar of when to do things</a:t>
            </a:r>
          </a:p>
          <a:p>
            <a:pPr lvl="1"/>
            <a:r>
              <a:rPr lang="en-US" dirty="0"/>
              <a:t>Set aside an hour or two each week for District leader work</a:t>
            </a:r>
          </a:p>
          <a:p>
            <a:pPr lvl="1"/>
            <a:r>
              <a:rPr lang="en-US" dirty="0"/>
              <a:t>Determine a calendar of when to send out e-mails</a:t>
            </a:r>
          </a:p>
          <a:p>
            <a:pPr lvl="2"/>
            <a:r>
              <a:rPr lang="en-US" dirty="0"/>
              <a:t>Ex. Beginning of month and late the week after a DEC meeting</a:t>
            </a:r>
          </a:p>
          <a:p>
            <a:r>
              <a:rPr lang="en-US" dirty="0"/>
              <a:t>Respond to emails timely</a:t>
            </a:r>
          </a:p>
          <a:p>
            <a:pPr lvl="1"/>
            <a:r>
              <a:rPr lang="en-US" dirty="0"/>
              <a:t>48-72 hours acknowledgment</a:t>
            </a:r>
          </a:p>
          <a:p>
            <a:pPr lvl="1"/>
            <a:r>
              <a:rPr lang="en-US" dirty="0"/>
              <a:t>Week with the full response</a:t>
            </a:r>
          </a:p>
          <a:p>
            <a:r>
              <a:rPr lang="en-US" dirty="0"/>
              <a:t>Ask for help where needed</a:t>
            </a:r>
          </a:p>
          <a:p>
            <a:pPr lvl="1"/>
            <a:r>
              <a:rPr lang="en-US" dirty="0"/>
              <a:t>Go one level up – or ask a trusted Toastmaster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904221"/>
      </p:ext>
    </p:extLst>
  </p:cSld>
  <p:clrMapOvr>
    <a:masterClrMapping/>
  </p:clrMapOvr>
  <p:transition spd="slow">
    <p:wipe dir="r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– The Funnel Concept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5592376"/>
              </p:ext>
            </p:extLst>
          </p:nvPr>
        </p:nvGraphicFramePr>
        <p:xfrm>
          <a:off x="695327" y="1675994"/>
          <a:ext cx="4096028" cy="4469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Image result for Information Funne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39123"/>
            <a:ext cx="3495673" cy="466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133113"/>
      </p:ext>
    </p:extLst>
  </p:cSld>
  <p:clrMapOvr>
    <a:masterClrMapping/>
  </p:clrMapOvr>
  <p:transition spd="slow">
    <p:wipe dir="r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471C1-68E4-459A-8C0D-3CAD932D0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Osmotic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1961F-A2A9-4812-9B24-16E22B042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Osmosis: the process of gradual or unconscious assimilation of ideas, knowledge, etc.</a:t>
            </a:r>
          </a:p>
        </p:txBody>
      </p:sp>
      <p:pic>
        <p:nvPicPr>
          <p:cNvPr id="3074" name="Picture 2" descr="Image result for osmotic communication">
            <a:extLst>
              <a:ext uri="{FF2B5EF4-FFF2-40B4-BE49-F238E27FC236}">
                <a16:creationId xmlns:a16="http://schemas.microsoft.com/office/drawing/2014/main" id="{6DB9A797-4F12-4128-A806-0F1A6B8D9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31" y="2934821"/>
            <a:ext cx="53149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D8ABD8-5F1E-4A75-88C6-0FA06D4A1FF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87" y="3533370"/>
            <a:ext cx="3143250" cy="124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68161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A059-1E68-4958-8941-1DEF44FAF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206B5-30C9-43C6-8CD4-A807F2B18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Interactive</a:t>
            </a:r>
          </a:p>
          <a:p>
            <a:r>
              <a:rPr lang="en-US" dirty="0"/>
              <a:t>Push</a:t>
            </a:r>
          </a:p>
          <a:p>
            <a:r>
              <a:rPr lang="en-US" dirty="0"/>
              <a:t>Pull</a:t>
            </a:r>
          </a:p>
          <a:p>
            <a:pPr lvl="1"/>
            <a:r>
              <a:rPr lang="en-US" dirty="0"/>
              <a:t>Facebook D35 Group</a:t>
            </a:r>
          </a:p>
          <a:p>
            <a:pPr lvl="1"/>
            <a:r>
              <a:rPr lang="en-US" dirty="0"/>
              <a:t>Facebook D35 Page</a:t>
            </a:r>
          </a:p>
          <a:p>
            <a:pPr lvl="2"/>
            <a:r>
              <a:rPr lang="en-US" dirty="0"/>
              <a:t>Division Pages</a:t>
            </a:r>
          </a:p>
        </p:txBody>
      </p:sp>
      <p:pic>
        <p:nvPicPr>
          <p:cNvPr id="1028" name="Picture 4" descr="Image result for old style speaker graphic">
            <a:extLst>
              <a:ext uri="{FF2B5EF4-FFF2-40B4-BE49-F238E27FC236}">
                <a16:creationId xmlns:a16="http://schemas.microsoft.com/office/drawing/2014/main" id="{773F4C36-1473-465E-9B1A-E168DED7A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4641" flipH="1">
            <a:off x="4536562" y="1905000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89537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Division &amp; Area Level Public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Strongly recommend you think about PR activities at your levels</a:t>
            </a:r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2BF11988-6B7D-488A-8F73-433308676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544536"/>
            <a:ext cx="3810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388703"/>
      </p:ext>
    </p:extLst>
  </p:cSld>
  <p:clrMapOvr>
    <a:masterClrMapping/>
  </p:clrMapOvr>
  <p:transition spd="slow">
    <p:wipe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Division &amp; Area Level Public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Eastern Division</a:t>
            </a:r>
          </a:p>
          <a:p>
            <a:pPr lvl="1"/>
            <a:r>
              <a:rPr lang="en-US" dirty="0"/>
              <a:t>Sue Witmann</a:t>
            </a:r>
          </a:p>
          <a:p>
            <a:r>
              <a:rPr lang="en-US" dirty="0"/>
              <a:t>Central Division</a:t>
            </a:r>
          </a:p>
          <a:p>
            <a:pPr lvl="1"/>
            <a:r>
              <a:rPr lang="en-US" dirty="0"/>
              <a:t>Laura Croft</a:t>
            </a:r>
          </a:p>
          <a:p>
            <a:r>
              <a:rPr lang="en-US" dirty="0"/>
              <a:t>Northern Division</a:t>
            </a:r>
          </a:p>
          <a:p>
            <a:r>
              <a:rPr lang="en-US" dirty="0"/>
              <a:t>Southern Divisions (DFAB)</a:t>
            </a:r>
          </a:p>
        </p:txBody>
      </p:sp>
      <p:pic>
        <p:nvPicPr>
          <p:cNvPr id="2050" name="Picture 2" descr="Image result for streamlined communication">
            <a:extLst>
              <a:ext uri="{FF2B5EF4-FFF2-40B4-BE49-F238E27FC236}">
                <a16:creationId xmlns:a16="http://schemas.microsoft.com/office/drawing/2014/main" id="{66D1B4E6-25E0-4316-B943-82D30F797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109073"/>
            <a:ext cx="3139328" cy="3139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5613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VP PR 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topics of interest </a:t>
            </a:r>
          </a:p>
          <a:p>
            <a:r>
              <a:rPr lang="en-US" dirty="0"/>
              <a:t>Help develop better promotion of clubs</a:t>
            </a:r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D50B0089-83B0-4721-B3F7-414A564A9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353" y="3200401"/>
            <a:ext cx="3575295" cy="257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687496"/>
      </p:ext>
    </p:extLst>
  </p:cSld>
  <p:clrMapOvr>
    <a:masterClrMapping/>
  </p:clrMapOvr>
  <p:transition spd="slow">
    <p:wipe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VP PR Survey </a:t>
            </a:r>
            <a:r>
              <a:rPr lang="en-US" i="1" dirty="0"/>
              <a:t>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Survey – August 15 to September 15, 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81" y="2748902"/>
            <a:ext cx="2986866" cy="1714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4154" y="2748902"/>
            <a:ext cx="2798326" cy="1714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5587" y="2748902"/>
            <a:ext cx="2852442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91954"/>
      </p:ext>
    </p:extLst>
  </p:cSld>
  <p:clrMapOvr>
    <a:masterClrMapping/>
  </p:clrMapOvr>
  <p:transition spd="slow">
    <p:wipe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VP PR Survey </a:t>
            </a:r>
            <a:r>
              <a:rPr lang="en-US" i="1" dirty="0"/>
              <a:t>(continued)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561175"/>
            <a:ext cx="6248400" cy="483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149788"/>
      </p:ext>
    </p:extLst>
  </p:cSld>
  <p:clrMapOvr>
    <a:masterClrMapping/>
  </p:clrMapOvr>
  <p:transition spd="slow">
    <p:wipe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VP PR Survey </a:t>
            </a:r>
            <a:r>
              <a:rPr lang="en-US" sz="2800" i="1" dirty="0"/>
              <a:t>(continued)</a:t>
            </a:r>
            <a:endParaRPr lang="en-US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541466"/>
            <a:ext cx="6248400" cy="491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9484"/>
      </p:ext>
    </p:extLst>
  </p:cSld>
  <p:clrMapOvr>
    <a:masterClrMapping/>
  </p:clrMapOvr>
  <p:transition spd="slow">
    <p:wipe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VP PR Survey – Educational Sessions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488732"/>
              </p:ext>
            </p:extLst>
          </p:nvPr>
        </p:nvGraphicFramePr>
        <p:xfrm>
          <a:off x="493879" y="1540068"/>
          <a:ext cx="8156241" cy="4708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812">
                  <a:extLst>
                    <a:ext uri="{9D8B030D-6E8A-4147-A177-3AD203B41FA5}">
                      <a16:colId xmlns:a16="http://schemas.microsoft.com/office/drawing/2014/main" val="1883492826"/>
                    </a:ext>
                  </a:extLst>
                </a:gridCol>
                <a:gridCol w="4891429">
                  <a:extLst>
                    <a:ext uri="{9D8B030D-6E8A-4147-A177-3AD203B41FA5}">
                      <a16:colId xmlns:a16="http://schemas.microsoft.com/office/drawing/2014/main" val="2015613665"/>
                    </a:ext>
                  </a:extLst>
                </a:gridCol>
              </a:tblGrid>
              <a:tr h="405445">
                <a:tc>
                  <a:txBody>
                    <a:bodyPr/>
                    <a:lstStyle/>
                    <a:p>
                      <a:r>
                        <a:rPr lang="en-US" sz="1400" dirty="0"/>
                        <a:t>Date &amp; Time</a:t>
                      </a:r>
                    </a:p>
                  </a:txBody>
                  <a:tcPr marL="85471" marR="85471" marT="42735" marB="42735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Topic of Presentation</a:t>
                      </a:r>
                    </a:p>
                  </a:txBody>
                  <a:tcPr marL="85471" marR="85471" marT="42735" marB="42735"/>
                </a:tc>
                <a:extLst>
                  <a:ext uri="{0D108BD9-81ED-4DB2-BD59-A6C34878D82A}">
                    <a16:rowId xmlns:a16="http://schemas.microsoft.com/office/drawing/2014/main" val="3990942898"/>
                  </a:ext>
                </a:extLst>
              </a:tr>
              <a:tr h="537861">
                <a:tc>
                  <a:txBody>
                    <a:bodyPr/>
                    <a:lstStyle/>
                    <a:p>
                      <a:r>
                        <a:rPr lang="en-US" sz="1400" dirty="0"/>
                        <a:t>November 8, 2018 6:30</a:t>
                      </a:r>
                      <a:r>
                        <a:rPr lang="en-US" sz="1400" baseline="0" dirty="0"/>
                        <a:t> - 7:30 PM CST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Setting Up and Customizing Your Free Toast Host Club Website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extLst>
                  <a:ext uri="{0D108BD9-81ED-4DB2-BD59-A6C34878D82A}">
                    <a16:rowId xmlns:a16="http://schemas.microsoft.com/office/drawing/2014/main" val="3408558698"/>
                  </a:ext>
                </a:extLst>
              </a:tr>
              <a:tr h="5378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December</a:t>
                      </a:r>
                      <a:r>
                        <a:rPr lang="en-US" sz="1400" baseline="0" dirty="0"/>
                        <a:t> 13</a:t>
                      </a:r>
                      <a:r>
                        <a:rPr lang="en-US" sz="1400" dirty="0"/>
                        <a:t>, 2018 6:30</a:t>
                      </a:r>
                      <a:r>
                        <a:rPr lang="en-US" sz="1400" baseline="0" dirty="0"/>
                        <a:t> - 7:30 PM CST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Toast Host Part Two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extLst>
                  <a:ext uri="{0D108BD9-81ED-4DB2-BD59-A6C34878D82A}">
                    <a16:rowId xmlns:a16="http://schemas.microsoft.com/office/drawing/2014/main" val="74620463"/>
                  </a:ext>
                </a:extLst>
              </a:tr>
              <a:tr h="537861">
                <a:tc>
                  <a:txBody>
                    <a:bodyPr/>
                    <a:lstStyle/>
                    <a:p>
                      <a:r>
                        <a:rPr lang="en-US" sz="1400" dirty="0"/>
                        <a:t>January 10, 2019 6:30</a:t>
                      </a:r>
                      <a:r>
                        <a:rPr lang="en-US" sz="1400" baseline="0" dirty="0"/>
                        <a:t> - 7:30 PM CST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YouTube</a:t>
                      </a:r>
                      <a:r>
                        <a:rPr lang="en-US" sz="1400" baseline="0" dirty="0"/>
                        <a:t> for Toastmasters Clubs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extLst>
                  <a:ext uri="{0D108BD9-81ED-4DB2-BD59-A6C34878D82A}">
                    <a16:rowId xmlns:a16="http://schemas.microsoft.com/office/drawing/2014/main" val="4113601494"/>
                  </a:ext>
                </a:extLst>
              </a:tr>
              <a:tr h="5378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February</a:t>
                      </a:r>
                      <a:r>
                        <a:rPr lang="en-US" sz="1400" baseline="0" dirty="0"/>
                        <a:t> 7</a:t>
                      </a:r>
                      <a:r>
                        <a:rPr lang="en-US" sz="1400" dirty="0"/>
                        <a:t>, 2019 6:30</a:t>
                      </a:r>
                      <a:r>
                        <a:rPr lang="en-US" sz="1400" baseline="0" dirty="0"/>
                        <a:t> - 7:30 PM CST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Toastmasters Facebook Club Pages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extLst>
                  <a:ext uri="{0D108BD9-81ED-4DB2-BD59-A6C34878D82A}">
                    <a16:rowId xmlns:a16="http://schemas.microsoft.com/office/drawing/2014/main" val="867060942"/>
                  </a:ext>
                </a:extLst>
              </a:tr>
              <a:tr h="5378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March 7, 2019 6:30</a:t>
                      </a:r>
                      <a:r>
                        <a:rPr lang="en-US" sz="1400" baseline="0" dirty="0"/>
                        <a:t> - 7:30 PM CST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Toastmasters Facebook Groups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extLst>
                  <a:ext uri="{0D108BD9-81ED-4DB2-BD59-A6C34878D82A}">
                    <a16:rowId xmlns:a16="http://schemas.microsoft.com/office/drawing/2014/main" val="3472218017"/>
                  </a:ext>
                </a:extLst>
              </a:tr>
              <a:tr h="5378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April 11, 2019 6:30</a:t>
                      </a:r>
                      <a:r>
                        <a:rPr lang="en-US" sz="1400" baseline="0" dirty="0"/>
                        <a:t> - 7:30 PM CST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Blogging for Toastmasters Clubs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extLst>
                  <a:ext uri="{0D108BD9-81ED-4DB2-BD59-A6C34878D82A}">
                    <a16:rowId xmlns:a16="http://schemas.microsoft.com/office/drawing/2014/main" val="4273342401"/>
                  </a:ext>
                </a:extLst>
              </a:tr>
              <a:tr h="5378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May 9, 2019 6:30</a:t>
                      </a:r>
                      <a:r>
                        <a:rPr lang="en-US" sz="1400" baseline="0" dirty="0"/>
                        <a:t> - 7:30 PM CST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Twitter for Toastmasters Clubs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extLst>
                  <a:ext uri="{0D108BD9-81ED-4DB2-BD59-A6C34878D82A}">
                    <a16:rowId xmlns:a16="http://schemas.microsoft.com/office/drawing/2014/main" val="615438216"/>
                  </a:ext>
                </a:extLst>
              </a:tr>
              <a:tr h="5378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June 13, 2019 6:30</a:t>
                      </a:r>
                      <a:r>
                        <a:rPr lang="en-US" sz="1400" baseline="0" dirty="0"/>
                        <a:t> - 7:30 PM CST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LinkedIn Groups for Toastmasters Clubs</a:t>
                      </a:r>
                      <a:endParaRPr lang="en-US" sz="1400" dirty="0"/>
                    </a:p>
                  </a:txBody>
                  <a:tcPr marL="85471" marR="85471" marT="42735" marB="42735"/>
                </a:tc>
                <a:extLst>
                  <a:ext uri="{0D108BD9-81ED-4DB2-BD59-A6C34878D82A}">
                    <a16:rowId xmlns:a16="http://schemas.microsoft.com/office/drawing/2014/main" val="2885913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607973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27947-5F41-4DE4-9710-B23FDDB21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D91BE-307C-49EA-B0B5-D6BDAB7DE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resources do you need?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1B6020-03B1-4B84-B19B-424CD27DB0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43200" y="2655535"/>
            <a:ext cx="3341461" cy="35928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22432568"/>
      </p:ext>
    </p:extLst>
  </p:cSld>
  <p:clrMapOvr>
    <a:masterClrMapping/>
  </p:clrMapOvr>
  <p:transition spd="slow">
    <p:wipe dir="r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 Contests 2018-2019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2800" dirty="0"/>
              <a:t>Best Social Media</a:t>
            </a:r>
          </a:p>
          <a:p>
            <a:pPr lvl="1"/>
            <a:r>
              <a:rPr lang="en-US" sz="2400" dirty="0"/>
              <a:t>0 – 2 years</a:t>
            </a:r>
          </a:p>
          <a:p>
            <a:pPr lvl="1"/>
            <a:r>
              <a:rPr lang="en-US" sz="2400" dirty="0"/>
              <a:t>2 – 5 years</a:t>
            </a:r>
          </a:p>
          <a:p>
            <a:pPr lvl="1"/>
            <a:r>
              <a:rPr lang="en-US" sz="2400" dirty="0"/>
              <a:t>5+ years</a:t>
            </a:r>
          </a:p>
          <a:p>
            <a:endParaRPr lang="en-US" sz="2800" dirty="0"/>
          </a:p>
          <a:p>
            <a:r>
              <a:rPr lang="en-US" sz="2800" dirty="0"/>
              <a:t>Best Website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D76CF16-688B-49FB-877D-E755B6BA6EE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z="2800" dirty="0"/>
              <a:t>Best Social Media (each category)</a:t>
            </a:r>
          </a:p>
          <a:p>
            <a:pPr lvl="1"/>
            <a:r>
              <a:rPr lang="en-US" sz="2400" dirty="0"/>
              <a:t>1st Prize - $50</a:t>
            </a:r>
          </a:p>
          <a:p>
            <a:pPr lvl="1"/>
            <a:r>
              <a:rPr lang="en-US" sz="2400" dirty="0"/>
              <a:t>2nd Prize - $25</a:t>
            </a:r>
          </a:p>
          <a:p>
            <a:endParaRPr lang="en-US" sz="2800" dirty="0"/>
          </a:p>
          <a:p>
            <a:r>
              <a:rPr lang="en-US" sz="2800" dirty="0"/>
              <a:t>Best Website</a:t>
            </a:r>
          </a:p>
          <a:p>
            <a:pPr lvl="1"/>
            <a:r>
              <a:rPr lang="en-US" sz="2400" dirty="0"/>
              <a:t>1st Prize - $50</a:t>
            </a:r>
          </a:p>
          <a:p>
            <a:pPr lvl="1"/>
            <a:r>
              <a:rPr lang="en-US" sz="2400" dirty="0"/>
              <a:t>2nd Prize - $25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27684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Volunteers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Social media channel(s) operators</a:t>
            </a:r>
          </a:p>
          <a:p>
            <a:r>
              <a:rPr lang="en-US" dirty="0"/>
              <a:t>Content creator</a:t>
            </a:r>
          </a:p>
          <a:p>
            <a:r>
              <a:rPr lang="en-US" dirty="0"/>
              <a:t>Metrics analyst</a:t>
            </a:r>
          </a:p>
        </p:txBody>
      </p:sp>
      <p:pic>
        <p:nvPicPr>
          <p:cNvPr id="7170" name="Picture 2" descr="See the source image">
            <a:extLst>
              <a:ext uri="{FF2B5EF4-FFF2-40B4-BE49-F238E27FC236}">
                <a16:creationId xmlns:a16="http://schemas.microsoft.com/office/drawing/2014/main" id="{3825EA9B-AB1E-475F-AF97-20E1B91B9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819400"/>
            <a:ext cx="3143250" cy="31432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546785"/>
      </p:ext>
    </p:extLst>
  </p:cSld>
  <p:clrMapOvr>
    <a:masterClrMapping/>
  </p:clrMapOvr>
  <p:transition spd="slow">
    <p:wipe dir="r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if you want to go fast go alon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59"/>
          <a:stretch/>
        </p:blipFill>
        <p:spPr bwMode="auto">
          <a:xfrm>
            <a:off x="838199" y="1371600"/>
            <a:ext cx="7602273" cy="42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557452"/>
      </p:ext>
    </p:extLst>
  </p:cSld>
  <p:clrMapOvr>
    <a:masterClrMapping/>
  </p:clrMapOvr>
  <p:transition spd="slow">
    <p:wipe dir="r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Kamal </a:t>
            </a:r>
            <a:r>
              <a:rPr lang="en-US" dirty="0" err="1"/>
              <a:t>Soan</a:t>
            </a:r>
            <a:r>
              <a:rPr lang="en-US" dirty="0"/>
              <a:t>, DTM</a:t>
            </a:r>
          </a:p>
          <a:p>
            <a:pPr lvl="1"/>
            <a:r>
              <a:rPr lang="en-US" dirty="0"/>
              <a:t>Email: </a:t>
            </a:r>
            <a:r>
              <a:rPr lang="en-US" dirty="0">
                <a:hlinkClick r:id="rId2"/>
              </a:rPr>
              <a:t>kamal.soan@gmail.com</a:t>
            </a:r>
            <a:endParaRPr lang="en-US" dirty="0"/>
          </a:p>
          <a:p>
            <a:pPr lvl="1"/>
            <a:r>
              <a:rPr lang="en-US" dirty="0"/>
              <a:t>Cell: 931-252-0599</a:t>
            </a:r>
          </a:p>
        </p:txBody>
      </p:sp>
      <p:pic>
        <p:nvPicPr>
          <p:cNvPr id="8194" name="Picture 2" descr="See the source image">
            <a:extLst>
              <a:ext uri="{FF2B5EF4-FFF2-40B4-BE49-F238E27FC236}">
                <a16:creationId xmlns:a16="http://schemas.microsoft.com/office/drawing/2014/main" id="{4AB8D0A9-A9F1-4E22-B8FC-1FF0B58DC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359" y="3429000"/>
            <a:ext cx="4479281" cy="26142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358695"/>
      </p:ext>
    </p:extLst>
  </p:cSld>
  <p:clrMapOvr>
    <a:masterClrMapping/>
  </p:clrMapOvr>
  <p:transition spd="slow">
    <p:wipe dir="r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0D491-7653-49A1-96EE-71B3CCA0F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 Marketing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2DF02-A300-4CF4-B7B7-5A432222163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Rozaline Janci, DTM</a:t>
            </a:r>
          </a:p>
          <a:p>
            <a:r>
              <a:rPr lang="en-US" dirty="0"/>
              <a:t>Program Quality Director</a:t>
            </a:r>
          </a:p>
        </p:txBody>
      </p:sp>
    </p:spTree>
    <p:extLst>
      <p:ext uri="{BB962C8B-B14F-4D97-AF65-F5344CB8AC3E}">
        <p14:creationId xmlns:p14="http://schemas.microsoft.com/office/powerpoint/2010/main" val="2811465236"/>
      </p:ext>
    </p:extLst>
  </p:cSld>
  <p:clrMapOvr>
    <a:masterClrMapping/>
  </p:clrMapOvr>
  <p:transition spd="slow">
    <p:wipe dir="r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C123B3-8C74-4332-BA08-AD9A578CA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 Personas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A2F6FA-C1F2-44F9-85FF-F32A80447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2336006"/>
            <a:ext cx="1464469" cy="21859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17624A-EA93-4BC1-A888-A6130F9D8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350" y="2350294"/>
            <a:ext cx="1457325" cy="21717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2CD931-D890-49D7-A3E0-6E7CE8CD19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25" y="2332435"/>
            <a:ext cx="1457325" cy="21931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DF0EFC-298A-445E-83C3-6F3D001BB9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5075" y="2314575"/>
            <a:ext cx="1457325" cy="22002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33935A-3F04-4C20-B99A-A43295F2DE77}"/>
              </a:ext>
            </a:extLst>
          </p:cNvPr>
          <p:cNvSpPr txBox="1"/>
          <p:nvPr/>
        </p:nvSpPr>
        <p:spPr>
          <a:xfrm>
            <a:off x="989409" y="4686301"/>
            <a:ext cx="1543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Young Professional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6A1095-49C7-4EDA-96E4-F21C034F2463}"/>
              </a:ext>
            </a:extLst>
          </p:cNvPr>
          <p:cNvSpPr txBox="1"/>
          <p:nvPr/>
        </p:nvSpPr>
        <p:spPr>
          <a:xfrm>
            <a:off x="2714625" y="4725755"/>
            <a:ext cx="1543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Career Advancer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C7BD78-DCA2-4348-A0F0-9D6C2D147F6B}"/>
              </a:ext>
            </a:extLst>
          </p:cNvPr>
          <p:cNvSpPr txBox="1"/>
          <p:nvPr/>
        </p:nvSpPr>
        <p:spPr>
          <a:xfrm>
            <a:off x="4446191" y="4743451"/>
            <a:ext cx="1543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International Professional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D6C564-B36D-4D29-816A-9BFEAFEBD409}"/>
              </a:ext>
            </a:extLst>
          </p:cNvPr>
          <p:cNvSpPr txBox="1"/>
          <p:nvPr/>
        </p:nvSpPr>
        <p:spPr>
          <a:xfrm>
            <a:off x="6315075" y="4725754"/>
            <a:ext cx="1543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Mature Manager</a:t>
            </a:r>
          </a:p>
        </p:txBody>
      </p:sp>
    </p:spTree>
    <p:extLst>
      <p:ext uri="{BB962C8B-B14F-4D97-AF65-F5344CB8AC3E}">
        <p14:creationId xmlns:p14="http://schemas.microsoft.com/office/powerpoint/2010/main" val="2901108890"/>
      </p:ext>
    </p:extLst>
  </p:cSld>
  <p:clrMapOvr>
    <a:masterClrMapping/>
  </p:clrMapOvr>
  <p:transition spd="slow">
    <p:wipe dir="r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5EFD6-9797-4047-AA94-8D43502B5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3C5BE-C236-4073-8EB3-C997FD35B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Toastmasters International conducted 16 focus groups:</a:t>
            </a:r>
          </a:p>
          <a:p>
            <a:pPr lvl="1"/>
            <a:r>
              <a:rPr lang="en-US" dirty="0"/>
              <a:t>San Diego, Columbus, New York City, Calgary, Houston, Bangalore, Shanghai, London</a:t>
            </a:r>
          </a:p>
          <a:p>
            <a:r>
              <a:rPr lang="en-US" dirty="0"/>
              <a:t>Markets selected based on TM membership counts and geographic diversity</a:t>
            </a:r>
          </a:p>
          <a:p>
            <a:r>
              <a:rPr lang="en-US" dirty="0"/>
              <a:t>Participants selected using a survey screen to ensure a diverse group of participants that more closely represented the average member in each location</a:t>
            </a:r>
          </a:p>
          <a:p>
            <a:r>
              <a:rPr lang="en-US" dirty="0"/>
              <a:t>Each group consisted of 6-8 members</a:t>
            </a:r>
          </a:p>
          <a:p>
            <a:r>
              <a:rPr lang="en-US" dirty="0"/>
              <a:t>These members participated in a moderated conversation related to their TM experience</a:t>
            </a:r>
          </a:p>
        </p:txBody>
      </p:sp>
    </p:spTree>
    <p:extLst>
      <p:ext uri="{BB962C8B-B14F-4D97-AF65-F5344CB8AC3E}">
        <p14:creationId xmlns:p14="http://schemas.microsoft.com/office/powerpoint/2010/main" val="292283253"/>
      </p:ext>
    </p:extLst>
  </p:cSld>
  <p:clrMapOvr>
    <a:masterClrMapping/>
  </p:clrMapOvr>
  <p:transition spd="slow">
    <p:wipe dir="r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00DE-9FDA-4D85-9CE6-86791DEC7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2016 Focus Groups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CC853D-1E98-4EAD-AAB5-854609A9C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353" y="1798257"/>
            <a:ext cx="6465094" cy="397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15459"/>
      </p:ext>
    </p:extLst>
  </p:cSld>
  <p:clrMapOvr>
    <a:masterClrMapping/>
  </p:clrMapOvr>
  <p:transition spd="slow">
    <p:wipe dir="r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4106E-2997-4689-B226-2049A38AA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Group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4CD6C-6035-4915-99D1-B921B49FE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4953000" cy="510144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Identify member segments</a:t>
            </a:r>
          </a:p>
          <a:p>
            <a:r>
              <a:rPr lang="en-US" dirty="0"/>
              <a:t>Understand the catalyst for joining Toastmasters</a:t>
            </a:r>
          </a:p>
          <a:p>
            <a:r>
              <a:rPr lang="en-US" dirty="0"/>
              <a:t>Determine why members choose Toastmasters over other options</a:t>
            </a:r>
          </a:p>
          <a:p>
            <a:r>
              <a:rPr lang="en-US" dirty="0"/>
              <a:t>Discover the reasons why members attend meetings regularly and continue their membership</a:t>
            </a:r>
          </a:p>
          <a:p>
            <a:r>
              <a:rPr lang="en-US" dirty="0"/>
              <a:t>Understand the unique value of Toastmasters from the member perspective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F9E606DD-D298-4370-A625-0C2D23A04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584" y="2438400"/>
            <a:ext cx="3100616" cy="23378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702792"/>
      </p:ext>
    </p:extLst>
  </p:cSld>
  <p:clrMapOvr>
    <a:masterClrMapping/>
  </p:clrMapOvr>
  <p:transition spd="slow">
    <p:wipe dir="r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E9020-D5BC-424A-A4CD-CD8F51A71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 Personas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8DF9B-0204-4830-980C-E6E38D53E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Six distinct member personas were clearly identified from the analysis</a:t>
            </a:r>
          </a:p>
          <a:p>
            <a:r>
              <a:rPr lang="en-US" dirty="0"/>
              <a:t>Each person has a unique background, set of personal characteristics and goals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174DF3-7730-4E74-B156-86A51686A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3581400"/>
            <a:ext cx="5915025" cy="29441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946799629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B0BD5-87F1-4F44-BE7F-6914FE7C0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TLI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05227-7591-439F-A153-DB226C53856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Rozaline Janci, DTM</a:t>
            </a:r>
          </a:p>
          <a:p>
            <a:r>
              <a:rPr lang="en-US" dirty="0"/>
              <a:t>Program Quality Director</a:t>
            </a:r>
          </a:p>
        </p:txBody>
      </p:sp>
    </p:spTree>
    <p:extLst>
      <p:ext uri="{BB962C8B-B14F-4D97-AF65-F5344CB8AC3E}">
        <p14:creationId xmlns:p14="http://schemas.microsoft.com/office/powerpoint/2010/main" val="4193291642"/>
      </p:ext>
    </p:extLst>
  </p:cSld>
  <p:clrMapOvr>
    <a:masterClrMapping/>
  </p:clrMapOvr>
  <p:transition spd="slow">
    <p:wipe dir="r"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11CD2-27E9-41EA-B307-41A586B15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 Personas: The Young Professional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6FDA6-F60C-45EE-8E7F-1FFAFA0EE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6019800" cy="5101445"/>
          </a:xfrm>
        </p:spPr>
        <p:txBody>
          <a:bodyPr>
            <a:normAutofit fontScale="92500"/>
          </a:bodyPr>
          <a:lstStyle/>
          <a:p>
            <a:r>
              <a:rPr lang="en-US" dirty="0"/>
              <a:t>Lack presentation skills and experience</a:t>
            </a:r>
          </a:p>
          <a:p>
            <a:r>
              <a:rPr lang="en-US" dirty="0"/>
              <a:t>Are shy and lack confidence</a:t>
            </a:r>
          </a:p>
          <a:p>
            <a:r>
              <a:rPr lang="en-US" dirty="0"/>
              <a:t>Want to network professionally</a:t>
            </a:r>
          </a:p>
          <a:p>
            <a:r>
              <a:rPr lang="en-US" dirty="0"/>
              <a:t>Want to be successful</a:t>
            </a:r>
          </a:p>
          <a:p>
            <a:r>
              <a:rPr lang="en-US" dirty="0"/>
              <a:t>Think Toastmasters structure and culture is gimmicky</a:t>
            </a:r>
          </a:p>
          <a:p>
            <a:r>
              <a:rPr lang="en-US" dirty="0"/>
              <a:t>Encouraged to join by a manager</a:t>
            </a:r>
          </a:p>
          <a:p>
            <a:r>
              <a:rPr lang="en-US" dirty="0"/>
              <a:t>Joined for professional development</a:t>
            </a:r>
          </a:p>
          <a:p>
            <a:r>
              <a:rPr lang="en-US" dirty="0"/>
              <a:t>Want modern tools (e.g. social media, apps)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D81925-0FEC-46F7-AA05-58B0A9472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700" y="1885951"/>
            <a:ext cx="2243138" cy="385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43927"/>
      </p:ext>
    </p:extLst>
  </p:cSld>
  <p:clrMapOvr>
    <a:masterClrMapping/>
  </p:clrMapOvr>
  <p:transition spd="slow">
    <p:wipe dir="r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B6314-B534-48B2-A628-17B4C8CBE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 Personas: The Career Advancer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BE3E8-B228-4CF2-A41D-4379C7886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6096000" cy="5101445"/>
          </a:xfrm>
        </p:spPr>
        <p:txBody>
          <a:bodyPr>
            <a:normAutofit fontScale="92500"/>
          </a:bodyPr>
          <a:lstStyle/>
          <a:p>
            <a:r>
              <a:rPr lang="en-US" dirty="0"/>
              <a:t>Joined to advance career</a:t>
            </a:r>
          </a:p>
          <a:p>
            <a:r>
              <a:rPr lang="en-US" dirty="0"/>
              <a:t>Will leave if skills do not continue to improve or don’t have enough time</a:t>
            </a:r>
          </a:p>
          <a:p>
            <a:r>
              <a:rPr lang="en-US" dirty="0"/>
              <a:t>Has some confidence and speaking abilities</a:t>
            </a:r>
          </a:p>
          <a:p>
            <a:r>
              <a:rPr lang="en-US" dirty="0"/>
              <a:t>Researched other development options before joining</a:t>
            </a:r>
          </a:p>
          <a:p>
            <a:r>
              <a:rPr lang="en-US" dirty="0"/>
              <a:t>Seeking constructive evaluation and practice</a:t>
            </a:r>
          </a:p>
          <a:p>
            <a:r>
              <a:rPr lang="en-US" dirty="0"/>
              <a:t>Often had an embarrassing incident that drove them to Toastmasters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611CD9-C606-4C2F-81E5-F6B4575AF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700" y="1885950"/>
            <a:ext cx="2178844" cy="390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065952"/>
      </p:ext>
    </p:extLst>
  </p:cSld>
  <p:clrMapOvr>
    <a:masterClrMapping/>
  </p:clrMapOvr>
  <p:transition spd="slow">
    <p:wipe dir="r"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B6314-B534-48B2-A628-17B4C8CBE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 Personas: The Self-Help Enthusiast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BE3E8-B228-4CF2-A41D-4379C7886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6019800" cy="510144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Typically men</a:t>
            </a:r>
          </a:p>
          <a:p>
            <a:r>
              <a:rPr lang="en-US" dirty="0"/>
              <a:t>Interested in groups like AA, Landmark, and the Free Masons</a:t>
            </a:r>
          </a:p>
          <a:p>
            <a:r>
              <a:rPr lang="en-US" dirty="0"/>
              <a:t>Late bloomers</a:t>
            </a:r>
          </a:p>
          <a:p>
            <a:r>
              <a:rPr lang="en-US" dirty="0"/>
              <a:t>Socially awkward</a:t>
            </a:r>
          </a:p>
          <a:p>
            <a:r>
              <a:rPr lang="en-US" dirty="0"/>
              <a:t>Looking for a place to fit in or find answers</a:t>
            </a:r>
          </a:p>
          <a:p>
            <a:r>
              <a:rPr lang="en-US" dirty="0"/>
              <a:t>Committed and extremely enthusiastic about Toastmasters</a:t>
            </a:r>
          </a:p>
          <a:p>
            <a:r>
              <a:rPr lang="en-US" dirty="0"/>
              <a:t>Want to mentor others, but aren’t qualified</a:t>
            </a:r>
          </a:p>
          <a:p>
            <a:r>
              <a:rPr lang="en-US" dirty="0"/>
              <a:t>Follow the program as it is designed</a:t>
            </a:r>
          </a:p>
          <a:p>
            <a:r>
              <a:rPr lang="en-US" dirty="0"/>
              <a:t>Narcissistic qualities – believe they are good at everything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D3BC83-486F-4FDD-8C09-FACAB4B51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982" y="1950244"/>
            <a:ext cx="2207419" cy="393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70901"/>
      </p:ext>
    </p:extLst>
  </p:cSld>
  <p:clrMapOvr>
    <a:masterClrMapping/>
  </p:clrMapOvr>
  <p:transition spd="slow">
    <p:wipe dir="r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B6314-B534-48B2-A628-17B4C8CBE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Member Personas: The International Professional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BE3E8-B228-4CF2-A41D-4379C7886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6019800" cy="5101445"/>
          </a:xfrm>
        </p:spPr>
        <p:txBody>
          <a:bodyPr/>
          <a:lstStyle/>
          <a:p>
            <a:r>
              <a:rPr lang="en-US" dirty="0"/>
              <a:t>Often young and educated</a:t>
            </a:r>
          </a:p>
          <a:p>
            <a:r>
              <a:rPr lang="en-US" dirty="0"/>
              <a:t>Joined to practice English</a:t>
            </a:r>
          </a:p>
          <a:p>
            <a:r>
              <a:rPr lang="en-US" dirty="0"/>
              <a:t>Work for companies that speak and write in English</a:t>
            </a:r>
          </a:p>
          <a:p>
            <a:r>
              <a:rPr lang="en-US" dirty="0"/>
              <a:t>Value a safe learning environment with no judgment</a:t>
            </a:r>
          </a:p>
          <a:p>
            <a:r>
              <a:rPr lang="en-US" dirty="0"/>
              <a:t>Adapt to new cultural techniques and values offered in the club</a:t>
            </a:r>
          </a:p>
          <a:p>
            <a:r>
              <a:rPr lang="en-US" dirty="0"/>
              <a:t>Excited about the leadership path once they learn about 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F176D3-430F-4F4A-B306-A321A3096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1885950"/>
            <a:ext cx="2300288" cy="389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06804"/>
      </p:ext>
    </p:extLst>
  </p:cSld>
  <p:clrMapOvr>
    <a:masterClrMapping/>
  </p:clrMapOvr>
  <p:transition spd="slow">
    <p:wipe dir="r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B6314-B534-48B2-A628-17B4C8CBE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 Personas: The Mature Manager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BE3E8-B228-4CF2-A41D-4379C7886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6019800" cy="5101445"/>
          </a:xfrm>
        </p:spPr>
        <p:txBody>
          <a:bodyPr>
            <a:normAutofit fontScale="92500"/>
          </a:bodyPr>
          <a:lstStyle/>
          <a:p>
            <a:r>
              <a:rPr lang="en-US" dirty="0"/>
              <a:t>Typically women</a:t>
            </a:r>
          </a:p>
          <a:p>
            <a:r>
              <a:rPr lang="en-US" dirty="0"/>
              <a:t>Joined to network and advance career</a:t>
            </a:r>
          </a:p>
          <a:p>
            <a:r>
              <a:rPr lang="en-US" dirty="0"/>
              <a:t>At a low point in their career</a:t>
            </a:r>
          </a:p>
          <a:p>
            <a:r>
              <a:rPr lang="en-US" dirty="0"/>
              <a:t>Describe themselves as “entrepreneurs”</a:t>
            </a:r>
          </a:p>
          <a:p>
            <a:r>
              <a:rPr lang="en-US" dirty="0"/>
              <a:t>Have tried Dale Carnegie, Meetups, business networking groups, etc.</a:t>
            </a:r>
          </a:p>
          <a:p>
            <a:r>
              <a:rPr lang="en-US" dirty="0"/>
              <a:t>Has the money to pay for solutions</a:t>
            </a:r>
          </a:p>
          <a:p>
            <a:r>
              <a:rPr lang="en-US" dirty="0"/>
              <a:t>Realizes they are getting older and need to refresh their skills</a:t>
            </a:r>
          </a:p>
          <a:p>
            <a:r>
              <a:rPr lang="en-US" dirty="0"/>
              <a:t>Very talkative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C69642-87E9-441C-8A89-C136161C7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700" y="1885950"/>
            <a:ext cx="2207419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838062"/>
      </p:ext>
    </p:extLst>
  </p:cSld>
  <p:clrMapOvr>
    <a:masterClrMapping/>
  </p:clrMapOvr>
  <p:transition spd="slow">
    <p:wipe dir="r"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B6314-B534-48B2-A628-17B4C8CBE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 Personas: The Retiree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BE3E8-B228-4CF2-A41D-4379C7886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6019800" cy="5101445"/>
          </a:xfrm>
        </p:spPr>
        <p:txBody>
          <a:bodyPr>
            <a:normAutofit fontScale="92500"/>
          </a:bodyPr>
          <a:lstStyle/>
          <a:p>
            <a:r>
              <a:rPr lang="en-US" dirty="0"/>
              <a:t>Joined for fellowship</a:t>
            </a:r>
          </a:p>
          <a:p>
            <a:r>
              <a:rPr lang="en-US" dirty="0"/>
              <a:t>Seeking personal fulfillment (bored)</a:t>
            </a:r>
          </a:p>
          <a:p>
            <a:r>
              <a:rPr lang="en-US" dirty="0"/>
              <a:t>Want to give back and be valuable to others</a:t>
            </a:r>
          </a:p>
          <a:p>
            <a:r>
              <a:rPr lang="en-US" dirty="0"/>
              <a:t>Don’t join to volunteer, but often do because there is no one else to do it</a:t>
            </a:r>
          </a:p>
          <a:p>
            <a:r>
              <a:rPr lang="en-US" dirty="0"/>
              <a:t>Likes social/fraternity time</a:t>
            </a:r>
          </a:p>
          <a:p>
            <a:r>
              <a:rPr lang="en-US" dirty="0"/>
              <a:t>Think they are already a great speaker</a:t>
            </a:r>
          </a:p>
          <a:p>
            <a:r>
              <a:rPr lang="en-US" dirty="0"/>
              <a:t>Strong/rigid views, do not like change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1AE2B5-95F9-41E5-B110-71A2B7D3D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1772856"/>
            <a:ext cx="2214563" cy="390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23545"/>
      </p:ext>
    </p:extLst>
  </p:cSld>
  <p:clrMapOvr>
    <a:masterClrMapping/>
  </p:clrMapOvr>
  <p:transition spd="slow">
    <p:wipe dir="r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E07EC-186E-490E-BA66-AA43B107B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Themes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14FD7-14EF-4A4E-9128-A0F96DC1F7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400" y="1341120"/>
            <a:ext cx="3733800" cy="5699760"/>
          </a:xfrm>
        </p:spPr>
        <p:txBody>
          <a:bodyPr/>
          <a:lstStyle/>
          <a:p>
            <a:r>
              <a:rPr lang="en-US" sz="2800" dirty="0"/>
              <a:t>First Experience</a:t>
            </a:r>
          </a:p>
          <a:p>
            <a:pPr lvl="1"/>
            <a:r>
              <a:rPr lang="en-US" sz="2400" dirty="0"/>
              <a:t>Individuals initially lack knowledge and have limited expectations</a:t>
            </a:r>
          </a:p>
          <a:p>
            <a:pPr lvl="1"/>
            <a:r>
              <a:rPr lang="en-US" sz="2400" dirty="0"/>
              <a:t>Starts with a fear of public speaking</a:t>
            </a:r>
          </a:p>
          <a:p>
            <a:pPr lvl="1"/>
            <a:r>
              <a:rPr lang="en-US" sz="2400" dirty="0"/>
              <a:t>Warm welcome matters</a:t>
            </a:r>
          </a:p>
          <a:p>
            <a:pPr lvl="1"/>
            <a:r>
              <a:rPr lang="en-US" sz="2400" dirty="0"/>
              <a:t>Accessibility and flexibility are critical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5A92BB-A8B0-41C3-8226-5E2C7DFA30C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0" y="1341120"/>
            <a:ext cx="4267200" cy="5699760"/>
          </a:xfrm>
        </p:spPr>
        <p:txBody>
          <a:bodyPr/>
          <a:lstStyle/>
          <a:p>
            <a:r>
              <a:rPr lang="en-US" sz="2800" dirty="0"/>
              <a:t>Why They Stay</a:t>
            </a:r>
          </a:p>
          <a:p>
            <a:pPr lvl="1"/>
            <a:r>
              <a:rPr lang="en-US" sz="2400" dirty="0"/>
              <a:t>Greater self-confidence</a:t>
            </a:r>
          </a:p>
          <a:p>
            <a:pPr lvl="1"/>
            <a:r>
              <a:rPr lang="en-US" sz="2400" dirty="0"/>
              <a:t>For the fun</a:t>
            </a:r>
          </a:p>
          <a:p>
            <a:pPr lvl="1"/>
            <a:r>
              <a:rPr lang="en-US" sz="2400" dirty="0"/>
              <a:t>Program value: Structured and self-directed</a:t>
            </a:r>
          </a:p>
          <a:p>
            <a:pPr lvl="1"/>
            <a:r>
              <a:rPr lang="en-US" sz="2400" dirty="0"/>
              <a:t>Diversity and being part of an international program</a:t>
            </a:r>
          </a:p>
          <a:p>
            <a:pPr lvl="1"/>
            <a:r>
              <a:rPr lang="en-US" sz="2400" dirty="0"/>
              <a:t>There’s nothing like Toastmasters</a:t>
            </a:r>
          </a:p>
          <a:p>
            <a:pPr lvl="1"/>
            <a:r>
              <a:rPr lang="en-US" sz="2400" dirty="0"/>
              <a:t>Impacts all aspects of their life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103950"/>
      </p:ext>
    </p:extLst>
  </p:cSld>
  <p:clrMapOvr>
    <a:masterClrMapping/>
  </p:clrMapOvr>
  <p:transition spd="slow">
    <p:wipe dir="r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96632-205F-49BD-97DC-D5E7FC8C7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Unexpected Discoveries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F3379C-E42B-4047-AD46-880957FB33B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2800" dirty="0"/>
              <a:t>Personal</a:t>
            </a:r>
          </a:p>
          <a:p>
            <a:pPr lvl="1"/>
            <a:r>
              <a:rPr lang="en-US" sz="2400" dirty="0"/>
              <a:t>Learned to listen</a:t>
            </a:r>
          </a:p>
          <a:p>
            <a:pPr lvl="1"/>
            <a:r>
              <a:rPr lang="en-US" sz="2400" dirty="0"/>
              <a:t>Self-awareness</a:t>
            </a:r>
          </a:p>
          <a:p>
            <a:pPr lvl="1"/>
            <a:r>
              <a:rPr lang="en-US" sz="2400" dirty="0"/>
              <a:t>Developing others</a:t>
            </a:r>
          </a:p>
          <a:p>
            <a:pPr lvl="1"/>
            <a:r>
              <a:rPr lang="en-US" sz="2400" dirty="0"/>
              <a:t>Other valuable skills are built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2AAC5F4-2586-428C-A12E-216822FDF14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z="2800" dirty="0"/>
              <a:t>Toastmasters</a:t>
            </a:r>
          </a:p>
          <a:p>
            <a:pPr lvl="1"/>
            <a:r>
              <a:rPr lang="en-US" sz="2400" dirty="0"/>
              <a:t>Professional speakers alongside “normal” people</a:t>
            </a:r>
          </a:p>
          <a:p>
            <a:pPr lvl="1"/>
            <a:r>
              <a:rPr lang="en-US" sz="2400" dirty="0"/>
              <a:t>Two tracks (pre-Pathways)</a:t>
            </a:r>
          </a:p>
          <a:p>
            <a:pPr lvl="1"/>
            <a:r>
              <a:rPr lang="en-US" sz="2400" dirty="0"/>
              <a:t>These are my people!</a:t>
            </a:r>
          </a:p>
          <a:p>
            <a:pPr lvl="1"/>
            <a:r>
              <a:rPr lang="en-US" sz="2400" dirty="0"/>
              <a:t>It’s more than a bunch of people getting together – its development</a:t>
            </a:r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536C19BD-6E57-4D42-8209-28CDA1AD6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6" y="4767500"/>
            <a:ext cx="4260054" cy="14808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15233"/>
      </p:ext>
    </p:extLst>
  </p:cSld>
  <p:clrMapOvr>
    <a:masterClrMapping/>
  </p:clrMapOvr>
  <p:transition spd="slow">
    <p:wipe dir="r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C015D16-67D7-43D8-8F06-ECE7E7F33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Best-kept Secret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311AF6-B073-4399-8968-6AE8A0EBB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Primary channels</a:t>
            </a:r>
          </a:p>
          <a:p>
            <a:pPr lvl="1"/>
            <a:r>
              <a:rPr lang="en-US" dirty="0"/>
              <a:t>The Inviter – trusted Word of Mouth</a:t>
            </a:r>
          </a:p>
          <a:p>
            <a:pPr lvl="2"/>
            <a:r>
              <a:rPr lang="en-US" dirty="0"/>
              <a:t>Friend</a:t>
            </a:r>
          </a:p>
          <a:p>
            <a:pPr lvl="2"/>
            <a:r>
              <a:rPr lang="en-US" dirty="0"/>
              <a:t>Family</a:t>
            </a:r>
          </a:p>
          <a:p>
            <a:pPr lvl="2"/>
            <a:r>
              <a:rPr lang="en-US" dirty="0"/>
              <a:t>Boss</a:t>
            </a:r>
          </a:p>
          <a:p>
            <a:pPr lvl="2"/>
            <a:r>
              <a:rPr lang="en-US" dirty="0"/>
              <a:t>Colleague</a:t>
            </a:r>
          </a:p>
          <a:p>
            <a:pPr lvl="1"/>
            <a:r>
              <a:rPr lang="en-US" dirty="0"/>
              <a:t>Google Search</a:t>
            </a:r>
          </a:p>
          <a:p>
            <a:r>
              <a:rPr lang="en-US" dirty="0"/>
              <a:t>Need for advertising </a:t>
            </a:r>
          </a:p>
        </p:txBody>
      </p:sp>
      <p:pic>
        <p:nvPicPr>
          <p:cNvPr id="5126" name="Picture 6" descr="See the source image">
            <a:extLst>
              <a:ext uri="{FF2B5EF4-FFF2-40B4-BE49-F238E27FC236}">
                <a16:creationId xmlns:a16="http://schemas.microsoft.com/office/drawing/2014/main" id="{1AED0847-64FD-4B37-8EBF-88B37A9EE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175436"/>
            <a:ext cx="4572000" cy="21568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357816"/>
      </p:ext>
    </p:extLst>
  </p:cSld>
  <p:clrMapOvr>
    <a:masterClrMapping/>
  </p:clrMapOvr>
  <p:transition spd="slow">
    <p:wipe dir="r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/>
              <a:t>District 35 Finance Update</a:t>
            </a:r>
            <a:br>
              <a:rPr lang="en-US" dirty="0"/>
            </a:br>
            <a:endParaRPr lang="en-US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Jason P. Feucht, ACS, ALB</a:t>
            </a:r>
          </a:p>
          <a:p>
            <a:r>
              <a:rPr lang="en-US" dirty="0"/>
              <a:t>District Finance Manager</a:t>
            </a:r>
          </a:p>
        </p:txBody>
      </p:sp>
    </p:spTree>
    <p:extLst>
      <p:ext uri="{BB962C8B-B14F-4D97-AF65-F5344CB8AC3E}">
        <p14:creationId xmlns:p14="http://schemas.microsoft.com/office/powerpoint/2010/main" val="2560727527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8304</TotalTime>
  <Words>4673</Words>
  <Application>Microsoft Office PowerPoint</Application>
  <PresentationFormat>On-screen Show (4:3)</PresentationFormat>
  <Paragraphs>1085</Paragraphs>
  <Slides>125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125</vt:i4>
      </vt:variant>
    </vt:vector>
  </HeadingPairs>
  <TitlesOfParts>
    <vt:vector size="138" baseType="lpstr">
      <vt:lpstr>Arial</vt:lpstr>
      <vt:lpstr>Arial Black</vt:lpstr>
      <vt:lpstr>ArialUnicodeMS</vt:lpstr>
      <vt:lpstr>Arimo</vt:lpstr>
      <vt:lpstr>Calibri</vt:lpstr>
      <vt:lpstr>Courier New</vt:lpstr>
      <vt:lpstr>Myriad Pro</vt:lpstr>
      <vt:lpstr>Myriad Pro Semibold</vt:lpstr>
      <vt:lpstr>Noto Sans Symbols</vt:lpstr>
      <vt:lpstr>PT Sans</vt:lpstr>
      <vt:lpstr>Wingdings</vt:lpstr>
      <vt:lpstr>ヒラギノ角ゴ Pro W3</vt:lpstr>
      <vt:lpstr>TI Corporate: 4x3 – Title &amp; Content</vt:lpstr>
      <vt:lpstr>October 2018 DEC Meeting</vt:lpstr>
      <vt:lpstr>Agenda</vt:lpstr>
      <vt:lpstr>Agenda</vt:lpstr>
      <vt:lpstr>Do we all have a Feather in our CAP?</vt:lpstr>
      <vt:lpstr>Communication Standards</vt:lpstr>
      <vt:lpstr>Why Are We Discussing This?</vt:lpstr>
      <vt:lpstr>Suggested Ideas for Communication</vt:lpstr>
      <vt:lpstr>How Can We Help</vt:lpstr>
      <vt:lpstr>TLI Update</vt:lpstr>
      <vt:lpstr>PowerPoint Presentation</vt:lpstr>
      <vt:lpstr>GET READY!!</vt:lpstr>
      <vt:lpstr>Registration Now Open</vt:lpstr>
      <vt:lpstr>Education Sessions</vt:lpstr>
      <vt:lpstr>Facebook and Website</vt:lpstr>
      <vt:lpstr>Mentoring</vt:lpstr>
      <vt:lpstr>Your Challenge</vt:lpstr>
      <vt:lpstr>Definition of Mentoring</vt:lpstr>
      <vt:lpstr>Understanding Mentoring</vt:lpstr>
      <vt:lpstr>Mentoring as a Concept</vt:lpstr>
      <vt:lpstr>Basis of Mentoring</vt:lpstr>
      <vt:lpstr>Principles of Mentoring – SYNERGY</vt:lpstr>
      <vt:lpstr>Principles of Mentoring – RELATIONSHIP</vt:lpstr>
      <vt:lpstr>Principles of Mentoring – UNIQUENESS </vt:lpstr>
      <vt:lpstr>Art of Mentoring</vt:lpstr>
      <vt:lpstr>Mentoring Skills </vt:lpstr>
      <vt:lpstr>Skills Needed by Mentor and Protégé </vt:lpstr>
      <vt:lpstr>Attitude for Mentoring</vt:lpstr>
      <vt:lpstr>Uniqueness of Mentoring</vt:lpstr>
      <vt:lpstr>Roles Played By A Mentor</vt:lpstr>
      <vt:lpstr>Skills Required By Mentors</vt:lpstr>
      <vt:lpstr>Appreciative Inquiry</vt:lpstr>
      <vt:lpstr>Active Listening and Observations</vt:lpstr>
      <vt:lpstr>Reflective Observation</vt:lpstr>
      <vt:lpstr>Empathy, Warmth, and Respect</vt:lpstr>
      <vt:lpstr>Concreteness and Focus</vt:lpstr>
      <vt:lpstr>Confrontation</vt:lpstr>
      <vt:lpstr>Storytelling</vt:lpstr>
      <vt:lpstr>Storytelling – Do’s and Don’ts </vt:lpstr>
      <vt:lpstr>Storytelling – Do’s and Don’ts </vt:lpstr>
      <vt:lpstr>PowerPoint Presentation</vt:lpstr>
      <vt:lpstr>Area Director Official Club Visit</vt:lpstr>
      <vt:lpstr>Setting up an Official Club Visit for a Report</vt:lpstr>
      <vt:lpstr>Prepare for your visit </vt:lpstr>
      <vt:lpstr>First Impressions</vt:lpstr>
      <vt:lpstr>Membership Orientation</vt:lpstr>
      <vt:lpstr>Fellowship, Variety and Communication </vt:lpstr>
      <vt:lpstr>Program Planning and Meeting Organization</vt:lpstr>
      <vt:lpstr>Membership Strength</vt:lpstr>
      <vt:lpstr>Achievement Recognition</vt:lpstr>
      <vt:lpstr>Information about the Club’s Progress in DCP</vt:lpstr>
      <vt:lpstr>Other Helpful Hints and Reminders (1)</vt:lpstr>
      <vt:lpstr>Other Helpful Hints and Reminders (2)</vt:lpstr>
      <vt:lpstr>Discussion Question</vt:lpstr>
      <vt:lpstr>Feel free to contact us with any questions!</vt:lpstr>
      <vt:lpstr>Report Refresher</vt:lpstr>
      <vt:lpstr>PowerPoint Presentation</vt:lpstr>
      <vt:lpstr>Learn How to Track Performance</vt:lpstr>
      <vt:lpstr>PowerPoint Presentation</vt:lpstr>
      <vt:lpstr>PowerPoint Presentation</vt:lpstr>
      <vt:lpstr>PowerPoint Presentation</vt:lpstr>
      <vt:lpstr>PowerPoint Presentation</vt:lpstr>
      <vt:lpstr>Don’t Forget Your Friends</vt:lpstr>
      <vt:lpstr>Team Building Exercise: Scavenger Hunt</vt:lpstr>
      <vt:lpstr>PowerPoint Presentation</vt:lpstr>
      <vt:lpstr>PowerPoint Presentation</vt:lpstr>
      <vt:lpstr>Area &amp; Division Director Roundtable</vt:lpstr>
      <vt:lpstr>PowerPoint Presentation</vt:lpstr>
      <vt:lpstr>Public Relations</vt:lpstr>
      <vt:lpstr>Current Metrics</vt:lpstr>
      <vt:lpstr>Communication – The Funnel Concept</vt:lpstr>
      <vt:lpstr>Osmotic Communication</vt:lpstr>
      <vt:lpstr>Communication Methods</vt:lpstr>
      <vt:lpstr>Division &amp; Area Level Public Relations</vt:lpstr>
      <vt:lpstr>Division &amp; Area Level Public Relations</vt:lpstr>
      <vt:lpstr>VP PR Survey</vt:lpstr>
      <vt:lpstr>VP PR Survey (continued)</vt:lpstr>
      <vt:lpstr>VP PR Survey (continued)</vt:lpstr>
      <vt:lpstr>VP PR Survey (continued)</vt:lpstr>
      <vt:lpstr>VP PR Survey – Educational Sessions</vt:lpstr>
      <vt:lpstr>PR Contests 2018-2019</vt:lpstr>
      <vt:lpstr>Additional Volunteers</vt:lpstr>
      <vt:lpstr>PowerPoint Presentation</vt:lpstr>
      <vt:lpstr>Contact Me</vt:lpstr>
      <vt:lpstr>Persona Marketing</vt:lpstr>
      <vt:lpstr>Member Personas</vt:lpstr>
      <vt:lpstr>Persona Development</vt:lpstr>
      <vt:lpstr>2016 Focus Groups</vt:lpstr>
      <vt:lpstr>Focus Group Goals</vt:lpstr>
      <vt:lpstr>Member Personas</vt:lpstr>
      <vt:lpstr>Member Personas: The Young Professional</vt:lpstr>
      <vt:lpstr>Member Personas: The Career Advancer</vt:lpstr>
      <vt:lpstr>Member Personas: The Self-Help Enthusiast</vt:lpstr>
      <vt:lpstr>Member Personas: The International Professional</vt:lpstr>
      <vt:lpstr>Member Personas: The Mature Manager</vt:lpstr>
      <vt:lpstr>Member Personas: The Retiree</vt:lpstr>
      <vt:lpstr>Overall Themes </vt:lpstr>
      <vt:lpstr>Unexpected Discoveries</vt:lpstr>
      <vt:lpstr>Best-kept Secret</vt:lpstr>
      <vt:lpstr>District 35 Finance Update </vt:lpstr>
      <vt:lpstr>Overview</vt:lpstr>
      <vt:lpstr>Financial Results Through August 2018</vt:lpstr>
      <vt:lpstr>Income Estimates</vt:lpstr>
      <vt:lpstr>Travel / Mileage Budget</vt:lpstr>
      <vt:lpstr>Trio &amp; Administration</vt:lpstr>
      <vt:lpstr>Division Directors</vt:lpstr>
      <vt:lpstr>Area Directors</vt:lpstr>
      <vt:lpstr>Reminders - Reimbursements</vt:lpstr>
      <vt:lpstr>Concur – Common Issues</vt:lpstr>
      <vt:lpstr>Concur – Common Issues</vt:lpstr>
      <vt:lpstr>Other Reminders</vt:lpstr>
      <vt:lpstr>Eventbrite</vt:lpstr>
      <vt:lpstr>Questions?</vt:lpstr>
      <vt:lpstr>Recognition</vt:lpstr>
      <vt:lpstr>Perfect DEC Attendance – 1st Quarter</vt:lpstr>
      <vt:lpstr>1st Area Director Visit Report Completed</vt:lpstr>
      <vt:lpstr>All Area Director Visit Reports Completed</vt:lpstr>
      <vt:lpstr>30-60-90 Day Review</vt:lpstr>
      <vt:lpstr>Your Next 30 Days (mid-November)</vt:lpstr>
      <vt:lpstr>Your Next 60 Days (mid-December)</vt:lpstr>
      <vt:lpstr>Your Next 30 Days (mid-January)</vt:lpstr>
      <vt:lpstr>Q &amp; A and Wrap-Up</vt:lpstr>
      <vt:lpstr>PowerPoint Presentation</vt:lpstr>
      <vt:lpstr>Next DEC Meeting</vt:lpstr>
      <vt:lpstr>Next DEC Meeting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drex</dc:creator>
  <cp:lastModifiedBy>Troy Pool</cp:lastModifiedBy>
  <cp:revision>337</cp:revision>
  <cp:lastPrinted>2017-08-03T22:39:42Z</cp:lastPrinted>
  <dcterms:created xsi:type="dcterms:W3CDTF">2011-07-13T15:20:37Z</dcterms:created>
  <dcterms:modified xsi:type="dcterms:W3CDTF">2018-10-20T15:48:42Z</dcterms:modified>
</cp:coreProperties>
</file>