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71"/>
  </p:notesMasterIdLst>
  <p:sldIdLst>
    <p:sldId id="388" r:id="rId2"/>
    <p:sldId id="407" r:id="rId3"/>
    <p:sldId id="408" r:id="rId4"/>
    <p:sldId id="409" r:id="rId5"/>
    <p:sldId id="640" r:id="rId6"/>
    <p:sldId id="662" r:id="rId7"/>
    <p:sldId id="722" r:id="rId8"/>
    <p:sldId id="496" r:id="rId9"/>
    <p:sldId id="691" r:id="rId10"/>
    <p:sldId id="692" r:id="rId11"/>
    <p:sldId id="693" r:id="rId12"/>
    <p:sldId id="694" r:id="rId13"/>
    <p:sldId id="695" r:id="rId14"/>
    <p:sldId id="696" r:id="rId15"/>
    <p:sldId id="497" r:id="rId16"/>
    <p:sldId id="256" r:id="rId17"/>
    <p:sldId id="257" r:id="rId18"/>
    <p:sldId id="260" r:id="rId19"/>
    <p:sldId id="261" r:id="rId20"/>
    <p:sldId id="265" r:id="rId21"/>
    <p:sldId id="263" r:id="rId22"/>
    <p:sldId id="264" r:id="rId23"/>
    <p:sldId id="267" r:id="rId24"/>
    <p:sldId id="266" r:id="rId25"/>
    <p:sldId id="646" r:id="rId26"/>
    <p:sldId id="697" r:id="rId27"/>
    <p:sldId id="708" r:id="rId28"/>
    <p:sldId id="724" r:id="rId29"/>
    <p:sldId id="723" r:id="rId30"/>
    <p:sldId id="721" r:id="rId31"/>
    <p:sldId id="725" r:id="rId32"/>
    <p:sldId id="698" r:id="rId33"/>
    <p:sldId id="719" r:id="rId34"/>
    <p:sldId id="720" r:id="rId35"/>
    <p:sldId id="726" r:id="rId36"/>
    <p:sldId id="446" r:id="rId37"/>
    <p:sldId id="652" r:id="rId38"/>
    <p:sldId id="728" r:id="rId39"/>
    <p:sldId id="490" r:id="rId40"/>
    <p:sldId id="727" r:id="rId41"/>
    <p:sldId id="653" r:id="rId42"/>
    <p:sldId id="729" r:id="rId43"/>
    <p:sldId id="681" r:id="rId44"/>
    <p:sldId id="682" r:id="rId45"/>
    <p:sldId id="683" r:id="rId46"/>
    <p:sldId id="685" r:id="rId47"/>
    <p:sldId id="686" r:id="rId48"/>
    <p:sldId id="687" r:id="rId49"/>
    <p:sldId id="688" r:id="rId50"/>
    <p:sldId id="689" r:id="rId51"/>
    <p:sldId id="690" r:id="rId52"/>
    <p:sldId id="730" r:id="rId53"/>
    <p:sldId id="737" r:id="rId54"/>
    <p:sldId id="738" r:id="rId55"/>
    <p:sldId id="731" r:id="rId56"/>
    <p:sldId id="732" r:id="rId57"/>
    <p:sldId id="733" r:id="rId58"/>
    <p:sldId id="734" r:id="rId59"/>
    <p:sldId id="735" r:id="rId60"/>
    <p:sldId id="736" r:id="rId61"/>
    <p:sldId id="478" r:id="rId62"/>
    <p:sldId id="679" r:id="rId63"/>
    <p:sldId id="667" r:id="rId64"/>
    <p:sldId id="473" r:id="rId65"/>
    <p:sldId id="479" r:id="rId66"/>
    <p:sldId id="476" r:id="rId67"/>
    <p:sldId id="680" r:id="rId68"/>
    <p:sldId id="512" r:id="rId69"/>
    <p:sldId id="481" r:id="rId70"/>
  </p:sldIdLst>
  <p:sldSz cx="9144000" cy="6858000" type="screen4x3"/>
  <p:notesSz cx="7010400" cy="9236075"/>
  <p:defaultTextStyle>
    <a:defPPr>
      <a:defRPr lang="en-US"/>
    </a:defPPr>
    <a:lvl1pPr algn="l" rtl="0" fontAlgn="base">
      <a:spcBef>
        <a:spcPct val="0"/>
      </a:spcBef>
      <a:spcAft>
        <a:spcPct val="0"/>
      </a:spcAft>
      <a:defRPr kern="1200">
        <a:solidFill>
          <a:schemeClr val="tx1"/>
        </a:solidFill>
        <a:latin typeface="Arial" charset="0"/>
        <a:ea typeface="ヒラギノ角ゴ Pro W3" charset="0"/>
        <a:cs typeface="Arial" charset="0"/>
      </a:defRPr>
    </a:lvl1pPr>
    <a:lvl2pPr marL="457200" algn="l" rtl="0" fontAlgn="base">
      <a:spcBef>
        <a:spcPct val="0"/>
      </a:spcBef>
      <a:spcAft>
        <a:spcPct val="0"/>
      </a:spcAft>
      <a:defRPr kern="1200">
        <a:solidFill>
          <a:schemeClr val="tx1"/>
        </a:solidFill>
        <a:latin typeface="Arial" charset="0"/>
        <a:ea typeface="ヒラギノ角ゴ Pro W3" charset="0"/>
        <a:cs typeface="Arial" charset="0"/>
      </a:defRPr>
    </a:lvl2pPr>
    <a:lvl3pPr marL="914400" algn="l" rtl="0" fontAlgn="base">
      <a:spcBef>
        <a:spcPct val="0"/>
      </a:spcBef>
      <a:spcAft>
        <a:spcPct val="0"/>
      </a:spcAft>
      <a:defRPr kern="1200">
        <a:solidFill>
          <a:schemeClr val="tx1"/>
        </a:solidFill>
        <a:latin typeface="Arial" charset="0"/>
        <a:ea typeface="ヒラギノ角ゴ Pro W3" charset="0"/>
        <a:cs typeface="Arial" charset="0"/>
      </a:defRPr>
    </a:lvl3pPr>
    <a:lvl4pPr marL="1371600" algn="l" rtl="0" fontAlgn="base">
      <a:spcBef>
        <a:spcPct val="0"/>
      </a:spcBef>
      <a:spcAft>
        <a:spcPct val="0"/>
      </a:spcAft>
      <a:defRPr kern="1200">
        <a:solidFill>
          <a:schemeClr val="tx1"/>
        </a:solidFill>
        <a:latin typeface="Arial" charset="0"/>
        <a:ea typeface="ヒラギノ角ゴ Pro W3" charset="0"/>
        <a:cs typeface="Arial" charset="0"/>
      </a:defRPr>
    </a:lvl4pPr>
    <a:lvl5pPr marL="1828800" algn="l" rtl="0" fontAlgn="base">
      <a:spcBef>
        <a:spcPct val="0"/>
      </a:spcBef>
      <a:spcAft>
        <a:spcPct val="0"/>
      </a:spcAft>
      <a:defRPr kern="1200">
        <a:solidFill>
          <a:schemeClr val="tx1"/>
        </a:solidFill>
        <a:latin typeface="Arial" charset="0"/>
        <a:ea typeface="ヒラギノ角ゴ Pro W3" charset="0"/>
        <a:cs typeface="Arial" charset="0"/>
      </a:defRPr>
    </a:lvl5pPr>
    <a:lvl6pPr marL="2286000" algn="l" defTabSz="457200" rtl="0" eaLnBrk="1" latinLnBrk="0" hangingPunct="1">
      <a:defRPr kern="1200">
        <a:solidFill>
          <a:schemeClr val="tx1"/>
        </a:solidFill>
        <a:latin typeface="Arial" charset="0"/>
        <a:ea typeface="ヒラギノ角ゴ Pro W3" charset="0"/>
        <a:cs typeface="Arial" charset="0"/>
      </a:defRPr>
    </a:lvl6pPr>
    <a:lvl7pPr marL="2743200" algn="l" defTabSz="457200" rtl="0" eaLnBrk="1" latinLnBrk="0" hangingPunct="1">
      <a:defRPr kern="1200">
        <a:solidFill>
          <a:schemeClr val="tx1"/>
        </a:solidFill>
        <a:latin typeface="Arial" charset="0"/>
        <a:ea typeface="ヒラギノ角ゴ Pro W3" charset="0"/>
        <a:cs typeface="Arial" charset="0"/>
      </a:defRPr>
    </a:lvl7pPr>
    <a:lvl8pPr marL="3200400" algn="l" defTabSz="457200" rtl="0" eaLnBrk="1" latinLnBrk="0" hangingPunct="1">
      <a:defRPr kern="1200">
        <a:solidFill>
          <a:schemeClr val="tx1"/>
        </a:solidFill>
        <a:latin typeface="Arial" charset="0"/>
        <a:ea typeface="ヒラギノ角ゴ Pro W3" charset="0"/>
        <a:cs typeface="Arial" charset="0"/>
      </a:defRPr>
    </a:lvl8pPr>
    <a:lvl9pPr marL="3657600" algn="l" defTabSz="457200" rtl="0" eaLnBrk="1" latinLnBrk="0" hangingPunct="1">
      <a:defRPr kern="1200">
        <a:solidFill>
          <a:schemeClr val="tx1"/>
        </a:solidFill>
        <a:latin typeface="Arial" charset="0"/>
        <a:ea typeface="ヒラギノ角ゴ Pro W3" charset="0"/>
        <a:cs typeface="Arial" charset="0"/>
      </a:defRPr>
    </a:lvl9pPr>
  </p:defaultTextStyle>
  <p:extLst>
    <p:ext uri="{EFAFB233-063F-42B5-8137-9DF3F51BA10A}">
      <p15:sldGuideLst xmlns:p15="http://schemas.microsoft.com/office/powerpoint/2012/main">
        <p15:guide id="1" orient="horz" pos="1008" userDrawn="1">
          <p15:clr>
            <a:srgbClr val="A4A3A4"/>
          </p15:clr>
        </p15:guide>
        <p15:guide id="2" pos="192" userDrawn="1">
          <p15:clr>
            <a:srgbClr val="A4A3A4"/>
          </p15:clr>
        </p15:guide>
        <p15:guide id="3" pos="28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00374A"/>
    <a:srgbClr val="004165"/>
    <a:srgbClr val="A9B2B1"/>
    <a:srgbClr val="C6D5D7"/>
    <a:srgbClr val="DCEAEA"/>
    <a:srgbClr val="EBFDFF"/>
    <a:srgbClr val="ECFCFE"/>
    <a:srgbClr val="D9EFF8"/>
    <a:srgbClr val="ECEFE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0" autoAdjust="0"/>
    <p:restoredTop sz="96304" autoAdjust="0"/>
  </p:normalViewPr>
  <p:slideViewPr>
    <p:cSldViewPr showGuides="1">
      <p:cViewPr varScale="1">
        <p:scale>
          <a:sx n="111" d="100"/>
          <a:sy n="111" d="100"/>
        </p:scale>
        <p:origin x="1506" y="108"/>
      </p:cViewPr>
      <p:guideLst>
        <p:guide orient="horz" pos="1008"/>
        <p:guide pos="192"/>
        <p:guide pos="288"/>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883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3408"/>
          </a:xfrm>
          <a:prstGeom prst="rect">
            <a:avLst/>
          </a:prstGeom>
        </p:spPr>
        <p:txBody>
          <a:bodyPr vert="horz" lIns="92830" tIns="46415" rIns="92830" bIns="46415" rtlCol="0"/>
          <a:lstStyle>
            <a:lvl1pPr algn="l">
              <a:defRPr sz="1200"/>
            </a:lvl1pPr>
          </a:lstStyle>
          <a:p>
            <a:endParaRPr lang="en-US"/>
          </a:p>
        </p:txBody>
      </p:sp>
      <p:sp>
        <p:nvSpPr>
          <p:cNvPr id="3" name="Date Placeholder 2"/>
          <p:cNvSpPr>
            <a:spLocks noGrp="1"/>
          </p:cNvSpPr>
          <p:nvPr>
            <p:ph type="dt" idx="1"/>
          </p:nvPr>
        </p:nvSpPr>
        <p:spPr>
          <a:xfrm>
            <a:off x="3970938" y="0"/>
            <a:ext cx="3037840" cy="463408"/>
          </a:xfrm>
          <a:prstGeom prst="rect">
            <a:avLst/>
          </a:prstGeom>
        </p:spPr>
        <p:txBody>
          <a:bodyPr vert="horz" lIns="92830" tIns="46415" rIns="92830" bIns="46415" rtlCol="0"/>
          <a:lstStyle>
            <a:lvl1pPr algn="r">
              <a:defRPr sz="1200"/>
            </a:lvl1pPr>
          </a:lstStyle>
          <a:p>
            <a:fld id="{16E6FB2C-DA94-C541-9E89-F92525DB3B64}" type="datetimeFigureOut">
              <a:rPr lang="en-US" smtClean="0"/>
              <a:t>3/15/2019</a:t>
            </a:fld>
            <a:endParaRPr 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endParaRPr lang="en-US"/>
          </a:p>
        </p:txBody>
      </p:sp>
      <p:sp>
        <p:nvSpPr>
          <p:cNvPr id="5" name="Notes Placeholder 4"/>
          <p:cNvSpPr>
            <a:spLocks noGrp="1"/>
          </p:cNvSpPr>
          <p:nvPr>
            <p:ph type="body" sz="quarter" idx="3"/>
          </p:nvPr>
        </p:nvSpPr>
        <p:spPr>
          <a:xfrm>
            <a:off x="701040" y="4444861"/>
            <a:ext cx="5608320" cy="3636705"/>
          </a:xfrm>
          <a:prstGeom prst="rect">
            <a:avLst/>
          </a:prstGeom>
        </p:spPr>
        <p:txBody>
          <a:bodyPr vert="horz" lIns="92830" tIns="46415" rIns="92830" bIns="4641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37840" cy="463407"/>
          </a:xfrm>
          <a:prstGeom prst="rect">
            <a:avLst/>
          </a:prstGeom>
        </p:spPr>
        <p:txBody>
          <a:bodyPr vert="horz" lIns="92830" tIns="46415" rIns="92830" bIns="4641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72669"/>
            <a:ext cx="3037840" cy="463407"/>
          </a:xfrm>
          <a:prstGeom prst="rect">
            <a:avLst/>
          </a:prstGeom>
        </p:spPr>
        <p:txBody>
          <a:bodyPr vert="horz" lIns="92830" tIns="46415" rIns="92830" bIns="46415" rtlCol="0" anchor="b"/>
          <a:lstStyle>
            <a:lvl1pPr algn="r">
              <a:defRPr sz="1200"/>
            </a:lvl1pPr>
          </a:lstStyle>
          <a:p>
            <a:fld id="{1C54B805-CDAB-3A40-8111-AB777D1FAB7A}" type="slidenum">
              <a:rPr lang="en-US" smtClean="0"/>
              <a:t>‹#›</a:t>
            </a:fld>
            <a:endParaRPr lang="en-US"/>
          </a:p>
        </p:txBody>
      </p:sp>
    </p:spTree>
    <p:extLst>
      <p:ext uri="{BB962C8B-B14F-4D97-AF65-F5344CB8AC3E}">
        <p14:creationId xmlns:p14="http://schemas.microsoft.com/office/powerpoint/2010/main" val="465603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54B805-CDAB-3A40-8111-AB777D1FAB7A}" type="slidenum">
              <a:rPr lang="en-US" smtClean="0"/>
              <a:t>1</a:t>
            </a:fld>
            <a:endParaRPr lang="en-US"/>
          </a:p>
        </p:txBody>
      </p:sp>
    </p:spTree>
    <p:extLst>
      <p:ext uri="{BB962C8B-B14F-4D97-AF65-F5344CB8AC3E}">
        <p14:creationId xmlns:p14="http://schemas.microsoft.com/office/powerpoint/2010/main" val="1063771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54B805-CDAB-3A40-8111-AB777D1FAB7A}" type="slidenum">
              <a:rPr lang="en-US" smtClean="0"/>
              <a:t>25</a:t>
            </a:fld>
            <a:endParaRPr lang="en-US"/>
          </a:p>
        </p:txBody>
      </p:sp>
    </p:spTree>
    <p:extLst>
      <p:ext uri="{BB962C8B-B14F-4D97-AF65-F5344CB8AC3E}">
        <p14:creationId xmlns:p14="http://schemas.microsoft.com/office/powerpoint/2010/main" val="287348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31 clubs</a:t>
            </a:r>
          </a:p>
        </p:txBody>
      </p:sp>
      <p:sp>
        <p:nvSpPr>
          <p:cNvPr id="4" name="Slide Number Placeholder 3"/>
          <p:cNvSpPr>
            <a:spLocks noGrp="1"/>
          </p:cNvSpPr>
          <p:nvPr>
            <p:ph type="sldNum" sz="quarter" idx="5"/>
          </p:nvPr>
        </p:nvSpPr>
        <p:spPr/>
        <p:txBody>
          <a:bodyPr/>
          <a:lstStyle/>
          <a:p>
            <a:fld id="{1C54B805-CDAB-3A40-8111-AB777D1FAB7A}" type="slidenum">
              <a:rPr lang="en-US" smtClean="0"/>
              <a:t>27</a:t>
            </a:fld>
            <a:endParaRPr lang="en-US"/>
          </a:p>
        </p:txBody>
      </p:sp>
    </p:spTree>
    <p:extLst>
      <p:ext uri="{BB962C8B-B14F-4D97-AF65-F5344CB8AC3E}">
        <p14:creationId xmlns:p14="http://schemas.microsoft.com/office/powerpoint/2010/main" val="916981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54B805-CDAB-3A40-8111-AB777D1FAB7A}" type="slidenum">
              <a:rPr lang="en-US" smtClean="0"/>
              <a:t>35</a:t>
            </a:fld>
            <a:endParaRPr lang="en-US"/>
          </a:p>
        </p:txBody>
      </p:sp>
    </p:spTree>
    <p:extLst>
      <p:ext uri="{BB962C8B-B14F-4D97-AF65-F5344CB8AC3E}">
        <p14:creationId xmlns:p14="http://schemas.microsoft.com/office/powerpoint/2010/main" val="1252095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27163" y="1154113"/>
            <a:ext cx="4156075" cy="3117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54B805-CDAB-3A40-8111-AB777D1FAB7A}" type="slidenum">
              <a:rPr lang="en-US" smtClean="0"/>
              <a:t>41</a:t>
            </a:fld>
            <a:endParaRPr lang="en-US" dirty="0"/>
          </a:p>
        </p:txBody>
      </p:sp>
    </p:spTree>
    <p:extLst>
      <p:ext uri="{BB962C8B-B14F-4D97-AF65-F5344CB8AC3E}">
        <p14:creationId xmlns:p14="http://schemas.microsoft.com/office/powerpoint/2010/main" val="1063771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4D573F-1E27-408F-A43D-C76D613B4222}" type="slidenum">
              <a:rPr lang="en-US" smtClean="0"/>
              <a:t>63</a:t>
            </a:fld>
            <a:endParaRPr lang="en-US"/>
          </a:p>
        </p:txBody>
      </p:sp>
    </p:spTree>
    <p:extLst>
      <p:ext uri="{BB962C8B-B14F-4D97-AF65-F5344CB8AC3E}">
        <p14:creationId xmlns:p14="http://schemas.microsoft.com/office/powerpoint/2010/main" val="41873889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dark bkg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3048000" y="1671826"/>
            <a:ext cx="3048000" cy="694946"/>
          </a:xfrm>
          <a:prstGeom prst="rect">
            <a:avLst/>
          </a:prstGeom>
        </p:spPr>
      </p:pic>
      <p:cxnSp>
        <p:nvCxnSpPr>
          <p:cNvPr id="4" name="Straight Connector 3"/>
          <p:cNvCxnSpPr/>
          <p:nvPr userDrawn="1"/>
        </p:nvCxnSpPr>
        <p:spPr>
          <a:xfrm>
            <a:off x="1066800" y="2743200"/>
            <a:ext cx="7010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rgbClr val="FFF0A0"/>
                </a:solidFill>
                <a:latin typeface="Myriad Pro" charset="0"/>
                <a:ea typeface="Myriad Pro" charset="0"/>
                <a:cs typeface="Myriad Pro" charset="0"/>
              </a:defRPr>
            </a:lvl1pPr>
          </a:lstStyle>
          <a:p>
            <a:r>
              <a:rPr lang="en-US" dirty="0"/>
              <a:t>Click to Edit Master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rgbClr val="EBEBEB"/>
                </a:solidFill>
              </a:defRPr>
            </a:lvl1pPr>
          </a:lstStyle>
          <a:p>
            <a:pPr lvl="0"/>
            <a:r>
              <a:rPr lang="en-US" dirty="0"/>
              <a:t>Click to Edit Master subtitle</a:t>
            </a:r>
          </a:p>
        </p:txBody>
      </p:sp>
    </p:spTree>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92BEE49C-A640-DF47-981F-3DDD420CAE49}" type="slidenum">
              <a:rPr lang="en-US">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97881859"/>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8BD57-32F1-6C48-8986-D2831EBBED3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B7B3591-2E56-EA47-ACEA-AEDE2340899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9166F0F-44D7-C14E-B6D0-2FE85D9CEAA2}"/>
              </a:ext>
            </a:extLst>
          </p:cNvPr>
          <p:cNvSpPr>
            <a:spLocks noGrp="1"/>
          </p:cNvSpPr>
          <p:nvPr>
            <p:ph type="dt" sz="half" idx="10"/>
          </p:nvPr>
        </p:nvSpPr>
        <p:spPr/>
        <p:txBody>
          <a:bodyPr/>
          <a:lstStyle/>
          <a:p>
            <a:fld id="{248339F4-1A0C-D746-9F26-480389EED880}" type="datetimeFigureOut">
              <a:rPr lang="en-US" smtClean="0"/>
              <a:t>3/15/2019</a:t>
            </a:fld>
            <a:endParaRPr lang="en-US"/>
          </a:p>
        </p:txBody>
      </p:sp>
      <p:sp>
        <p:nvSpPr>
          <p:cNvPr id="5" name="Footer Placeholder 4">
            <a:extLst>
              <a:ext uri="{FF2B5EF4-FFF2-40B4-BE49-F238E27FC236}">
                <a16:creationId xmlns:a16="http://schemas.microsoft.com/office/drawing/2014/main" id="{A2F7BCB1-B2FD-D945-9AF8-2A01E336BA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BF7F31-9D77-B047-8C1B-E8CDD87BF1FF}"/>
              </a:ext>
            </a:extLst>
          </p:cNvPr>
          <p:cNvSpPr>
            <a:spLocks noGrp="1"/>
          </p:cNvSpPr>
          <p:nvPr>
            <p:ph type="sldNum" sz="quarter" idx="12"/>
          </p:nvPr>
        </p:nvSpPr>
        <p:spPr/>
        <p:txBody>
          <a:bodyPr/>
          <a:lstStyle/>
          <a:p>
            <a:fld id="{D8C918FC-34BD-2246-8252-98A470DAD538}" type="slidenum">
              <a:rPr lang="en-US" smtClean="0"/>
              <a:t>‹#›</a:t>
            </a:fld>
            <a:endParaRPr lang="en-US"/>
          </a:p>
        </p:txBody>
      </p:sp>
    </p:spTree>
    <p:extLst>
      <p:ext uri="{BB962C8B-B14F-4D97-AF65-F5344CB8AC3E}">
        <p14:creationId xmlns:p14="http://schemas.microsoft.com/office/powerpoint/2010/main" val="150130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B6A42-3F1C-654D-B2FF-40904DD480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D28968-6D8A-7A43-82F0-31CE8F66E1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D6B903-FF7A-D841-9942-EDCC98CFBF30}"/>
              </a:ext>
            </a:extLst>
          </p:cNvPr>
          <p:cNvSpPr>
            <a:spLocks noGrp="1"/>
          </p:cNvSpPr>
          <p:nvPr>
            <p:ph type="dt" sz="half" idx="10"/>
          </p:nvPr>
        </p:nvSpPr>
        <p:spPr/>
        <p:txBody>
          <a:bodyPr/>
          <a:lstStyle/>
          <a:p>
            <a:fld id="{248339F4-1A0C-D746-9F26-480389EED880}" type="datetimeFigureOut">
              <a:rPr lang="en-US" smtClean="0"/>
              <a:t>3/15/2019</a:t>
            </a:fld>
            <a:endParaRPr lang="en-US"/>
          </a:p>
        </p:txBody>
      </p:sp>
      <p:sp>
        <p:nvSpPr>
          <p:cNvPr id="5" name="Footer Placeholder 4">
            <a:extLst>
              <a:ext uri="{FF2B5EF4-FFF2-40B4-BE49-F238E27FC236}">
                <a16:creationId xmlns:a16="http://schemas.microsoft.com/office/drawing/2014/main" id="{A026CDB0-5573-214D-980A-DE4BE3BB1F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71B6C7-A656-7C47-AD13-EAB9B63E0962}"/>
              </a:ext>
            </a:extLst>
          </p:cNvPr>
          <p:cNvSpPr>
            <a:spLocks noGrp="1"/>
          </p:cNvSpPr>
          <p:nvPr>
            <p:ph type="sldNum" sz="quarter" idx="12"/>
          </p:nvPr>
        </p:nvSpPr>
        <p:spPr/>
        <p:txBody>
          <a:bodyPr/>
          <a:lstStyle/>
          <a:p>
            <a:fld id="{D8C918FC-34BD-2246-8252-98A470DAD538}" type="slidenum">
              <a:rPr lang="en-US" smtClean="0"/>
              <a:t>‹#›</a:t>
            </a:fld>
            <a:endParaRPr lang="en-US"/>
          </a:p>
        </p:txBody>
      </p:sp>
    </p:spTree>
    <p:extLst>
      <p:ext uri="{BB962C8B-B14F-4D97-AF65-F5344CB8AC3E}">
        <p14:creationId xmlns:p14="http://schemas.microsoft.com/office/powerpoint/2010/main" val="345032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8D98C-3FBF-5641-BD16-364C96738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D43034-AA9A-AD42-942B-799575C34A47}"/>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64BD33-51B2-5D49-9BC5-11A1CE73BDE8}"/>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38249E-5E42-7C42-882A-D9A67493F60F}"/>
              </a:ext>
            </a:extLst>
          </p:cNvPr>
          <p:cNvSpPr>
            <a:spLocks noGrp="1"/>
          </p:cNvSpPr>
          <p:nvPr>
            <p:ph type="dt" sz="half" idx="10"/>
          </p:nvPr>
        </p:nvSpPr>
        <p:spPr/>
        <p:txBody>
          <a:bodyPr/>
          <a:lstStyle/>
          <a:p>
            <a:fld id="{248339F4-1A0C-D746-9F26-480389EED880}" type="datetimeFigureOut">
              <a:rPr lang="en-US" smtClean="0"/>
              <a:t>3/15/2019</a:t>
            </a:fld>
            <a:endParaRPr lang="en-US"/>
          </a:p>
        </p:txBody>
      </p:sp>
      <p:sp>
        <p:nvSpPr>
          <p:cNvPr id="6" name="Footer Placeholder 5">
            <a:extLst>
              <a:ext uri="{FF2B5EF4-FFF2-40B4-BE49-F238E27FC236}">
                <a16:creationId xmlns:a16="http://schemas.microsoft.com/office/drawing/2014/main" id="{3EF827B4-4BD8-E740-9E64-F61ECAF1F8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41ED72-0357-194B-8F7F-579B74762B22}"/>
              </a:ext>
            </a:extLst>
          </p:cNvPr>
          <p:cNvSpPr>
            <a:spLocks noGrp="1"/>
          </p:cNvSpPr>
          <p:nvPr>
            <p:ph type="sldNum" sz="quarter" idx="12"/>
          </p:nvPr>
        </p:nvSpPr>
        <p:spPr/>
        <p:txBody>
          <a:bodyPr/>
          <a:lstStyle/>
          <a:p>
            <a:fld id="{D8C918FC-34BD-2246-8252-98A470DAD538}" type="slidenum">
              <a:rPr lang="en-US" smtClean="0"/>
              <a:t>‹#›</a:t>
            </a:fld>
            <a:endParaRPr lang="en-US"/>
          </a:p>
        </p:txBody>
      </p:sp>
    </p:spTree>
    <p:extLst>
      <p:ext uri="{BB962C8B-B14F-4D97-AF65-F5344CB8AC3E}">
        <p14:creationId xmlns:p14="http://schemas.microsoft.com/office/powerpoint/2010/main" val="1359923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light bkgd">
    <p:spTree>
      <p:nvGrpSpPr>
        <p:cNvPr id="1" name=""/>
        <p:cNvGrpSpPr/>
        <p:nvPr/>
      </p:nvGrpSpPr>
      <p:grpSpPr>
        <a:xfrm>
          <a:off x="0" y="0"/>
          <a:ext cx="0" cy="0"/>
          <a:chOff x="0" y="0"/>
          <a:chExt cx="0" cy="0"/>
        </a:xfrm>
      </p:grpSpPr>
      <p:cxnSp>
        <p:nvCxnSpPr>
          <p:cNvPr id="4" name="Straight Connector 3"/>
          <p:cNvCxnSpPr/>
          <p:nvPr userDrawn="1"/>
        </p:nvCxnSpPr>
        <p:spPr>
          <a:xfrm>
            <a:off x="1066800" y="2743200"/>
            <a:ext cx="7010400" cy="0"/>
          </a:xfrm>
          <a:prstGeom prst="line">
            <a:avLst/>
          </a:prstGeom>
          <a:ln>
            <a:solidFill>
              <a:srgbClr val="A9B2B1"/>
            </a:solidFill>
          </a:ln>
        </p:spPr>
        <p:style>
          <a:lnRef idx="1">
            <a:schemeClr val="accent1"/>
          </a:lnRef>
          <a:fillRef idx="0">
            <a:schemeClr val="accent1"/>
          </a:fillRef>
          <a:effectRef idx="0">
            <a:schemeClr val="accent1"/>
          </a:effectRef>
          <a:fontRef idx="minor">
            <a:schemeClr val="tx1"/>
          </a:fontRef>
        </p:style>
      </p:cxnSp>
      <p:sp>
        <p:nvSpPr>
          <p:cNvPr id="14" name="Title 9"/>
          <p:cNvSpPr>
            <a:spLocks noGrp="1"/>
          </p:cNvSpPr>
          <p:nvPr>
            <p:ph type="title" hasCustomPrompt="1"/>
          </p:nvPr>
        </p:nvSpPr>
        <p:spPr>
          <a:xfrm>
            <a:off x="628650" y="3200401"/>
            <a:ext cx="7886700" cy="533400"/>
          </a:xfrm>
          <a:prstGeom prst="rect">
            <a:avLst/>
          </a:prstGeom>
        </p:spPr>
        <p:txBody>
          <a:bodyPr/>
          <a:lstStyle>
            <a:lvl1pPr algn="ctr">
              <a:defRPr sz="2800">
                <a:solidFill>
                  <a:schemeClr val="tx2">
                    <a:lumMod val="65000"/>
                    <a:lumOff val="35000"/>
                  </a:schemeClr>
                </a:solidFill>
                <a:latin typeface="Myriad Pro" charset="0"/>
                <a:ea typeface="Myriad Pro" charset="0"/>
                <a:cs typeface="Myriad Pro" charset="0"/>
              </a:defRPr>
            </a:lvl1pPr>
          </a:lstStyle>
          <a:p>
            <a:r>
              <a:rPr lang="en-US" dirty="0"/>
              <a:t>Click to Edit Presentation Title</a:t>
            </a:r>
          </a:p>
        </p:txBody>
      </p:sp>
      <p:sp>
        <p:nvSpPr>
          <p:cNvPr id="15" name="Content Placeholder 17"/>
          <p:cNvSpPr>
            <a:spLocks noGrp="1"/>
          </p:cNvSpPr>
          <p:nvPr>
            <p:ph sz="quarter" idx="10" hasCustomPrompt="1"/>
          </p:nvPr>
        </p:nvSpPr>
        <p:spPr>
          <a:xfrm>
            <a:off x="1647825" y="4038600"/>
            <a:ext cx="5848350" cy="914400"/>
          </a:xfrm>
          <a:prstGeom prst="rect">
            <a:avLst/>
          </a:prstGeom>
        </p:spPr>
        <p:txBody>
          <a:bodyPr/>
          <a:lstStyle>
            <a:lvl1pPr marL="0" indent="0" algn="ctr">
              <a:buNone/>
              <a:defRPr sz="2400" baseline="0">
                <a:solidFill>
                  <a:schemeClr val="tx2">
                    <a:lumMod val="65000"/>
                    <a:lumOff val="35000"/>
                  </a:schemeClr>
                </a:solidFill>
              </a:defRPr>
            </a:lvl1pPr>
          </a:lstStyle>
          <a:p>
            <a:pPr lvl="0"/>
            <a:r>
              <a:rPr lang="en-US" dirty="0"/>
              <a:t>Click to Edit Presentation Subtitle</a:t>
            </a:r>
          </a:p>
        </p:txBody>
      </p:sp>
      <p:pic>
        <p:nvPicPr>
          <p:cNvPr id="17" name="Picture 16"/>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048000" y="1677404"/>
            <a:ext cx="3048000" cy="694944"/>
          </a:xfrm>
          <a:prstGeom prst="rect">
            <a:avLst/>
          </a:prstGeom>
        </p:spPr>
      </p:pic>
    </p:spTree>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mp; Bulleted Content">
    <p:spTree>
      <p:nvGrpSpPr>
        <p:cNvPr id="1" name=""/>
        <p:cNvGrpSpPr/>
        <p:nvPr/>
      </p:nvGrpSpPr>
      <p:grpSpPr>
        <a:xfrm>
          <a:off x="0" y="0"/>
          <a:ext cx="0" cy="0"/>
          <a:chOff x="0" y="0"/>
          <a:chExt cx="0" cy="0"/>
        </a:xfrm>
      </p:grpSpPr>
      <p:cxnSp>
        <p:nvCxnSpPr>
          <p:cNvPr id="9" name="Straight Connector 8"/>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r>
              <a:rPr lang="en-US" dirty="0"/>
              <a:t>Click to edit Master title style</a:t>
            </a:r>
          </a:p>
        </p:txBody>
      </p:sp>
      <p:sp>
        <p:nvSpPr>
          <p:cNvPr id="11"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287338" indent="-287338">
              <a:buSzPct val="100000"/>
              <a:defRPr sz="2800">
                <a:solidFill>
                  <a:schemeClr val="tx2"/>
                </a:solidFill>
              </a:defRPr>
            </a:lvl1pPr>
            <a:lvl2pPr marL="685800" indent="-228600">
              <a:defRPr sz="2400">
                <a:solidFill>
                  <a:schemeClr val="tx2"/>
                </a:solidFill>
              </a:defRPr>
            </a:lvl2pPr>
            <a:lvl3pPr marL="1084263" indent="-169863">
              <a:defRPr sz="2000">
                <a:solidFill>
                  <a:schemeClr val="tx2"/>
                </a:solidFill>
              </a:defRPr>
            </a:lvl3pPr>
            <a:lvl4pPr>
              <a:defRPr sz="1800">
                <a:solidFill>
                  <a:schemeClr val="tx2"/>
                </a:solidFill>
              </a:defRPr>
            </a:lvl4pPr>
            <a:lvl5pPr marL="2060575" indent="-290513">
              <a:defRPr sz="18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4164710"/>
      </p:ext>
    </p:extLst>
  </p:cSld>
  <p:clrMapOvr>
    <a:masterClrMapping/>
  </p:clrMapOvr>
  <p:transition spd="slow">
    <p:wipe dir="r"/>
  </p:transition>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running 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9144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3" name="Text Placeholder 23"/>
          <p:cNvSpPr>
            <a:spLocks noGrp="1"/>
          </p:cNvSpPr>
          <p:nvPr>
            <p:ph idx="1"/>
          </p:nvPr>
        </p:nvSpPr>
        <p:spPr>
          <a:xfrm>
            <a:off x="457200" y="1604155"/>
            <a:ext cx="8229600" cy="5101445"/>
          </a:xfrm>
          <a:prstGeom prst="rect">
            <a:avLst/>
          </a:prstGeom>
        </p:spPr>
        <p:txBody>
          <a:bodyPr vert="horz" lIns="91440" tIns="45720" rIns="91440" bIns="45720" rtlCol="0">
            <a:normAutofit/>
          </a:bodyPr>
          <a:lstStyle>
            <a:lvl1pPr marL="0" indent="0">
              <a:buSzPct val="100000"/>
              <a:buFontTx/>
              <a:buNone/>
              <a:defRPr sz="2400">
                <a:solidFill>
                  <a:schemeClr val="tx2"/>
                </a:solidFill>
              </a:defRPr>
            </a:lvl1pPr>
            <a:lvl2pPr marL="457200" indent="0">
              <a:buFontTx/>
              <a:buNone/>
              <a:defRPr sz="2000">
                <a:solidFill>
                  <a:schemeClr val="tx2">
                    <a:lumMod val="65000"/>
                    <a:lumOff val="35000"/>
                  </a:schemeClr>
                </a:solidFill>
              </a:defRPr>
            </a:lvl2pPr>
            <a:lvl3pPr marL="914400" indent="0">
              <a:buFontTx/>
              <a:buNone/>
              <a:defRPr>
                <a:solidFill>
                  <a:schemeClr val="tx2">
                    <a:lumMod val="65000"/>
                    <a:lumOff val="35000"/>
                  </a:schemeClr>
                </a:solidFill>
              </a:defRPr>
            </a:lvl3pPr>
            <a:lvl4pPr marL="1371600" indent="0">
              <a:buFontTx/>
              <a:buNone/>
              <a:defRPr>
                <a:solidFill>
                  <a:schemeClr val="tx2">
                    <a:lumMod val="65000"/>
                    <a:lumOff val="35000"/>
                  </a:schemeClr>
                </a:solidFill>
              </a:defRPr>
            </a:lvl4pPr>
            <a:lvl5pPr marL="1770062" indent="0">
              <a:buFontTx/>
              <a:buNone/>
              <a:defRPr>
                <a:solidFill>
                  <a:schemeClr val="tx2">
                    <a:lumMod val="65000"/>
                    <a:lumOff val="35000"/>
                  </a:schemeClr>
                </a:solidFill>
              </a:defRPr>
            </a:lvl5pPr>
          </a:lstStyle>
          <a:p>
            <a:pPr lvl="0"/>
            <a:r>
              <a:rPr lang="en-US" dirty="0"/>
              <a:t>Click to edit Master text styles</a:t>
            </a:r>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6820552"/>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s--bullets">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838200"/>
          </a:xfrm>
          <a:prstGeom prst="rect">
            <a:avLst/>
          </a:prstGeom>
        </p:spPr>
        <p:txBody>
          <a:bodyPr vert="horz"/>
          <a:lstStyle>
            <a:lvl1pPr>
              <a:defRPr sz="3200">
                <a:solidFill>
                  <a:schemeClr val="tx2"/>
                </a:solidFill>
              </a:defRPr>
            </a:lvl1pPr>
          </a:lstStyle>
          <a:p>
            <a:r>
              <a:rPr lang="en-US" dirty="0"/>
              <a:t>Click to edit Master title style</a:t>
            </a:r>
          </a:p>
        </p:txBody>
      </p:sp>
      <p:sp>
        <p:nvSpPr>
          <p:cNvPr id="4" name="Content Placeholder 3"/>
          <p:cNvSpPr>
            <a:spLocks noGrp="1"/>
          </p:cNvSpPr>
          <p:nvPr>
            <p:ph sz="quarter" idx="10" hasCustomPrompt="1"/>
          </p:nvPr>
        </p:nvSpPr>
        <p:spPr>
          <a:xfrm>
            <a:off x="5334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5" name="Straight Connector 4"/>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6" name="Content Placeholder 3"/>
          <p:cNvSpPr>
            <a:spLocks noGrp="1"/>
          </p:cNvSpPr>
          <p:nvPr>
            <p:ph sz="quarter" idx="11" hasCustomPrompt="1"/>
          </p:nvPr>
        </p:nvSpPr>
        <p:spPr>
          <a:xfrm>
            <a:off x="4572000" y="1600200"/>
            <a:ext cx="3733800" cy="5181600"/>
          </a:xfrm>
          <a:prstGeom prst="rect">
            <a:avLst/>
          </a:prstGeom>
        </p:spPr>
        <p:txBody>
          <a:bodyPr vert="horz"/>
          <a:lstStyle>
            <a:lvl1pPr marL="228600" indent="-228600">
              <a:defRPr sz="2400">
                <a:solidFill>
                  <a:schemeClr val="tx2"/>
                </a:solidFill>
              </a:defRPr>
            </a:lvl1pPr>
            <a:lvl2pPr marL="685800" indent="-228600">
              <a:defRPr sz="2000">
                <a:solidFill>
                  <a:schemeClr val="tx2"/>
                </a:solidFill>
              </a:defRPr>
            </a:lvl2pPr>
            <a:lvl3pPr marL="1084263" indent="-169863">
              <a:defRPr sz="2000">
                <a:solidFill>
                  <a:schemeClr val="tx2"/>
                </a:solidFill>
              </a:defRPr>
            </a:lvl3pPr>
            <a:lvl4pPr>
              <a:defRPr>
                <a:solidFill>
                  <a:schemeClr val="tx2"/>
                </a:solidFill>
              </a:defRPr>
            </a:lvl4pPr>
            <a:lvl5pPr marL="2057400" indent="-228600">
              <a:defRPr>
                <a:solidFill>
                  <a:schemeClr val="tx2"/>
                </a:solidFill>
              </a:defRPr>
            </a:lvl5pPr>
          </a:lstStyle>
          <a:p>
            <a:pPr lvl="0"/>
            <a:r>
              <a:rPr lang="en-US" dirty="0"/>
              <a:t>Level One Bullet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2830085"/>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s--copy">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229600" cy="762000"/>
          </a:xfrm>
          <a:prstGeom prst="rect">
            <a:avLst/>
          </a:prstGeom>
        </p:spPr>
        <p:txBody>
          <a:bodyPr vert="horz"/>
          <a:lstStyle>
            <a:lvl1pPr>
              <a:defRPr sz="3200">
                <a:solidFill>
                  <a:schemeClr val="tx2"/>
                </a:solidFill>
              </a:defRPr>
            </a:lvl1pPr>
          </a:lstStyle>
          <a:p>
            <a:r>
              <a:rPr lang="en-US" dirty="0"/>
              <a:t>Click to edit Master title style</a:t>
            </a:r>
          </a:p>
        </p:txBody>
      </p:sp>
      <p:cxnSp>
        <p:nvCxnSpPr>
          <p:cNvPr id="3" name="Straight Connector 2"/>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11" name="Content Placeholder 10"/>
          <p:cNvSpPr>
            <a:spLocks noGrp="1"/>
          </p:cNvSpPr>
          <p:nvPr>
            <p:ph sz="quarter" idx="10"/>
          </p:nvPr>
        </p:nvSpPr>
        <p:spPr>
          <a:xfrm>
            <a:off x="457200" y="1600200"/>
            <a:ext cx="3886200" cy="5029200"/>
          </a:xfrm>
          <a:prstGeom prst="rect">
            <a:avLst/>
          </a:prstGeom>
        </p:spPr>
        <p:txBody>
          <a:bodyPr vert="horz"/>
          <a:lstStyle>
            <a:lvl1pPr marL="0" indent="0">
              <a:buFontTx/>
              <a:buNone/>
              <a:defRPr>
                <a:solidFill>
                  <a:schemeClr val="tx2"/>
                </a:solidFill>
              </a:defRPr>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
        <p:nvSpPr>
          <p:cNvPr id="12" name="Content Placeholder 10"/>
          <p:cNvSpPr>
            <a:spLocks noGrp="1"/>
          </p:cNvSpPr>
          <p:nvPr>
            <p:ph sz="quarter" idx="11"/>
          </p:nvPr>
        </p:nvSpPr>
        <p:spPr>
          <a:xfrm>
            <a:off x="4648200" y="1600200"/>
            <a:ext cx="3886200" cy="5029200"/>
          </a:xfrm>
          <a:prstGeom prst="rect">
            <a:avLst/>
          </a:prstGeom>
        </p:spPr>
        <p:txBody>
          <a:bodyPr vert="horz"/>
          <a:lstStyle>
            <a:lvl1pPr marL="0" indent="0">
              <a:buFontTx/>
              <a:buNone/>
              <a:defRPr sz="2400"/>
            </a:lvl1pPr>
            <a:lvl2pPr marL="0" indent="0">
              <a:buFontTx/>
              <a:buNone/>
              <a:defRPr/>
            </a:lvl2pPr>
            <a:lvl3pPr marL="0" indent="0">
              <a:buFontTx/>
              <a:buNone/>
              <a:defRPr/>
            </a:lvl3pPr>
            <a:lvl4pPr marL="0" indent="0">
              <a:buFontTx/>
              <a:buNone/>
              <a:defRPr/>
            </a:lvl4pPr>
            <a:lvl5pPr marL="0" indent="0">
              <a:buFontTx/>
              <a:buNone/>
              <a:defRPr/>
            </a:lvl5pPr>
          </a:lstStyle>
          <a:p>
            <a:pPr lvl="0"/>
            <a:r>
              <a:rPr lang="en-US" dirty="0"/>
              <a:t>Click to edit Master text styles</a:t>
            </a:r>
          </a:p>
          <a:p>
            <a:pPr lvl="0"/>
            <a:endParaRPr lang="en-US" dirty="0"/>
          </a:p>
        </p:txBody>
      </p:sp>
    </p:spTree>
    <p:extLst>
      <p:ext uri="{BB962C8B-B14F-4D97-AF65-F5344CB8AC3E}">
        <p14:creationId xmlns:p14="http://schemas.microsoft.com/office/powerpoint/2010/main" val="1547827990"/>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 With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
        <p:nvSpPr>
          <p:cNvPr id="3" name="Title 1"/>
          <p:cNvSpPr>
            <a:spLocks noGrp="1"/>
          </p:cNvSpPr>
          <p:nvPr>
            <p:ph type="title"/>
          </p:nvPr>
        </p:nvSpPr>
        <p:spPr>
          <a:xfrm>
            <a:off x="228600" y="609599"/>
            <a:ext cx="8610600" cy="645075"/>
          </a:xfrm>
          <a:prstGeom prst="rect">
            <a:avLst/>
          </a:prstGeom>
        </p:spPr>
        <p:txBody>
          <a:bodyPr/>
          <a:lstStyle>
            <a:lvl1pPr>
              <a:defRPr sz="3200">
                <a:solidFill>
                  <a:schemeClr val="tx2"/>
                </a:solidFill>
              </a:defRPr>
            </a:lvl1pPr>
          </a:lstStyle>
          <a:p>
            <a:endParaRPr lang="en-US" dirty="0"/>
          </a:p>
        </p:txBody>
      </p:sp>
      <p:cxnSp>
        <p:nvCxnSpPr>
          <p:cNvPr id="4" name="Straight Connector 3"/>
          <p:cNvCxnSpPr/>
          <p:nvPr userDrawn="1"/>
        </p:nvCxnSpPr>
        <p:spPr>
          <a:xfrm>
            <a:off x="304800" y="1256580"/>
            <a:ext cx="5334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7075499"/>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 No Titl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2518080885"/>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9400514"/>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C6D5D7">
            <a:alpha val="65000"/>
          </a:srgbClr>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7162800" y="114300"/>
            <a:ext cx="1812635" cy="413281"/>
          </a:xfrm>
          <a:prstGeom prst="rect">
            <a:avLst/>
          </a:prstGeom>
        </p:spPr>
      </p:pic>
    </p:spTree>
    <p:extLst>
      <p:ext uri="{BB962C8B-B14F-4D97-AF65-F5344CB8AC3E}">
        <p14:creationId xmlns:p14="http://schemas.microsoft.com/office/powerpoint/2010/main" val="786624690"/>
      </p:ext>
    </p:extLst>
  </p:cSld>
  <p:clrMap bg1="lt1" tx1="dk1" bg2="lt2" tx2="dk2" accent1="accent1" accent2="accent2" accent3="accent3" accent4="accent4" accent5="accent5" accent6="accent6" hlink="hlink" folHlink="folHlink"/>
  <p:sldLayoutIdLst>
    <p:sldLayoutId id="2147483735" r:id="rId1"/>
    <p:sldLayoutId id="2147483734" r:id="rId2"/>
    <p:sldLayoutId id="2147483666" r:id="rId3"/>
    <p:sldLayoutId id="2147483740" r:id="rId4"/>
    <p:sldLayoutId id="2147483744" r:id="rId5"/>
    <p:sldLayoutId id="2147483745" r:id="rId6"/>
    <p:sldLayoutId id="2147483736" r:id="rId7"/>
    <p:sldLayoutId id="2147483743" r:id="rId8"/>
    <p:sldLayoutId id="2147483751" r:id="rId9"/>
    <p:sldLayoutId id="2147483756" r:id="rId10"/>
    <p:sldLayoutId id="2147483757" r:id="rId11"/>
    <p:sldLayoutId id="2147483758" r:id="rId12"/>
    <p:sldLayoutId id="2147483759" r:id="rId13"/>
  </p:sldLayoutIdLst>
  <p:transition spd="slow">
    <p:wipe dir="r"/>
  </p:transition>
  <p:hf sldNum="0" hdr="0" ftr="0" dt="0"/>
  <p:txStyles>
    <p:titleStyle>
      <a:lvl1pPr algn="l" rtl="0" eaLnBrk="1" fontAlgn="base" hangingPunct="1">
        <a:spcBef>
          <a:spcPct val="0"/>
        </a:spcBef>
        <a:spcAft>
          <a:spcPct val="0"/>
        </a:spcAft>
        <a:defRPr sz="2800" b="1" i="0">
          <a:solidFill>
            <a:schemeClr val="tx2">
              <a:lumMod val="65000"/>
              <a:lumOff val="35000"/>
            </a:schemeClr>
          </a:solidFill>
          <a:latin typeface="Myriad Pro Semibold" charset="0"/>
          <a:ea typeface="Myriad Pro Semibold" charset="0"/>
          <a:cs typeface="Myriad Pro Semibold" charset="0"/>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p:titleStyle>
    <p:bodyStyle>
      <a:lvl1pPr marL="342900" indent="-342900" algn="l" rtl="0" eaLnBrk="1" fontAlgn="base" hangingPunct="1">
        <a:spcBef>
          <a:spcPct val="20000"/>
        </a:spcBef>
        <a:spcAft>
          <a:spcPct val="0"/>
        </a:spcAft>
        <a:buClr>
          <a:srgbClr val="800000"/>
        </a:buClr>
        <a:buSzPct val="87000"/>
        <a:buFont typeface="ArialUnicodeMS" charset="0"/>
        <a:buChar char="▸"/>
        <a:defRPr sz="2200">
          <a:solidFill>
            <a:schemeClr val="tx1"/>
          </a:solidFill>
          <a:latin typeface="Myriad Pro" charset="0"/>
          <a:ea typeface="Myriad Pro" charset="0"/>
          <a:cs typeface="Myriad Pro" charset="0"/>
        </a:defRPr>
      </a:lvl1pPr>
      <a:lvl2pPr marL="742950" indent="-285750" algn="l" rtl="0" eaLnBrk="1" fontAlgn="base" hangingPunct="1">
        <a:spcBef>
          <a:spcPct val="20000"/>
        </a:spcBef>
        <a:spcAft>
          <a:spcPct val="0"/>
        </a:spcAft>
        <a:buClr>
          <a:srgbClr val="063052"/>
        </a:buClr>
        <a:buSzPct val="80000"/>
        <a:buFont typeface="Wingdings" charset="0"/>
        <a:buChar char="§"/>
        <a:defRPr sz="1800">
          <a:solidFill>
            <a:schemeClr val="tx1"/>
          </a:solidFill>
          <a:latin typeface="Myriad Pro" charset="0"/>
          <a:ea typeface="Myriad Pro" charset="0"/>
          <a:cs typeface="Myriad Pro" charset="0"/>
        </a:defRPr>
      </a:lvl2pPr>
      <a:lvl3pPr marL="1143000" indent="-228600" algn="l" rtl="0" eaLnBrk="1" fontAlgn="base" hangingPunct="1">
        <a:spcBef>
          <a:spcPct val="20000"/>
        </a:spcBef>
        <a:spcAft>
          <a:spcPct val="0"/>
        </a:spcAft>
        <a:buClr>
          <a:srgbClr val="800000"/>
        </a:buClr>
        <a:buChar char="•"/>
        <a:defRPr sz="1800">
          <a:solidFill>
            <a:schemeClr val="tx1"/>
          </a:solidFill>
          <a:latin typeface="Myriad Pro" charset="0"/>
          <a:ea typeface="Myriad Pro" charset="0"/>
          <a:cs typeface="Myriad Pro" charset="0"/>
        </a:defRPr>
      </a:lvl3pPr>
      <a:lvl4pPr marL="1600200" indent="-228600" algn="l" rtl="0" eaLnBrk="1" fontAlgn="base" hangingPunct="1">
        <a:spcBef>
          <a:spcPct val="20000"/>
        </a:spcBef>
        <a:spcAft>
          <a:spcPct val="0"/>
        </a:spcAft>
        <a:buClr>
          <a:schemeClr val="tx1"/>
        </a:buClr>
        <a:buFont typeface="Wingdings" charset="0"/>
        <a:buChar char="ü"/>
        <a:defRPr sz="1600">
          <a:solidFill>
            <a:schemeClr val="tx1"/>
          </a:solidFill>
          <a:latin typeface="Myriad Pro" charset="0"/>
          <a:ea typeface="Myriad Pro" charset="0"/>
          <a:cs typeface="Myriad Pro" charset="0"/>
        </a:defRPr>
      </a:lvl4pPr>
      <a:lvl5pPr marL="2171700" indent="-342900" algn="l" rtl="0" eaLnBrk="1" fontAlgn="base" hangingPunct="1">
        <a:spcBef>
          <a:spcPct val="20000"/>
        </a:spcBef>
        <a:spcAft>
          <a:spcPct val="0"/>
        </a:spcAft>
        <a:buClr>
          <a:srgbClr val="800000"/>
        </a:buClr>
        <a:buFont typeface="Courier New" charset="0"/>
        <a:buChar char="o"/>
        <a:defRPr sz="1600">
          <a:solidFill>
            <a:srgbClr val="063052"/>
          </a:solidFill>
          <a:latin typeface="+mn-lt"/>
          <a:ea typeface="ヒラギノ角ゴ Pro W3" charset="0"/>
        </a:defRPr>
      </a:lvl5pPr>
      <a:lvl6pPr marL="25146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6pPr>
      <a:lvl7pPr marL="29718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7pPr>
      <a:lvl8pPr marL="34290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8pPr>
      <a:lvl9pPr marL="3886200" indent="-228600" algn="l" rtl="0" eaLnBrk="1" fontAlgn="base" hangingPunct="1">
        <a:spcBef>
          <a:spcPct val="20000"/>
        </a:spcBef>
        <a:spcAft>
          <a:spcPct val="0"/>
        </a:spcAft>
        <a:buClr>
          <a:srgbClr val="800000"/>
        </a:buClr>
        <a:buFont typeface="Arial Black" pitchFamily="34" charset="0"/>
        <a:buChar char="►"/>
        <a:defRPr sz="2000">
          <a:solidFill>
            <a:srgbClr val="06305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oastmasters.org/leadership-central/speech-contests/speech-contest-tutorials" TargetMode="External"/><Relationship Id="rId2" Type="http://schemas.openxmlformats.org/officeDocument/2006/relationships/hyperlink" Target="https://www.toastmasters.org/leadership-central/speech-contests"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toastmasters.org/leadership-central/eligibility-assistant"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s://www.toastmasters.org/leadership-central/club-officer-tools/club-management/club-quality/club-coach-program"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s://calaborlawnews.com/legal-news/california-labor-law-lawsuit-146-20878.php" TargetMode="External"/><Relationship Id="rId2" Type="http://schemas.openxmlformats.org/officeDocument/2006/relationships/image" Target="../media/image30.jp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toastmasters.org/wowfactor" TargetMode="Externa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hyperlink" Target="http://lovingmorethanone.wordpress.com/2011/03/17/happy-st-patricks-day/" TargetMode="External"/><Relationship Id="rId2" Type="http://schemas.openxmlformats.org/officeDocument/2006/relationships/image" Target="../media/image42.gif"/><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March 2019 DEC Meeting</a:t>
            </a:r>
          </a:p>
        </p:txBody>
      </p:sp>
      <p:sp>
        <p:nvSpPr>
          <p:cNvPr id="21" name="Content Placeholder 20"/>
          <p:cNvSpPr>
            <a:spLocks noGrp="1"/>
          </p:cNvSpPr>
          <p:nvPr>
            <p:ph sz="quarter" idx="10"/>
          </p:nvPr>
        </p:nvSpPr>
        <p:spPr>
          <a:xfrm>
            <a:off x="1219200" y="4038600"/>
            <a:ext cx="6858000" cy="914400"/>
          </a:xfrm>
        </p:spPr>
        <p:txBody>
          <a:bodyPr/>
          <a:lstStyle/>
          <a:p>
            <a:r>
              <a:rPr lang="en-US" dirty="0"/>
              <a:t>March 16, 2019</a:t>
            </a:r>
          </a:p>
          <a:p>
            <a:r>
              <a:rPr lang="en-US" dirty="0"/>
              <a:t>Radisson Hotel &amp; Conference Center Green Bay Green Bay, WI</a:t>
            </a:r>
          </a:p>
          <a:p>
            <a:r>
              <a:rPr lang="en-US" dirty="0"/>
              <a:t>Host: Eastern Division</a:t>
            </a:r>
          </a:p>
        </p:txBody>
      </p:sp>
    </p:spTree>
    <p:extLst>
      <p:ext uri="{BB962C8B-B14F-4D97-AF65-F5344CB8AC3E}">
        <p14:creationId xmlns:p14="http://schemas.microsoft.com/office/powerpoint/2010/main" val="1468468774"/>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6BFE3-3FAB-4DB2-83E8-3A6B8E585F4E}"/>
              </a:ext>
            </a:extLst>
          </p:cNvPr>
          <p:cNvSpPr>
            <a:spLocks noGrp="1"/>
          </p:cNvSpPr>
          <p:nvPr>
            <p:ph type="title"/>
          </p:nvPr>
        </p:nvSpPr>
        <p:spPr/>
        <p:txBody>
          <a:bodyPr/>
          <a:lstStyle/>
          <a:p>
            <a:r>
              <a:rPr lang="en-US" dirty="0"/>
              <a:t>Rulebook and Written Materials</a:t>
            </a:r>
          </a:p>
        </p:txBody>
      </p:sp>
      <p:sp>
        <p:nvSpPr>
          <p:cNvPr id="3" name="Content Placeholder 2">
            <a:extLst>
              <a:ext uri="{FF2B5EF4-FFF2-40B4-BE49-F238E27FC236}">
                <a16:creationId xmlns:a16="http://schemas.microsoft.com/office/drawing/2014/main" id="{F271A2BF-BADD-43AB-8460-69286274D5C0}"/>
              </a:ext>
            </a:extLst>
          </p:cNvPr>
          <p:cNvSpPr>
            <a:spLocks noGrp="1"/>
          </p:cNvSpPr>
          <p:nvPr>
            <p:ph idx="1"/>
          </p:nvPr>
        </p:nvSpPr>
        <p:spPr/>
        <p:txBody>
          <a:bodyPr/>
          <a:lstStyle/>
          <a:p>
            <a:r>
              <a:rPr lang="en-US" dirty="0"/>
              <a:t>Materials being sent, but not always being read</a:t>
            </a:r>
          </a:p>
          <a:p>
            <a:r>
              <a:rPr lang="en-US" dirty="0"/>
              <a:t>Questions continue to come up when information has been supplied already</a:t>
            </a:r>
          </a:p>
          <a:p>
            <a:r>
              <a:rPr lang="en-US" dirty="0"/>
              <a:t>Speech Contest Rulebook </a:t>
            </a:r>
          </a:p>
          <a:p>
            <a:pPr lvl="1"/>
            <a:r>
              <a:rPr lang="en-US" dirty="0"/>
              <a:t>July 1, 2018 to June 30, 2019</a:t>
            </a:r>
          </a:p>
          <a:p>
            <a:pPr lvl="1"/>
            <a:r>
              <a:rPr lang="en-US" dirty="0"/>
              <a:t>Available for free download</a:t>
            </a:r>
          </a:p>
          <a:p>
            <a:r>
              <a:rPr lang="en-US" dirty="0">
                <a:hlinkClick r:id="rId2"/>
              </a:rPr>
              <a:t>https://www.toastmasters.org/leadership-central/speech-contests</a:t>
            </a:r>
            <a:endParaRPr lang="en-US" dirty="0"/>
          </a:p>
          <a:p>
            <a:r>
              <a:rPr lang="en-US" dirty="0">
                <a:hlinkClick r:id="rId3"/>
              </a:rPr>
              <a:t>https://www.toastmasters.org/leadership-central/speech-contests/speech-contest-tutorials</a:t>
            </a:r>
            <a:r>
              <a:rPr lang="en-US" dirty="0"/>
              <a:t> </a:t>
            </a:r>
          </a:p>
          <a:p>
            <a:endParaRPr lang="en-US" dirty="0"/>
          </a:p>
        </p:txBody>
      </p:sp>
    </p:spTree>
    <p:extLst>
      <p:ext uri="{BB962C8B-B14F-4D97-AF65-F5344CB8AC3E}">
        <p14:creationId xmlns:p14="http://schemas.microsoft.com/office/powerpoint/2010/main" val="3211222983"/>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3480C-5AF2-4E09-A3DE-6F41E8D0B6B3}"/>
              </a:ext>
            </a:extLst>
          </p:cNvPr>
          <p:cNvSpPr>
            <a:spLocks noGrp="1"/>
          </p:cNvSpPr>
          <p:nvPr>
            <p:ph type="title"/>
          </p:nvPr>
        </p:nvSpPr>
        <p:spPr/>
        <p:txBody>
          <a:bodyPr/>
          <a:lstStyle/>
          <a:p>
            <a:r>
              <a:rPr lang="en-US" dirty="0"/>
              <a:t>Eligibility</a:t>
            </a:r>
          </a:p>
        </p:txBody>
      </p:sp>
      <p:sp>
        <p:nvSpPr>
          <p:cNvPr id="3" name="Content Placeholder 2">
            <a:extLst>
              <a:ext uri="{FF2B5EF4-FFF2-40B4-BE49-F238E27FC236}">
                <a16:creationId xmlns:a16="http://schemas.microsoft.com/office/drawing/2014/main" id="{5A11FCEF-A97F-4131-9B2A-3822BD243488}"/>
              </a:ext>
            </a:extLst>
          </p:cNvPr>
          <p:cNvSpPr>
            <a:spLocks noGrp="1"/>
          </p:cNvSpPr>
          <p:nvPr>
            <p:ph idx="1"/>
          </p:nvPr>
        </p:nvSpPr>
        <p:spPr/>
        <p:txBody>
          <a:bodyPr/>
          <a:lstStyle/>
          <a:p>
            <a:r>
              <a:rPr lang="en-US" dirty="0"/>
              <a:t>How to determine if a contestant (and judge) is eligible to participate</a:t>
            </a:r>
          </a:p>
          <a:p>
            <a:r>
              <a:rPr lang="en-US" dirty="0">
                <a:hlinkClick r:id="rId2"/>
              </a:rPr>
              <a:t>https://www.toastmasters.org/leadership-central/eligibility-assistant</a:t>
            </a:r>
            <a:r>
              <a:rPr lang="en-US" dirty="0"/>
              <a:t> </a:t>
            </a:r>
          </a:p>
          <a:p>
            <a:endParaRPr lang="en-US" dirty="0"/>
          </a:p>
        </p:txBody>
      </p:sp>
      <p:pic>
        <p:nvPicPr>
          <p:cNvPr id="4" name="Picture 3">
            <a:extLst>
              <a:ext uri="{FF2B5EF4-FFF2-40B4-BE49-F238E27FC236}">
                <a16:creationId xmlns:a16="http://schemas.microsoft.com/office/drawing/2014/main" id="{47AE8653-3C33-4BD7-A743-BB2EB224509C}"/>
              </a:ext>
            </a:extLst>
          </p:cNvPr>
          <p:cNvPicPr>
            <a:picLocks noChangeAspect="1"/>
          </p:cNvPicPr>
          <p:nvPr/>
        </p:nvPicPr>
        <p:blipFill rotWithShape="1">
          <a:blip r:embed="rId3"/>
          <a:srcRect l="44167" r="10833" b="59086"/>
          <a:stretch/>
        </p:blipFill>
        <p:spPr>
          <a:xfrm>
            <a:off x="405082" y="3661729"/>
            <a:ext cx="8333836" cy="27796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Oval 4">
            <a:extLst>
              <a:ext uri="{FF2B5EF4-FFF2-40B4-BE49-F238E27FC236}">
                <a16:creationId xmlns:a16="http://schemas.microsoft.com/office/drawing/2014/main" id="{095A72DB-1E1F-4BC0-B921-793DCFC44042}"/>
              </a:ext>
            </a:extLst>
          </p:cNvPr>
          <p:cNvSpPr/>
          <p:nvPr/>
        </p:nvSpPr>
        <p:spPr>
          <a:xfrm>
            <a:off x="1905000" y="5867400"/>
            <a:ext cx="1371600" cy="5334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11EB4AE4-4260-499A-872B-929BA94F7B34}"/>
              </a:ext>
            </a:extLst>
          </p:cNvPr>
          <p:cNvCxnSpPr>
            <a:cxnSpLocks/>
          </p:cNvCxnSpPr>
          <p:nvPr/>
        </p:nvCxnSpPr>
        <p:spPr>
          <a:xfrm>
            <a:off x="838200" y="5616460"/>
            <a:ext cx="1066800" cy="47954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07965D2-47A6-4E87-9CBC-487E1FCE1DD0}"/>
              </a:ext>
            </a:extLst>
          </p:cNvPr>
          <p:cNvCxnSpPr>
            <a:cxnSpLocks/>
          </p:cNvCxnSpPr>
          <p:nvPr/>
        </p:nvCxnSpPr>
        <p:spPr>
          <a:xfrm>
            <a:off x="3733800" y="4572000"/>
            <a:ext cx="1066800" cy="47954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9FF4EE0A-17CC-4577-9612-34E89E6694AA}"/>
              </a:ext>
            </a:extLst>
          </p:cNvPr>
          <p:cNvSpPr/>
          <p:nvPr/>
        </p:nvSpPr>
        <p:spPr>
          <a:xfrm>
            <a:off x="4686300" y="4888118"/>
            <a:ext cx="1371600" cy="53340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2536087"/>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BD61A-A4B3-400B-B527-985B167F2D33}"/>
              </a:ext>
            </a:extLst>
          </p:cNvPr>
          <p:cNvSpPr>
            <a:spLocks noGrp="1"/>
          </p:cNvSpPr>
          <p:nvPr>
            <p:ph type="title"/>
          </p:nvPr>
        </p:nvSpPr>
        <p:spPr/>
        <p:txBody>
          <a:bodyPr/>
          <a:lstStyle/>
          <a:p>
            <a:r>
              <a:rPr lang="en-US" dirty="0"/>
              <a:t>Timing of Contestants (</a:t>
            </a:r>
            <a:r>
              <a:rPr lang="en-US" sz="2400" i="1" dirty="0"/>
              <a:t>Rulebook pages 13-14)</a:t>
            </a:r>
            <a:endParaRPr lang="en-US" i="1" dirty="0"/>
          </a:p>
        </p:txBody>
      </p:sp>
      <p:sp>
        <p:nvSpPr>
          <p:cNvPr id="3" name="Content Placeholder 2">
            <a:extLst>
              <a:ext uri="{FF2B5EF4-FFF2-40B4-BE49-F238E27FC236}">
                <a16:creationId xmlns:a16="http://schemas.microsoft.com/office/drawing/2014/main" id="{25FC36A8-851A-4512-BFD7-FE66306AF60E}"/>
              </a:ext>
            </a:extLst>
          </p:cNvPr>
          <p:cNvSpPr>
            <a:spLocks noGrp="1"/>
          </p:cNvSpPr>
          <p:nvPr>
            <p:ph idx="1"/>
          </p:nvPr>
        </p:nvSpPr>
        <p:spPr/>
        <p:txBody>
          <a:bodyPr>
            <a:normAutofit fontScale="70000" lnSpcReduction="20000"/>
          </a:bodyPr>
          <a:lstStyle/>
          <a:p>
            <a:pPr marL="0" indent="0">
              <a:buNone/>
            </a:pPr>
            <a:r>
              <a:rPr lang="en-US" dirty="0"/>
              <a:t>6. Timing of the Speeches</a:t>
            </a:r>
          </a:p>
          <a:p>
            <a:pPr marL="0" indent="0">
              <a:buNone/>
            </a:pPr>
            <a:endParaRPr lang="en-US" dirty="0"/>
          </a:p>
          <a:p>
            <a:pPr marL="398462" lvl="1" indent="0">
              <a:buNone/>
            </a:pPr>
            <a:r>
              <a:rPr lang="en-US" dirty="0"/>
              <a:t>A. Two timers are appointed by the chief judge. One is provided with a stopwatch, and the other with a signaling device that displays green, yellow, and red colors.</a:t>
            </a:r>
          </a:p>
          <a:p>
            <a:pPr marL="398462" lvl="1" indent="0">
              <a:buNone/>
            </a:pPr>
            <a:endParaRPr lang="en-US" dirty="0"/>
          </a:p>
          <a:p>
            <a:pPr marL="398462" lvl="1" indent="0">
              <a:buNone/>
            </a:pPr>
            <a:r>
              <a:rPr lang="en-US" dirty="0"/>
              <a:t>B. The signaling device must be in full view of each contestant.</a:t>
            </a:r>
          </a:p>
          <a:p>
            <a:pPr marL="398462" lvl="1" indent="0">
              <a:buNone/>
            </a:pPr>
            <a:endParaRPr lang="en-US" dirty="0"/>
          </a:p>
          <a:p>
            <a:pPr marL="398462" lvl="1" indent="0">
              <a:buNone/>
            </a:pPr>
            <a:r>
              <a:rPr lang="en-US" dirty="0"/>
              <a:t>C. The timer with the stopwatch maintains and delivers to the chief judge the written record of elapsed time of each speech on the Speech Contest Time Record Sheet and Instructions for Timers (Item 1175).</a:t>
            </a:r>
          </a:p>
          <a:p>
            <a:pPr marL="398462" lvl="1" indent="0">
              <a:buNone/>
            </a:pPr>
            <a:endParaRPr lang="en-US" dirty="0"/>
          </a:p>
          <a:p>
            <a:pPr marL="398462" lvl="1" indent="0">
              <a:buNone/>
            </a:pPr>
            <a:r>
              <a:rPr lang="en-US" dirty="0"/>
              <a:t>D. The timer managing the timing device ensures that contestants are able to view an accurate green, yellow, or red signal at appropriate times during the speech.</a:t>
            </a:r>
          </a:p>
          <a:p>
            <a:pPr marL="398462" lvl="1" indent="0">
              <a:buNone/>
            </a:pPr>
            <a:endParaRPr lang="en-US" dirty="0"/>
          </a:p>
          <a:p>
            <a:pPr marL="398462" lvl="1" indent="0">
              <a:buNone/>
            </a:pPr>
            <a:r>
              <a:rPr lang="en-US" dirty="0"/>
              <a:t>E. All speeches delivered by contestants must conform to the timing guidelines for the contest.</a:t>
            </a:r>
          </a:p>
          <a:p>
            <a:pPr marL="796925" lvl="2" indent="0">
              <a:buNone/>
            </a:pPr>
            <a:endParaRPr lang="en-US" dirty="0"/>
          </a:p>
          <a:p>
            <a:pPr marL="796925" lvl="2" indent="0">
              <a:buNone/>
            </a:pPr>
            <a:r>
              <a:rPr lang="en-US" dirty="0"/>
              <a:t>1. International and Humorous speeches shall be from five to seven minutes. A contestant will be disqualified if the speech is less than four minutes 30 seconds or more than seven minutes 30 seconds.</a:t>
            </a:r>
          </a:p>
        </p:txBody>
      </p:sp>
    </p:spTree>
    <p:extLst>
      <p:ext uri="{BB962C8B-B14F-4D97-AF65-F5344CB8AC3E}">
        <p14:creationId xmlns:p14="http://schemas.microsoft.com/office/powerpoint/2010/main" val="2173499131"/>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D936A-04E3-4B54-A881-84458259F7F1}"/>
              </a:ext>
            </a:extLst>
          </p:cNvPr>
          <p:cNvSpPr>
            <a:spLocks noGrp="1"/>
          </p:cNvSpPr>
          <p:nvPr>
            <p:ph type="title"/>
          </p:nvPr>
        </p:nvSpPr>
        <p:spPr/>
        <p:txBody>
          <a:bodyPr/>
          <a:lstStyle/>
          <a:p>
            <a:r>
              <a:rPr lang="en-US" dirty="0"/>
              <a:t>Timing of Contestants </a:t>
            </a:r>
            <a:r>
              <a:rPr lang="en-US" sz="2400" i="1" dirty="0"/>
              <a:t>(continued)</a:t>
            </a:r>
          </a:p>
        </p:txBody>
      </p:sp>
      <p:sp>
        <p:nvSpPr>
          <p:cNvPr id="3" name="Content Placeholder 2">
            <a:extLst>
              <a:ext uri="{FF2B5EF4-FFF2-40B4-BE49-F238E27FC236}">
                <a16:creationId xmlns:a16="http://schemas.microsoft.com/office/drawing/2014/main" id="{09FC3F2A-435C-4499-A7AC-F407684ED957}"/>
              </a:ext>
            </a:extLst>
          </p:cNvPr>
          <p:cNvSpPr>
            <a:spLocks noGrp="1"/>
          </p:cNvSpPr>
          <p:nvPr>
            <p:ph idx="1"/>
          </p:nvPr>
        </p:nvSpPr>
        <p:spPr/>
        <p:txBody>
          <a:bodyPr>
            <a:normAutofit fontScale="62500" lnSpcReduction="20000"/>
          </a:bodyPr>
          <a:lstStyle/>
          <a:p>
            <a:pPr marL="0" indent="0">
              <a:buNone/>
            </a:pPr>
            <a:r>
              <a:rPr lang="en-US" dirty="0"/>
              <a:t>F. Upon being introduced, the contestant shall proceed immediately to the speaking position.</a:t>
            </a:r>
          </a:p>
          <a:p>
            <a:pPr marL="398462" lvl="1" indent="0">
              <a:buNone/>
            </a:pPr>
            <a:endParaRPr lang="en-US" dirty="0"/>
          </a:p>
          <a:p>
            <a:pPr marL="398462" lvl="1" indent="0">
              <a:buNone/>
            </a:pPr>
            <a:r>
              <a:rPr lang="en-US" dirty="0"/>
              <a:t>1. Timing will begin with the contestant’s first definite verbal or nonverbal communication with the audience. This usually will be the first word uttered by the contestant, but would include any other communication such as sound effects, a staged act by another person, etc.</a:t>
            </a:r>
          </a:p>
          <a:p>
            <a:pPr marL="398462" lvl="1" indent="0">
              <a:buNone/>
            </a:pPr>
            <a:endParaRPr lang="en-US" dirty="0"/>
          </a:p>
          <a:p>
            <a:pPr marL="398462" lvl="1" indent="0">
              <a:buNone/>
            </a:pPr>
            <a:r>
              <a:rPr lang="en-US" dirty="0"/>
              <a:t>2. The speaker should begin speaking within a short time after arriving at the Speaking area, and is not permitted to delay the contest unnecessarily.</a:t>
            </a:r>
          </a:p>
          <a:p>
            <a:pPr marL="0" indent="0">
              <a:buNone/>
            </a:pPr>
            <a:endParaRPr lang="en-US" dirty="0"/>
          </a:p>
          <a:p>
            <a:pPr marL="0" indent="0">
              <a:buNone/>
            </a:pPr>
            <a:r>
              <a:rPr lang="en-US" dirty="0"/>
              <a:t>G. Timers shall provide warning signals to the contestants, which  shall be clearly visible to the speakers but not obvious to the audience.</a:t>
            </a:r>
          </a:p>
          <a:p>
            <a:pPr marL="398462" lvl="1" indent="0">
              <a:buNone/>
            </a:pPr>
            <a:endParaRPr lang="en-US" dirty="0"/>
          </a:p>
          <a:p>
            <a:pPr marL="398462" lvl="1" indent="0">
              <a:buNone/>
            </a:pPr>
            <a:r>
              <a:rPr lang="en-US" dirty="0"/>
              <a:t>1. For International and Humorous contests:</a:t>
            </a:r>
          </a:p>
          <a:p>
            <a:pPr marL="796925" lvl="2" indent="0">
              <a:buNone/>
            </a:pPr>
            <a:endParaRPr lang="en-US" dirty="0"/>
          </a:p>
          <a:p>
            <a:pPr marL="796925" lvl="2" indent="0">
              <a:buNone/>
            </a:pPr>
            <a:r>
              <a:rPr lang="en-US" dirty="0"/>
              <a:t>a) A green signal will be displayed at five minutes and remain displayed for one minute.</a:t>
            </a:r>
          </a:p>
          <a:p>
            <a:pPr marL="796925" lvl="2" indent="0">
              <a:buNone/>
            </a:pPr>
            <a:r>
              <a:rPr lang="en-US" dirty="0"/>
              <a:t>b) A yellow signal will be displayed at six minutes and remain displayed for one minute.</a:t>
            </a:r>
          </a:p>
          <a:p>
            <a:pPr marL="796925" lvl="2" indent="0">
              <a:buNone/>
            </a:pPr>
            <a:r>
              <a:rPr lang="en-US" dirty="0"/>
              <a:t>c) A red signal will be displayed at seven minutes and will remain on until the conclusion of the speech.</a:t>
            </a:r>
          </a:p>
          <a:p>
            <a:pPr marL="0" indent="0">
              <a:buNone/>
            </a:pPr>
            <a:endParaRPr lang="en-US" dirty="0"/>
          </a:p>
          <a:p>
            <a:pPr marL="0" indent="0">
              <a:buNone/>
            </a:pPr>
            <a:r>
              <a:rPr lang="en-US" dirty="0"/>
              <a:t>H. Prior to announcing results, the contest chair shall announce if time disqualifications occurred, but not name the contestant(s) involved.</a:t>
            </a:r>
          </a:p>
        </p:txBody>
      </p:sp>
    </p:spTree>
    <p:extLst>
      <p:ext uri="{BB962C8B-B14F-4D97-AF65-F5344CB8AC3E}">
        <p14:creationId xmlns:p14="http://schemas.microsoft.com/office/powerpoint/2010/main" val="3327086658"/>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BE597-CF4B-481C-B32F-7458E636FCA9}"/>
              </a:ext>
            </a:extLst>
          </p:cNvPr>
          <p:cNvSpPr>
            <a:spLocks noGrp="1"/>
          </p:cNvSpPr>
          <p:nvPr>
            <p:ph type="title"/>
          </p:nvPr>
        </p:nvSpPr>
        <p:spPr/>
        <p:txBody>
          <a:bodyPr/>
          <a:lstStyle/>
          <a:p>
            <a:r>
              <a:rPr lang="en-US" dirty="0"/>
              <a:t>Attendance and Participation</a:t>
            </a:r>
          </a:p>
        </p:txBody>
      </p:sp>
      <p:sp>
        <p:nvSpPr>
          <p:cNvPr id="3" name="Content Placeholder 2">
            <a:extLst>
              <a:ext uri="{FF2B5EF4-FFF2-40B4-BE49-F238E27FC236}">
                <a16:creationId xmlns:a16="http://schemas.microsoft.com/office/drawing/2014/main" id="{5F8247DE-B51B-4BD6-B5B5-296D80CEE4C0}"/>
              </a:ext>
            </a:extLst>
          </p:cNvPr>
          <p:cNvSpPr>
            <a:spLocks noGrp="1"/>
          </p:cNvSpPr>
          <p:nvPr>
            <p:ph idx="1"/>
          </p:nvPr>
        </p:nvSpPr>
        <p:spPr/>
        <p:txBody>
          <a:bodyPr/>
          <a:lstStyle/>
          <a:p>
            <a:r>
              <a:rPr lang="en-US" dirty="0"/>
              <a:t>Both seem lower than in past years</a:t>
            </a:r>
          </a:p>
          <a:p>
            <a:r>
              <a:rPr lang="en-US" dirty="0"/>
              <a:t>Promote your contest early and often </a:t>
            </a:r>
          </a:p>
          <a:p>
            <a:pPr lvl="1"/>
            <a:r>
              <a:rPr lang="en-US" dirty="0"/>
              <a:t>Benefits of attending as an audience member</a:t>
            </a:r>
          </a:p>
          <a:p>
            <a:pPr lvl="1"/>
            <a:r>
              <a:rPr lang="en-US" dirty="0"/>
              <a:t>Benefits of participating as a participant (contestant, judge, Chief Judge, Contest Master, ballot counter, timer, registration, SSA)</a:t>
            </a:r>
          </a:p>
          <a:p>
            <a:r>
              <a:rPr lang="en-US" dirty="0"/>
              <a:t>Judges for Division Contests</a:t>
            </a:r>
          </a:p>
          <a:p>
            <a:pPr lvl="1"/>
            <a:r>
              <a:rPr lang="en-US" dirty="0"/>
              <a:t>Equal number of voting judges from each area in the division OR a minimum of 7 judges</a:t>
            </a:r>
          </a:p>
          <a:p>
            <a:pPr lvl="1"/>
            <a:r>
              <a:rPr lang="en-US" dirty="0"/>
              <a:t>No chief judge, voting judge, or tiebreaker judge shall be a member of any club in which a contestant is a member</a:t>
            </a:r>
          </a:p>
        </p:txBody>
      </p:sp>
    </p:spTree>
    <p:extLst>
      <p:ext uri="{BB962C8B-B14F-4D97-AF65-F5344CB8AC3E}">
        <p14:creationId xmlns:p14="http://schemas.microsoft.com/office/powerpoint/2010/main" val="4101773247"/>
      </p:ext>
    </p:extLst>
  </p:cSld>
  <p:clrMapOvr>
    <a:masterClrMapping/>
  </p:clrMapOvr>
  <p:transition spd="slow">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C766F-2DB9-409E-BA99-A6B865C1B6A2}"/>
              </a:ext>
            </a:extLst>
          </p:cNvPr>
          <p:cNvSpPr>
            <a:spLocks noGrp="1"/>
          </p:cNvSpPr>
          <p:nvPr>
            <p:ph type="title"/>
          </p:nvPr>
        </p:nvSpPr>
        <p:spPr/>
        <p:txBody>
          <a:bodyPr/>
          <a:lstStyle/>
          <a:p>
            <a:r>
              <a:rPr lang="en-US" dirty="0"/>
              <a:t>Spring Convention Update</a:t>
            </a:r>
          </a:p>
        </p:txBody>
      </p:sp>
      <p:sp>
        <p:nvSpPr>
          <p:cNvPr id="3" name="Content Placeholder 2">
            <a:extLst>
              <a:ext uri="{FF2B5EF4-FFF2-40B4-BE49-F238E27FC236}">
                <a16:creationId xmlns:a16="http://schemas.microsoft.com/office/drawing/2014/main" id="{1BB5DFE4-7BC4-441F-838E-174163549E85}"/>
              </a:ext>
            </a:extLst>
          </p:cNvPr>
          <p:cNvSpPr>
            <a:spLocks noGrp="1"/>
          </p:cNvSpPr>
          <p:nvPr>
            <p:ph sz="quarter" idx="10"/>
          </p:nvPr>
        </p:nvSpPr>
        <p:spPr/>
        <p:txBody>
          <a:bodyPr/>
          <a:lstStyle/>
          <a:p>
            <a:r>
              <a:rPr lang="en-US" dirty="0"/>
              <a:t>Gina Glover, DTM </a:t>
            </a:r>
          </a:p>
          <a:p>
            <a:r>
              <a:rPr lang="en-US" dirty="0"/>
              <a:t>Spring Convention Chair</a:t>
            </a:r>
          </a:p>
        </p:txBody>
      </p:sp>
    </p:spTree>
    <p:extLst>
      <p:ext uri="{BB962C8B-B14F-4D97-AF65-F5344CB8AC3E}">
        <p14:creationId xmlns:p14="http://schemas.microsoft.com/office/powerpoint/2010/main" val="2588805832"/>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62712B5-24BC-4849-A467-CC6ADD806D82}"/>
              </a:ext>
            </a:extLst>
          </p:cNvPr>
          <p:cNvSpPr>
            <a:spLocks noGrp="1"/>
          </p:cNvSpPr>
          <p:nvPr>
            <p:ph type="subTitle" idx="1"/>
          </p:nvPr>
        </p:nvSpPr>
        <p:spPr>
          <a:xfrm>
            <a:off x="-76200" y="3293023"/>
            <a:ext cx="9220200" cy="3336377"/>
          </a:xfrm>
        </p:spPr>
        <p:txBody>
          <a:bodyPr>
            <a:normAutofit/>
          </a:bodyPr>
          <a:lstStyle/>
          <a:p>
            <a:r>
              <a:rPr lang="en-US" sz="2200" b="1" dirty="0">
                <a:solidFill>
                  <a:schemeClr val="tx2"/>
                </a:solidFill>
              </a:rPr>
              <a:t>Club and Individual Registration is Open</a:t>
            </a:r>
          </a:p>
          <a:p>
            <a:r>
              <a:rPr lang="en-US" sz="2200" dirty="0">
                <a:solidFill>
                  <a:schemeClr val="tx2"/>
                </a:solidFill>
              </a:rPr>
              <a:t>Over 30 Clubs have registered!</a:t>
            </a:r>
          </a:p>
          <a:p>
            <a:r>
              <a:rPr lang="en-US" sz="2200" b="1" dirty="0">
                <a:solidFill>
                  <a:schemeClr val="tx2"/>
                </a:solidFill>
              </a:rPr>
              <a:t>Education Session Speaker applications are being reviewed</a:t>
            </a:r>
          </a:p>
          <a:p>
            <a:r>
              <a:rPr lang="en-US" sz="2200" dirty="0">
                <a:solidFill>
                  <a:schemeClr val="tx2"/>
                </a:solidFill>
              </a:rPr>
              <a:t>Marketplace applications are currently being accepted</a:t>
            </a:r>
          </a:p>
          <a:p>
            <a:r>
              <a:rPr lang="en-US" sz="2200" b="1" dirty="0">
                <a:solidFill>
                  <a:schemeClr val="tx2"/>
                </a:solidFill>
              </a:rPr>
              <a:t>“First Timers” receive special welcome gift</a:t>
            </a:r>
          </a:p>
          <a:p>
            <a:r>
              <a:rPr lang="en-US" sz="2200" dirty="0">
                <a:solidFill>
                  <a:schemeClr val="tx2"/>
                </a:solidFill>
              </a:rPr>
              <a:t>Continental Breakfast on Saturday morning</a:t>
            </a:r>
          </a:p>
          <a:p>
            <a:r>
              <a:rPr lang="en-US" sz="2200" b="1" dirty="0">
                <a:solidFill>
                  <a:schemeClr val="tx2"/>
                </a:solidFill>
              </a:rPr>
              <a:t>Saturday Dinner includes entertainment!</a:t>
            </a:r>
          </a:p>
          <a:p>
            <a:r>
              <a:rPr lang="en-US" sz="2200" dirty="0">
                <a:solidFill>
                  <a:schemeClr val="tx2"/>
                </a:solidFill>
              </a:rPr>
              <a:t>Event Sponsorships Available!</a:t>
            </a:r>
          </a:p>
          <a:p>
            <a:endParaRPr lang="en-US" b="1" dirty="0"/>
          </a:p>
        </p:txBody>
      </p:sp>
      <p:pic>
        <p:nvPicPr>
          <p:cNvPr id="5" name="Picture 4">
            <a:extLst>
              <a:ext uri="{FF2B5EF4-FFF2-40B4-BE49-F238E27FC236}">
                <a16:creationId xmlns:a16="http://schemas.microsoft.com/office/drawing/2014/main" id="{D1838DE3-F6E5-F842-856E-AA4AAEE9B4FC}"/>
              </a:ext>
            </a:extLst>
          </p:cNvPr>
          <p:cNvPicPr>
            <a:picLocks noChangeAspect="1"/>
          </p:cNvPicPr>
          <p:nvPr/>
        </p:nvPicPr>
        <p:blipFill>
          <a:blip r:embed="rId2"/>
          <a:stretch>
            <a:fillRect/>
          </a:stretch>
        </p:blipFill>
        <p:spPr>
          <a:xfrm>
            <a:off x="0" y="857250"/>
            <a:ext cx="9144000" cy="2286000"/>
          </a:xfrm>
          <a:prstGeom prst="rect">
            <a:avLst/>
          </a:prstGeom>
        </p:spPr>
      </p:pic>
    </p:spTree>
    <p:extLst>
      <p:ext uri="{BB962C8B-B14F-4D97-AF65-F5344CB8AC3E}">
        <p14:creationId xmlns:p14="http://schemas.microsoft.com/office/powerpoint/2010/main" val="2250437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3C02F2E-769E-4849-AA6E-CE79C3ACFB44}"/>
              </a:ext>
            </a:extLst>
          </p:cNvPr>
          <p:cNvSpPr>
            <a:spLocks noGrp="1"/>
          </p:cNvSpPr>
          <p:nvPr>
            <p:ph type="title"/>
          </p:nvPr>
        </p:nvSpPr>
        <p:spPr/>
        <p:txBody>
          <a:bodyPr/>
          <a:lstStyle/>
          <a:p>
            <a:r>
              <a:rPr lang="en-US" dirty="0"/>
              <a:t>Convention Planning Team</a:t>
            </a:r>
          </a:p>
        </p:txBody>
      </p:sp>
      <p:pic>
        <p:nvPicPr>
          <p:cNvPr id="10" name="Picture 9">
            <a:extLst>
              <a:ext uri="{FF2B5EF4-FFF2-40B4-BE49-F238E27FC236}">
                <a16:creationId xmlns:a16="http://schemas.microsoft.com/office/drawing/2014/main" id="{08E732D4-C746-5149-A240-93541963617A}"/>
              </a:ext>
            </a:extLst>
          </p:cNvPr>
          <p:cNvPicPr>
            <a:picLocks noChangeAspect="1"/>
          </p:cNvPicPr>
          <p:nvPr/>
        </p:nvPicPr>
        <p:blipFill>
          <a:blip r:embed="rId2"/>
          <a:stretch>
            <a:fillRect/>
          </a:stretch>
        </p:blipFill>
        <p:spPr>
          <a:xfrm>
            <a:off x="431750" y="4042523"/>
            <a:ext cx="1346324" cy="136695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1" name="Picture 10">
            <a:extLst>
              <a:ext uri="{FF2B5EF4-FFF2-40B4-BE49-F238E27FC236}">
                <a16:creationId xmlns:a16="http://schemas.microsoft.com/office/drawing/2014/main" id="{FDC0AA9F-72DA-2247-A9BF-0AAD84D7B354}"/>
              </a:ext>
            </a:extLst>
          </p:cNvPr>
          <p:cNvPicPr>
            <a:picLocks noChangeAspect="1"/>
          </p:cNvPicPr>
          <p:nvPr/>
        </p:nvPicPr>
        <p:blipFill rotWithShape="1">
          <a:blip r:embed="rId3"/>
          <a:srcRect l="4086" t="1936"/>
          <a:stretch/>
        </p:blipFill>
        <p:spPr>
          <a:xfrm>
            <a:off x="432324" y="1769947"/>
            <a:ext cx="1381156" cy="136695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2" name="Picture 11">
            <a:extLst>
              <a:ext uri="{FF2B5EF4-FFF2-40B4-BE49-F238E27FC236}">
                <a16:creationId xmlns:a16="http://schemas.microsoft.com/office/drawing/2014/main" id="{BDDC7B80-09F5-5D4F-A6DC-E0F60F7B5926}"/>
              </a:ext>
            </a:extLst>
          </p:cNvPr>
          <p:cNvPicPr>
            <a:picLocks noChangeAspect="1"/>
          </p:cNvPicPr>
          <p:nvPr/>
        </p:nvPicPr>
        <p:blipFill>
          <a:blip r:embed="rId4"/>
          <a:stretch>
            <a:fillRect/>
          </a:stretch>
        </p:blipFill>
        <p:spPr>
          <a:xfrm>
            <a:off x="7010400" y="1724813"/>
            <a:ext cx="1412697" cy="145722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3" name="Picture 12">
            <a:extLst>
              <a:ext uri="{FF2B5EF4-FFF2-40B4-BE49-F238E27FC236}">
                <a16:creationId xmlns:a16="http://schemas.microsoft.com/office/drawing/2014/main" id="{D1014538-3242-7E4D-94B2-C8D7DC0E6569}"/>
              </a:ext>
            </a:extLst>
          </p:cNvPr>
          <p:cNvPicPr>
            <a:picLocks noChangeAspect="1"/>
          </p:cNvPicPr>
          <p:nvPr/>
        </p:nvPicPr>
        <p:blipFill rotWithShape="1">
          <a:blip r:embed="rId5"/>
          <a:srcRect t="1932" r="1889" b="1"/>
          <a:stretch/>
        </p:blipFill>
        <p:spPr>
          <a:xfrm>
            <a:off x="7162800" y="4267200"/>
            <a:ext cx="1412697" cy="143463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4" name="TextBox 13">
            <a:extLst>
              <a:ext uri="{FF2B5EF4-FFF2-40B4-BE49-F238E27FC236}">
                <a16:creationId xmlns:a16="http://schemas.microsoft.com/office/drawing/2014/main" id="{2273BBBB-84B0-824E-BCEB-56F67A9ED331}"/>
              </a:ext>
            </a:extLst>
          </p:cNvPr>
          <p:cNvSpPr txBox="1"/>
          <p:nvPr/>
        </p:nvSpPr>
        <p:spPr>
          <a:xfrm>
            <a:off x="1877948" y="1724814"/>
            <a:ext cx="3989452" cy="646331"/>
          </a:xfrm>
          <a:prstGeom prst="rect">
            <a:avLst/>
          </a:prstGeom>
          <a:noFill/>
        </p:spPr>
        <p:txBody>
          <a:bodyPr wrap="square" rtlCol="0">
            <a:spAutoFit/>
          </a:bodyPr>
          <a:lstStyle/>
          <a:p>
            <a:r>
              <a:rPr lang="en-US" dirty="0">
                <a:solidFill>
                  <a:schemeClr val="tx2"/>
                </a:solidFill>
              </a:rPr>
              <a:t>Contest Chair, Evelyn Puerto</a:t>
            </a:r>
          </a:p>
          <a:p>
            <a:r>
              <a:rPr lang="en-US" dirty="0">
                <a:solidFill>
                  <a:schemeClr val="tx2"/>
                </a:solidFill>
              </a:rPr>
              <a:t>Green Bay </a:t>
            </a:r>
            <a:r>
              <a:rPr lang="en-US" dirty="0" err="1">
                <a:solidFill>
                  <a:schemeClr val="tx2"/>
                </a:solidFill>
              </a:rPr>
              <a:t>Yackers</a:t>
            </a:r>
            <a:endParaRPr lang="en-US" dirty="0">
              <a:solidFill>
                <a:schemeClr val="tx2"/>
              </a:solidFill>
            </a:endParaRPr>
          </a:p>
        </p:txBody>
      </p:sp>
      <p:sp>
        <p:nvSpPr>
          <p:cNvPr id="16" name="TextBox 15">
            <a:extLst>
              <a:ext uri="{FF2B5EF4-FFF2-40B4-BE49-F238E27FC236}">
                <a16:creationId xmlns:a16="http://schemas.microsoft.com/office/drawing/2014/main" id="{5A3713B8-8199-5648-B0F6-84C96A6DECDA}"/>
              </a:ext>
            </a:extLst>
          </p:cNvPr>
          <p:cNvSpPr txBox="1"/>
          <p:nvPr/>
        </p:nvSpPr>
        <p:spPr>
          <a:xfrm>
            <a:off x="3351222" y="2841285"/>
            <a:ext cx="4194155" cy="646331"/>
          </a:xfrm>
          <a:prstGeom prst="rect">
            <a:avLst/>
          </a:prstGeom>
          <a:noFill/>
        </p:spPr>
        <p:txBody>
          <a:bodyPr wrap="square" rtlCol="0">
            <a:spAutoFit/>
          </a:bodyPr>
          <a:lstStyle/>
          <a:p>
            <a:r>
              <a:rPr lang="en-US" dirty="0">
                <a:solidFill>
                  <a:schemeClr val="tx2"/>
                </a:solidFill>
              </a:rPr>
              <a:t>Credentials Chair, Keith </a:t>
            </a:r>
            <a:r>
              <a:rPr lang="en-US" dirty="0" err="1">
                <a:solidFill>
                  <a:schemeClr val="tx2"/>
                </a:solidFill>
              </a:rPr>
              <a:t>Cumiskey</a:t>
            </a:r>
            <a:endParaRPr lang="en-US" dirty="0">
              <a:solidFill>
                <a:schemeClr val="tx2"/>
              </a:solidFill>
            </a:endParaRPr>
          </a:p>
          <a:p>
            <a:r>
              <a:rPr lang="en-US" dirty="0">
                <a:solidFill>
                  <a:schemeClr val="tx2"/>
                </a:solidFill>
              </a:rPr>
              <a:t>Rockwell Automation A-B Toastmasters</a:t>
            </a:r>
          </a:p>
        </p:txBody>
      </p:sp>
      <p:sp>
        <p:nvSpPr>
          <p:cNvPr id="17" name="TextBox 16">
            <a:extLst>
              <a:ext uri="{FF2B5EF4-FFF2-40B4-BE49-F238E27FC236}">
                <a16:creationId xmlns:a16="http://schemas.microsoft.com/office/drawing/2014/main" id="{A8D2C1CE-511C-8D4F-AC6A-398E2862A17E}"/>
              </a:ext>
            </a:extLst>
          </p:cNvPr>
          <p:cNvSpPr txBox="1"/>
          <p:nvPr/>
        </p:nvSpPr>
        <p:spPr>
          <a:xfrm>
            <a:off x="1877948" y="3929800"/>
            <a:ext cx="5437252" cy="646331"/>
          </a:xfrm>
          <a:prstGeom prst="rect">
            <a:avLst/>
          </a:prstGeom>
          <a:noFill/>
        </p:spPr>
        <p:txBody>
          <a:bodyPr wrap="square" rtlCol="0">
            <a:spAutoFit/>
          </a:bodyPr>
          <a:lstStyle/>
          <a:p>
            <a:r>
              <a:rPr lang="en-US" dirty="0">
                <a:solidFill>
                  <a:schemeClr val="tx2"/>
                </a:solidFill>
              </a:rPr>
              <a:t>Education Session Chair, </a:t>
            </a:r>
            <a:r>
              <a:rPr lang="en-US" dirty="0" err="1">
                <a:solidFill>
                  <a:schemeClr val="tx2"/>
                </a:solidFill>
              </a:rPr>
              <a:t>Leslye</a:t>
            </a:r>
            <a:r>
              <a:rPr lang="en-US" dirty="0">
                <a:solidFill>
                  <a:schemeClr val="tx2"/>
                </a:solidFill>
              </a:rPr>
              <a:t> Erickson</a:t>
            </a:r>
          </a:p>
          <a:p>
            <a:r>
              <a:rPr lang="en-US" dirty="0">
                <a:solidFill>
                  <a:schemeClr val="tx2"/>
                </a:solidFill>
              </a:rPr>
              <a:t>Mid-Day Women’s Alliance Toastmasters </a:t>
            </a:r>
          </a:p>
        </p:txBody>
      </p:sp>
      <p:sp>
        <p:nvSpPr>
          <p:cNvPr id="18" name="TextBox 17">
            <a:extLst>
              <a:ext uri="{FF2B5EF4-FFF2-40B4-BE49-F238E27FC236}">
                <a16:creationId xmlns:a16="http://schemas.microsoft.com/office/drawing/2014/main" id="{2D5B326F-8310-1143-A118-2D59A2BBDF7E}"/>
              </a:ext>
            </a:extLst>
          </p:cNvPr>
          <p:cNvSpPr txBox="1"/>
          <p:nvPr/>
        </p:nvSpPr>
        <p:spPr>
          <a:xfrm>
            <a:off x="3429000" y="5181600"/>
            <a:ext cx="3886200" cy="646331"/>
          </a:xfrm>
          <a:prstGeom prst="rect">
            <a:avLst/>
          </a:prstGeom>
          <a:noFill/>
        </p:spPr>
        <p:txBody>
          <a:bodyPr wrap="square" rtlCol="0">
            <a:spAutoFit/>
          </a:bodyPr>
          <a:lstStyle/>
          <a:p>
            <a:r>
              <a:rPr lang="en-US" dirty="0">
                <a:solidFill>
                  <a:schemeClr val="tx2"/>
                </a:solidFill>
              </a:rPr>
              <a:t>Facilities Chair, Mary Jo </a:t>
            </a:r>
            <a:r>
              <a:rPr lang="en-US" dirty="0" err="1">
                <a:solidFill>
                  <a:schemeClr val="tx2"/>
                </a:solidFill>
              </a:rPr>
              <a:t>Rakowski</a:t>
            </a:r>
            <a:endParaRPr lang="en-US" dirty="0">
              <a:solidFill>
                <a:schemeClr val="tx2"/>
              </a:solidFill>
            </a:endParaRPr>
          </a:p>
          <a:p>
            <a:r>
              <a:rPr lang="en-US" dirty="0">
                <a:solidFill>
                  <a:schemeClr val="tx2"/>
                </a:solidFill>
              </a:rPr>
              <a:t>Green Bay </a:t>
            </a:r>
            <a:r>
              <a:rPr lang="en-US" dirty="0" err="1">
                <a:solidFill>
                  <a:schemeClr val="tx2"/>
                </a:solidFill>
              </a:rPr>
              <a:t>Yackers</a:t>
            </a:r>
            <a:endParaRPr lang="en-US" dirty="0">
              <a:solidFill>
                <a:schemeClr val="tx2"/>
              </a:solidFill>
            </a:endParaRPr>
          </a:p>
        </p:txBody>
      </p:sp>
    </p:spTree>
    <p:extLst>
      <p:ext uri="{BB962C8B-B14F-4D97-AF65-F5344CB8AC3E}">
        <p14:creationId xmlns:p14="http://schemas.microsoft.com/office/powerpoint/2010/main" val="1063199439"/>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3C02F2E-769E-4849-AA6E-CE79C3ACFB44}"/>
              </a:ext>
            </a:extLst>
          </p:cNvPr>
          <p:cNvSpPr>
            <a:spLocks noGrp="1"/>
          </p:cNvSpPr>
          <p:nvPr>
            <p:ph type="title"/>
          </p:nvPr>
        </p:nvSpPr>
        <p:spPr/>
        <p:txBody>
          <a:bodyPr/>
          <a:lstStyle/>
          <a:p>
            <a:r>
              <a:rPr lang="en-US" b="1" dirty="0"/>
              <a:t>Convention Planning Team</a:t>
            </a:r>
          </a:p>
        </p:txBody>
      </p:sp>
      <p:sp>
        <p:nvSpPr>
          <p:cNvPr id="14" name="TextBox 13">
            <a:extLst>
              <a:ext uri="{FF2B5EF4-FFF2-40B4-BE49-F238E27FC236}">
                <a16:creationId xmlns:a16="http://schemas.microsoft.com/office/drawing/2014/main" id="{2273BBBB-84B0-824E-BCEB-56F67A9ED331}"/>
              </a:ext>
            </a:extLst>
          </p:cNvPr>
          <p:cNvSpPr txBox="1"/>
          <p:nvPr/>
        </p:nvSpPr>
        <p:spPr>
          <a:xfrm>
            <a:off x="1981200" y="1951043"/>
            <a:ext cx="4821641" cy="646331"/>
          </a:xfrm>
          <a:prstGeom prst="rect">
            <a:avLst/>
          </a:prstGeom>
          <a:noFill/>
        </p:spPr>
        <p:txBody>
          <a:bodyPr wrap="square" rtlCol="0">
            <a:spAutoFit/>
          </a:bodyPr>
          <a:lstStyle/>
          <a:p>
            <a:r>
              <a:rPr lang="en-US" dirty="0">
                <a:solidFill>
                  <a:schemeClr val="tx2"/>
                </a:solidFill>
              </a:rPr>
              <a:t>Friday Fun Night Chair , Andy </a:t>
            </a:r>
            <a:r>
              <a:rPr lang="en-US" dirty="0" err="1">
                <a:solidFill>
                  <a:schemeClr val="tx2"/>
                </a:solidFill>
              </a:rPr>
              <a:t>Safranski</a:t>
            </a:r>
            <a:r>
              <a:rPr lang="en-US" dirty="0">
                <a:solidFill>
                  <a:schemeClr val="tx2"/>
                </a:solidFill>
              </a:rPr>
              <a:t> </a:t>
            </a:r>
          </a:p>
          <a:p>
            <a:r>
              <a:rPr lang="en-US" dirty="0">
                <a:solidFill>
                  <a:schemeClr val="tx2"/>
                </a:solidFill>
              </a:rPr>
              <a:t>Fox Speak Toastmasters</a:t>
            </a:r>
          </a:p>
        </p:txBody>
      </p:sp>
      <p:sp>
        <p:nvSpPr>
          <p:cNvPr id="16" name="TextBox 15">
            <a:extLst>
              <a:ext uri="{FF2B5EF4-FFF2-40B4-BE49-F238E27FC236}">
                <a16:creationId xmlns:a16="http://schemas.microsoft.com/office/drawing/2014/main" id="{5A3713B8-8199-5648-B0F6-84C96A6DECDA}"/>
              </a:ext>
            </a:extLst>
          </p:cNvPr>
          <p:cNvSpPr txBox="1"/>
          <p:nvPr/>
        </p:nvSpPr>
        <p:spPr>
          <a:xfrm>
            <a:off x="3429000" y="2957511"/>
            <a:ext cx="4194155" cy="646331"/>
          </a:xfrm>
          <a:prstGeom prst="rect">
            <a:avLst/>
          </a:prstGeom>
          <a:noFill/>
        </p:spPr>
        <p:txBody>
          <a:bodyPr wrap="square" rtlCol="0">
            <a:spAutoFit/>
          </a:bodyPr>
          <a:lstStyle/>
          <a:p>
            <a:r>
              <a:rPr lang="en-US" dirty="0">
                <a:solidFill>
                  <a:schemeClr val="tx2"/>
                </a:solidFill>
              </a:rPr>
              <a:t>Hospitality Chair, Cindy Wink</a:t>
            </a:r>
          </a:p>
          <a:p>
            <a:r>
              <a:rPr lang="en-US" dirty="0">
                <a:solidFill>
                  <a:schemeClr val="tx2"/>
                </a:solidFill>
              </a:rPr>
              <a:t>Green Bay </a:t>
            </a:r>
            <a:r>
              <a:rPr lang="en-US" dirty="0" err="1">
                <a:solidFill>
                  <a:schemeClr val="tx2"/>
                </a:solidFill>
              </a:rPr>
              <a:t>Yackers</a:t>
            </a:r>
            <a:endParaRPr lang="en-US" dirty="0">
              <a:solidFill>
                <a:schemeClr val="tx2"/>
              </a:solidFill>
            </a:endParaRPr>
          </a:p>
        </p:txBody>
      </p:sp>
      <p:sp>
        <p:nvSpPr>
          <p:cNvPr id="17" name="TextBox 16">
            <a:extLst>
              <a:ext uri="{FF2B5EF4-FFF2-40B4-BE49-F238E27FC236}">
                <a16:creationId xmlns:a16="http://schemas.microsoft.com/office/drawing/2014/main" id="{A8D2C1CE-511C-8D4F-AC6A-398E2862A17E}"/>
              </a:ext>
            </a:extLst>
          </p:cNvPr>
          <p:cNvSpPr txBox="1"/>
          <p:nvPr/>
        </p:nvSpPr>
        <p:spPr>
          <a:xfrm>
            <a:off x="1981200" y="4648200"/>
            <a:ext cx="4035020" cy="646331"/>
          </a:xfrm>
          <a:prstGeom prst="rect">
            <a:avLst/>
          </a:prstGeom>
          <a:noFill/>
        </p:spPr>
        <p:txBody>
          <a:bodyPr wrap="square" rtlCol="0">
            <a:spAutoFit/>
          </a:bodyPr>
          <a:lstStyle/>
          <a:p>
            <a:r>
              <a:rPr lang="en-US" dirty="0">
                <a:solidFill>
                  <a:schemeClr val="tx2"/>
                </a:solidFill>
              </a:rPr>
              <a:t>Marketplace Co-Chair, Paul Van Dyck </a:t>
            </a:r>
          </a:p>
          <a:p>
            <a:r>
              <a:rPr lang="en-US" dirty="0">
                <a:solidFill>
                  <a:schemeClr val="tx2"/>
                </a:solidFill>
              </a:rPr>
              <a:t>Talk of the Town</a:t>
            </a:r>
          </a:p>
        </p:txBody>
      </p:sp>
      <p:sp>
        <p:nvSpPr>
          <p:cNvPr id="18" name="TextBox 17">
            <a:extLst>
              <a:ext uri="{FF2B5EF4-FFF2-40B4-BE49-F238E27FC236}">
                <a16:creationId xmlns:a16="http://schemas.microsoft.com/office/drawing/2014/main" id="{2D5B326F-8310-1143-A118-2D59A2BBDF7E}"/>
              </a:ext>
            </a:extLst>
          </p:cNvPr>
          <p:cNvSpPr txBox="1"/>
          <p:nvPr/>
        </p:nvSpPr>
        <p:spPr>
          <a:xfrm>
            <a:off x="3417916" y="5602070"/>
            <a:ext cx="4035019" cy="646331"/>
          </a:xfrm>
          <a:prstGeom prst="rect">
            <a:avLst/>
          </a:prstGeom>
          <a:noFill/>
        </p:spPr>
        <p:txBody>
          <a:bodyPr wrap="square" rtlCol="0">
            <a:spAutoFit/>
          </a:bodyPr>
          <a:lstStyle/>
          <a:p>
            <a:r>
              <a:rPr lang="en-US" dirty="0">
                <a:solidFill>
                  <a:schemeClr val="tx2"/>
                </a:solidFill>
              </a:rPr>
              <a:t>Marketplace Co-Chair, David Taylor</a:t>
            </a:r>
          </a:p>
          <a:p>
            <a:r>
              <a:rPr lang="en-US" dirty="0">
                <a:solidFill>
                  <a:schemeClr val="tx2"/>
                </a:solidFill>
              </a:rPr>
              <a:t>Talk of the Town</a:t>
            </a:r>
          </a:p>
        </p:txBody>
      </p:sp>
      <p:pic>
        <p:nvPicPr>
          <p:cNvPr id="2" name="Picture 1">
            <a:extLst>
              <a:ext uri="{FF2B5EF4-FFF2-40B4-BE49-F238E27FC236}">
                <a16:creationId xmlns:a16="http://schemas.microsoft.com/office/drawing/2014/main" id="{573A0DF6-48E6-B843-99DB-0DFEA942125C}"/>
              </a:ext>
            </a:extLst>
          </p:cNvPr>
          <p:cNvPicPr>
            <a:picLocks noChangeAspect="1"/>
          </p:cNvPicPr>
          <p:nvPr/>
        </p:nvPicPr>
        <p:blipFill rotWithShape="1">
          <a:blip r:embed="rId2"/>
          <a:srcRect l="2862" t="2821" r="1620"/>
          <a:stretch/>
        </p:blipFill>
        <p:spPr>
          <a:xfrm>
            <a:off x="370232" y="4648200"/>
            <a:ext cx="1478268" cy="143463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 name="Picture 2">
            <a:extLst>
              <a:ext uri="{FF2B5EF4-FFF2-40B4-BE49-F238E27FC236}">
                <a16:creationId xmlns:a16="http://schemas.microsoft.com/office/drawing/2014/main" id="{37F04320-33D7-9F44-8D25-B81252459BDF}"/>
              </a:ext>
            </a:extLst>
          </p:cNvPr>
          <p:cNvPicPr>
            <a:picLocks noChangeAspect="1"/>
          </p:cNvPicPr>
          <p:nvPr/>
        </p:nvPicPr>
        <p:blipFill rotWithShape="1">
          <a:blip r:embed="rId3"/>
          <a:srcRect t="2012"/>
          <a:stretch/>
        </p:blipFill>
        <p:spPr>
          <a:xfrm>
            <a:off x="329491" y="1854233"/>
            <a:ext cx="1478268" cy="149079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868764FD-4D03-2E4C-8258-DA20E169F239}"/>
              </a:ext>
            </a:extLst>
          </p:cNvPr>
          <p:cNvPicPr>
            <a:picLocks noChangeAspect="1"/>
          </p:cNvPicPr>
          <p:nvPr/>
        </p:nvPicPr>
        <p:blipFill rotWithShape="1">
          <a:blip r:embed="rId4"/>
          <a:srcRect l="3101" r="2155"/>
          <a:stretch/>
        </p:blipFill>
        <p:spPr>
          <a:xfrm>
            <a:off x="7170430" y="2141806"/>
            <a:ext cx="1486094" cy="149079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Picture 4">
            <a:extLst>
              <a:ext uri="{FF2B5EF4-FFF2-40B4-BE49-F238E27FC236}">
                <a16:creationId xmlns:a16="http://schemas.microsoft.com/office/drawing/2014/main" id="{314F1083-6EC9-FC40-BCD5-55E202AF62B3}"/>
              </a:ext>
            </a:extLst>
          </p:cNvPr>
          <p:cNvPicPr>
            <a:picLocks noChangeAspect="1"/>
          </p:cNvPicPr>
          <p:nvPr/>
        </p:nvPicPr>
        <p:blipFill>
          <a:blip r:embed="rId5"/>
          <a:stretch>
            <a:fillRect/>
          </a:stretch>
        </p:blipFill>
        <p:spPr>
          <a:xfrm>
            <a:off x="7226895" y="4821872"/>
            <a:ext cx="1584316" cy="159302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713021607"/>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3C02F2E-769E-4849-AA6E-CE79C3ACFB44}"/>
              </a:ext>
            </a:extLst>
          </p:cNvPr>
          <p:cNvSpPr>
            <a:spLocks noGrp="1"/>
          </p:cNvSpPr>
          <p:nvPr>
            <p:ph type="title"/>
          </p:nvPr>
        </p:nvSpPr>
        <p:spPr/>
        <p:txBody>
          <a:bodyPr/>
          <a:lstStyle/>
          <a:p>
            <a:r>
              <a:rPr lang="en-US" b="1" dirty="0"/>
              <a:t>Convention Planning Team</a:t>
            </a:r>
          </a:p>
        </p:txBody>
      </p:sp>
      <p:sp>
        <p:nvSpPr>
          <p:cNvPr id="14" name="TextBox 13">
            <a:extLst>
              <a:ext uri="{FF2B5EF4-FFF2-40B4-BE49-F238E27FC236}">
                <a16:creationId xmlns:a16="http://schemas.microsoft.com/office/drawing/2014/main" id="{2273BBBB-84B0-824E-BCEB-56F67A9ED331}"/>
              </a:ext>
            </a:extLst>
          </p:cNvPr>
          <p:cNvSpPr txBox="1"/>
          <p:nvPr/>
        </p:nvSpPr>
        <p:spPr>
          <a:xfrm>
            <a:off x="1919047" y="2024172"/>
            <a:ext cx="4358720" cy="646331"/>
          </a:xfrm>
          <a:prstGeom prst="rect">
            <a:avLst/>
          </a:prstGeom>
          <a:noFill/>
        </p:spPr>
        <p:txBody>
          <a:bodyPr wrap="square" rtlCol="0">
            <a:spAutoFit/>
          </a:bodyPr>
          <a:lstStyle/>
          <a:p>
            <a:r>
              <a:rPr lang="en-US" dirty="0">
                <a:solidFill>
                  <a:schemeClr val="tx2"/>
                </a:solidFill>
              </a:rPr>
              <a:t>Public Relations Chair, Lynne Finch N.E.W. Appleton Toastmasters</a:t>
            </a:r>
          </a:p>
        </p:txBody>
      </p:sp>
      <p:sp>
        <p:nvSpPr>
          <p:cNvPr id="16" name="TextBox 15">
            <a:extLst>
              <a:ext uri="{FF2B5EF4-FFF2-40B4-BE49-F238E27FC236}">
                <a16:creationId xmlns:a16="http://schemas.microsoft.com/office/drawing/2014/main" id="{5A3713B8-8199-5648-B0F6-84C96A6DECDA}"/>
              </a:ext>
            </a:extLst>
          </p:cNvPr>
          <p:cNvSpPr txBox="1"/>
          <p:nvPr/>
        </p:nvSpPr>
        <p:spPr>
          <a:xfrm>
            <a:off x="3505200" y="3100223"/>
            <a:ext cx="3947100" cy="646331"/>
          </a:xfrm>
          <a:prstGeom prst="rect">
            <a:avLst/>
          </a:prstGeom>
          <a:noFill/>
        </p:spPr>
        <p:txBody>
          <a:bodyPr wrap="square" rtlCol="0">
            <a:spAutoFit/>
          </a:bodyPr>
          <a:lstStyle/>
          <a:p>
            <a:r>
              <a:rPr lang="en-US" dirty="0">
                <a:solidFill>
                  <a:schemeClr val="tx2"/>
                </a:solidFill>
              </a:rPr>
              <a:t>Registration Chair, Teri McGregor</a:t>
            </a:r>
          </a:p>
          <a:p>
            <a:r>
              <a:rPr lang="en-US" dirty="0">
                <a:solidFill>
                  <a:schemeClr val="tx2"/>
                </a:solidFill>
              </a:rPr>
              <a:t>Leading Voices</a:t>
            </a:r>
          </a:p>
        </p:txBody>
      </p:sp>
      <p:sp>
        <p:nvSpPr>
          <p:cNvPr id="17" name="TextBox 16">
            <a:extLst>
              <a:ext uri="{FF2B5EF4-FFF2-40B4-BE49-F238E27FC236}">
                <a16:creationId xmlns:a16="http://schemas.microsoft.com/office/drawing/2014/main" id="{A8D2C1CE-511C-8D4F-AC6A-398E2862A17E}"/>
              </a:ext>
            </a:extLst>
          </p:cNvPr>
          <p:cNvSpPr txBox="1"/>
          <p:nvPr/>
        </p:nvSpPr>
        <p:spPr>
          <a:xfrm>
            <a:off x="2080897" y="4314549"/>
            <a:ext cx="4035020" cy="646331"/>
          </a:xfrm>
          <a:prstGeom prst="rect">
            <a:avLst/>
          </a:prstGeom>
          <a:noFill/>
        </p:spPr>
        <p:txBody>
          <a:bodyPr wrap="square" rtlCol="0">
            <a:spAutoFit/>
          </a:bodyPr>
          <a:lstStyle/>
          <a:p>
            <a:r>
              <a:rPr lang="en-US" dirty="0">
                <a:solidFill>
                  <a:schemeClr val="tx2"/>
                </a:solidFill>
              </a:rPr>
              <a:t>Technology Chair, Jeff </a:t>
            </a:r>
            <a:r>
              <a:rPr lang="en-US" dirty="0" err="1">
                <a:solidFill>
                  <a:schemeClr val="tx2"/>
                </a:solidFill>
              </a:rPr>
              <a:t>Ebel</a:t>
            </a:r>
            <a:r>
              <a:rPr lang="en-US" dirty="0">
                <a:solidFill>
                  <a:schemeClr val="tx2"/>
                </a:solidFill>
              </a:rPr>
              <a:t> </a:t>
            </a:r>
          </a:p>
          <a:p>
            <a:r>
              <a:rPr lang="en-US" dirty="0">
                <a:solidFill>
                  <a:schemeClr val="tx2"/>
                </a:solidFill>
              </a:rPr>
              <a:t>Stevens Point Toastmasters </a:t>
            </a:r>
          </a:p>
        </p:txBody>
      </p:sp>
      <p:sp>
        <p:nvSpPr>
          <p:cNvPr id="18" name="TextBox 17">
            <a:extLst>
              <a:ext uri="{FF2B5EF4-FFF2-40B4-BE49-F238E27FC236}">
                <a16:creationId xmlns:a16="http://schemas.microsoft.com/office/drawing/2014/main" id="{2D5B326F-8310-1143-A118-2D59A2BBDF7E}"/>
              </a:ext>
            </a:extLst>
          </p:cNvPr>
          <p:cNvSpPr txBox="1"/>
          <p:nvPr/>
        </p:nvSpPr>
        <p:spPr>
          <a:xfrm>
            <a:off x="3505200" y="5528875"/>
            <a:ext cx="3413234" cy="646331"/>
          </a:xfrm>
          <a:prstGeom prst="rect">
            <a:avLst/>
          </a:prstGeom>
          <a:noFill/>
        </p:spPr>
        <p:txBody>
          <a:bodyPr wrap="square" rtlCol="0">
            <a:spAutoFit/>
          </a:bodyPr>
          <a:lstStyle/>
          <a:p>
            <a:r>
              <a:rPr lang="en-US" dirty="0">
                <a:solidFill>
                  <a:schemeClr val="tx2"/>
                </a:solidFill>
              </a:rPr>
              <a:t>Website Chair, Matt </a:t>
            </a:r>
            <a:r>
              <a:rPr lang="en-US" dirty="0" err="1">
                <a:solidFill>
                  <a:schemeClr val="tx2"/>
                </a:solidFill>
              </a:rPr>
              <a:t>Wuteska</a:t>
            </a:r>
            <a:r>
              <a:rPr lang="en-US" dirty="0">
                <a:solidFill>
                  <a:schemeClr val="tx2"/>
                </a:solidFill>
              </a:rPr>
              <a:t> </a:t>
            </a:r>
          </a:p>
          <a:p>
            <a:r>
              <a:rPr lang="en-US" dirty="0">
                <a:solidFill>
                  <a:schemeClr val="tx2"/>
                </a:solidFill>
              </a:rPr>
              <a:t>ROK the Talk</a:t>
            </a:r>
          </a:p>
        </p:txBody>
      </p:sp>
      <p:pic>
        <p:nvPicPr>
          <p:cNvPr id="2" name="Picture 1">
            <a:extLst>
              <a:ext uri="{FF2B5EF4-FFF2-40B4-BE49-F238E27FC236}">
                <a16:creationId xmlns:a16="http://schemas.microsoft.com/office/drawing/2014/main" id="{14A21455-9E07-2D4F-A3EB-71451D734AFF}"/>
              </a:ext>
            </a:extLst>
          </p:cNvPr>
          <p:cNvPicPr>
            <a:picLocks noChangeAspect="1"/>
          </p:cNvPicPr>
          <p:nvPr/>
        </p:nvPicPr>
        <p:blipFill>
          <a:blip r:embed="rId2"/>
          <a:stretch>
            <a:fillRect/>
          </a:stretch>
        </p:blipFill>
        <p:spPr>
          <a:xfrm>
            <a:off x="7211271" y="4714625"/>
            <a:ext cx="1464776" cy="151077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3" name="Picture 2">
            <a:extLst>
              <a:ext uri="{FF2B5EF4-FFF2-40B4-BE49-F238E27FC236}">
                <a16:creationId xmlns:a16="http://schemas.microsoft.com/office/drawing/2014/main" id="{085E9E8D-ACDD-5749-84C9-4679E88A00A4}"/>
              </a:ext>
            </a:extLst>
          </p:cNvPr>
          <p:cNvPicPr>
            <a:picLocks noChangeAspect="1"/>
          </p:cNvPicPr>
          <p:nvPr/>
        </p:nvPicPr>
        <p:blipFill rotWithShape="1">
          <a:blip r:embed="rId3"/>
          <a:srcRect t="2271"/>
          <a:stretch/>
        </p:blipFill>
        <p:spPr>
          <a:xfrm>
            <a:off x="362832" y="4122165"/>
            <a:ext cx="1471911" cy="146307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Picture 3">
            <a:extLst>
              <a:ext uri="{FF2B5EF4-FFF2-40B4-BE49-F238E27FC236}">
                <a16:creationId xmlns:a16="http://schemas.microsoft.com/office/drawing/2014/main" id="{741E683D-9876-E145-AAE0-30E4BAA97932}"/>
              </a:ext>
            </a:extLst>
          </p:cNvPr>
          <p:cNvPicPr>
            <a:picLocks noChangeAspect="1"/>
          </p:cNvPicPr>
          <p:nvPr/>
        </p:nvPicPr>
        <p:blipFill rotWithShape="1">
          <a:blip r:embed="rId4"/>
          <a:srcRect t="3752"/>
          <a:stretch/>
        </p:blipFill>
        <p:spPr>
          <a:xfrm>
            <a:off x="7086600" y="2101700"/>
            <a:ext cx="1498295" cy="147693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Picture 5">
            <a:extLst>
              <a:ext uri="{FF2B5EF4-FFF2-40B4-BE49-F238E27FC236}">
                <a16:creationId xmlns:a16="http://schemas.microsoft.com/office/drawing/2014/main" id="{654991C6-924B-F44F-BC63-14A71AFE81DC}"/>
              </a:ext>
            </a:extLst>
          </p:cNvPr>
          <p:cNvPicPr>
            <a:picLocks noChangeAspect="1"/>
          </p:cNvPicPr>
          <p:nvPr/>
        </p:nvPicPr>
        <p:blipFill rotWithShape="1">
          <a:blip r:embed="rId5"/>
          <a:srcRect l="4527" t="5783" r="4513" b="2534"/>
          <a:stretch/>
        </p:blipFill>
        <p:spPr>
          <a:xfrm>
            <a:off x="362832" y="1830392"/>
            <a:ext cx="1403002" cy="1463071"/>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214388874"/>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a:xfrm>
            <a:off x="457200" y="1604155"/>
            <a:ext cx="8229600" cy="5101445"/>
          </a:xfrm>
        </p:spPr>
        <p:txBody>
          <a:bodyPr/>
          <a:lstStyle/>
          <a:p>
            <a:r>
              <a:rPr lang="en-US" dirty="0"/>
              <a:t>10:30 – 10:35		Introduction</a:t>
            </a:r>
          </a:p>
          <a:p>
            <a:r>
              <a:rPr lang="en-US" dirty="0"/>
              <a:t>10:35 – 11:15		Area/Division Director 					Roundtable</a:t>
            </a:r>
          </a:p>
          <a:p>
            <a:r>
              <a:rPr lang="en-US" dirty="0"/>
              <a:t>11:15 – 11:30     		Speech Contests – Lessons 				Learned</a:t>
            </a:r>
          </a:p>
          <a:p>
            <a:r>
              <a:rPr lang="en-US" dirty="0"/>
              <a:t>11:30 – 11:45		Spring Convention Update</a:t>
            </a:r>
          </a:p>
          <a:p>
            <a:r>
              <a:rPr lang="en-US" dirty="0"/>
              <a:t>11:45 – 12:00		Club Growth Director 					Update</a:t>
            </a:r>
          </a:p>
          <a:p>
            <a:r>
              <a:rPr lang="en-US" dirty="0"/>
              <a:t>12:00 – 12:30		Hotel Tour</a:t>
            </a:r>
          </a:p>
          <a:p>
            <a:endParaRPr lang="en-US" dirty="0"/>
          </a:p>
        </p:txBody>
      </p:sp>
    </p:spTree>
    <p:extLst>
      <p:ext uri="{BB962C8B-B14F-4D97-AF65-F5344CB8AC3E}">
        <p14:creationId xmlns:p14="http://schemas.microsoft.com/office/powerpoint/2010/main" val="1932929307"/>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03144-A861-D140-A360-C331F7AB2931}"/>
              </a:ext>
            </a:extLst>
          </p:cNvPr>
          <p:cNvSpPr>
            <a:spLocks noGrp="1"/>
          </p:cNvSpPr>
          <p:nvPr>
            <p:ph type="title"/>
          </p:nvPr>
        </p:nvSpPr>
        <p:spPr/>
        <p:txBody>
          <a:bodyPr/>
          <a:lstStyle/>
          <a:p>
            <a:r>
              <a:rPr lang="en-US" dirty="0"/>
              <a:t>Friday Night Agenda</a:t>
            </a:r>
          </a:p>
        </p:txBody>
      </p:sp>
      <p:graphicFrame>
        <p:nvGraphicFramePr>
          <p:cNvPr id="3" name="Table 2">
            <a:extLst>
              <a:ext uri="{FF2B5EF4-FFF2-40B4-BE49-F238E27FC236}">
                <a16:creationId xmlns:a16="http://schemas.microsoft.com/office/drawing/2014/main" id="{8474C888-CF61-C54F-84ED-7159B1529489}"/>
              </a:ext>
            </a:extLst>
          </p:cNvPr>
          <p:cNvGraphicFramePr>
            <a:graphicFrameLocks noGrp="1"/>
          </p:cNvGraphicFramePr>
          <p:nvPr>
            <p:extLst>
              <p:ext uri="{D42A27DB-BD31-4B8C-83A1-F6EECF244321}">
                <p14:modId xmlns:p14="http://schemas.microsoft.com/office/powerpoint/2010/main" val="3368790872"/>
              </p:ext>
            </p:extLst>
          </p:nvPr>
        </p:nvGraphicFramePr>
        <p:xfrm>
          <a:off x="628650" y="1972442"/>
          <a:ext cx="7524750" cy="3642360"/>
        </p:xfrm>
        <a:graphic>
          <a:graphicData uri="http://schemas.openxmlformats.org/drawingml/2006/table">
            <a:tbl>
              <a:tblPr firstRow="1" bandRow="1">
                <a:tableStyleId>{5C22544A-7EE6-4342-B048-85BDC9FD1C3A}</a:tableStyleId>
              </a:tblPr>
              <a:tblGrid>
                <a:gridCol w="1641175">
                  <a:extLst>
                    <a:ext uri="{9D8B030D-6E8A-4147-A177-3AD203B41FA5}">
                      <a16:colId xmlns:a16="http://schemas.microsoft.com/office/drawing/2014/main" val="992276891"/>
                    </a:ext>
                  </a:extLst>
                </a:gridCol>
                <a:gridCol w="5883575">
                  <a:extLst>
                    <a:ext uri="{9D8B030D-6E8A-4147-A177-3AD203B41FA5}">
                      <a16:colId xmlns:a16="http://schemas.microsoft.com/office/drawing/2014/main" val="1740413091"/>
                    </a:ext>
                  </a:extLst>
                </a:gridCol>
              </a:tblGrid>
              <a:tr h="274320">
                <a:tc>
                  <a:txBody>
                    <a:bodyPr/>
                    <a:lstStyle/>
                    <a:p>
                      <a:r>
                        <a:rPr lang="en-US" sz="1400" dirty="0"/>
                        <a:t>Time</a:t>
                      </a:r>
                    </a:p>
                  </a:txBody>
                  <a:tcPr marL="68580" marR="68580" marT="34290" marB="34290"/>
                </a:tc>
                <a:tc>
                  <a:txBody>
                    <a:bodyPr/>
                    <a:lstStyle/>
                    <a:p>
                      <a:r>
                        <a:rPr lang="en-US" sz="1400" dirty="0"/>
                        <a:t>Activity</a:t>
                      </a:r>
                    </a:p>
                  </a:txBody>
                  <a:tcPr marL="68580" marR="68580" marT="34290" marB="34290"/>
                </a:tc>
                <a:extLst>
                  <a:ext uri="{0D108BD9-81ED-4DB2-BD59-A6C34878D82A}">
                    <a16:rowId xmlns:a16="http://schemas.microsoft.com/office/drawing/2014/main" val="2759140290"/>
                  </a:ext>
                </a:extLst>
              </a:tr>
              <a:tr h="8915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2"/>
                          </a:solidFill>
                        </a:rPr>
                        <a:t>4:30 – 7:00</a:t>
                      </a:r>
                    </a:p>
                    <a:p>
                      <a:endParaRPr lang="en-US" sz="1800" dirty="0">
                        <a:solidFill>
                          <a:schemeClr val="tx2"/>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2"/>
                          </a:solidFill>
                        </a:rPr>
                        <a:t>Registration and Credentials Open</a:t>
                      </a:r>
                    </a:p>
                    <a:p>
                      <a:r>
                        <a:rPr lang="en-US" sz="1800" dirty="0">
                          <a:solidFill>
                            <a:schemeClr val="tx2"/>
                          </a:solidFill>
                        </a:rPr>
                        <a:t>Three Clans Pre-function Area </a:t>
                      </a:r>
                    </a:p>
                    <a:p>
                      <a:r>
                        <a:rPr lang="en-US" sz="1800" dirty="0">
                          <a:solidFill>
                            <a:schemeClr val="tx2"/>
                          </a:solidFill>
                        </a:rPr>
                        <a:t>WILL CLOSE AT 7pm for contest!</a:t>
                      </a:r>
                    </a:p>
                  </a:txBody>
                  <a:tcPr marL="68580" marR="68580" marT="34290" marB="34290"/>
                </a:tc>
                <a:extLst>
                  <a:ext uri="{0D108BD9-81ED-4DB2-BD59-A6C34878D82A}">
                    <a16:rowId xmlns:a16="http://schemas.microsoft.com/office/drawing/2014/main" val="3236588955"/>
                  </a:ext>
                </a:extLst>
              </a:tr>
              <a:tr h="617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2"/>
                          </a:solidFill>
                        </a:rPr>
                        <a:t>5:00 – 6:30</a:t>
                      </a:r>
                    </a:p>
                    <a:p>
                      <a:endParaRPr lang="en-US" sz="1800" dirty="0">
                        <a:solidFill>
                          <a:schemeClr val="tx2"/>
                        </a:solidFill>
                      </a:endParaRPr>
                    </a:p>
                  </a:txBody>
                  <a:tcPr marL="68580" marR="68580" marT="34290" marB="34290"/>
                </a:tc>
                <a:tc>
                  <a:txBody>
                    <a:bodyPr/>
                    <a:lstStyle/>
                    <a:p>
                      <a:r>
                        <a:rPr lang="en-US" sz="1800" dirty="0">
                          <a:solidFill>
                            <a:schemeClr val="tx2"/>
                          </a:solidFill>
                        </a:rPr>
                        <a:t>Past District Director Dinner</a:t>
                      </a:r>
                    </a:p>
                    <a:p>
                      <a:r>
                        <a:rPr lang="en-US" sz="1800" dirty="0">
                          <a:solidFill>
                            <a:schemeClr val="tx2"/>
                          </a:solidFill>
                        </a:rPr>
                        <a:t>Cayuga (opens into Grand Council Ballroom)</a:t>
                      </a:r>
                    </a:p>
                  </a:txBody>
                  <a:tcPr marL="68580" marR="68580" marT="34290" marB="34290"/>
                </a:tc>
                <a:extLst>
                  <a:ext uri="{0D108BD9-81ED-4DB2-BD59-A6C34878D82A}">
                    <a16:rowId xmlns:a16="http://schemas.microsoft.com/office/drawing/2014/main" val="561712316"/>
                  </a:ext>
                </a:extLst>
              </a:tr>
              <a:tr h="617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2"/>
                          </a:solidFill>
                        </a:rPr>
                        <a:t>6:00 – 7:00</a:t>
                      </a:r>
                    </a:p>
                    <a:p>
                      <a:endParaRPr lang="en-US" sz="1800" dirty="0">
                        <a:solidFill>
                          <a:schemeClr val="tx2"/>
                        </a:solidFill>
                      </a:endParaRPr>
                    </a:p>
                  </a:txBody>
                  <a:tcPr marL="68580" marR="68580" marT="34290" marB="34290"/>
                </a:tc>
                <a:tc>
                  <a:txBody>
                    <a:bodyPr/>
                    <a:lstStyle/>
                    <a:p>
                      <a:r>
                        <a:rPr lang="en-US" sz="1800" dirty="0">
                          <a:solidFill>
                            <a:schemeClr val="tx2"/>
                          </a:solidFill>
                        </a:rPr>
                        <a:t>Opening Night Reception </a:t>
                      </a:r>
                    </a:p>
                    <a:p>
                      <a:r>
                        <a:rPr lang="en-US" sz="1800" dirty="0">
                          <a:solidFill>
                            <a:schemeClr val="tx2"/>
                          </a:solidFill>
                        </a:rPr>
                        <a:t>Grand Council Ballroom</a:t>
                      </a:r>
                    </a:p>
                  </a:txBody>
                  <a:tcPr marL="68580" marR="68580" marT="34290" marB="34290"/>
                </a:tc>
                <a:extLst>
                  <a:ext uri="{0D108BD9-81ED-4DB2-BD59-A6C34878D82A}">
                    <a16:rowId xmlns:a16="http://schemas.microsoft.com/office/drawing/2014/main" val="3295446998"/>
                  </a:ext>
                </a:extLst>
              </a:tr>
              <a:tr h="617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2"/>
                          </a:solidFill>
                        </a:rPr>
                        <a:t>7:15 – 9:00</a:t>
                      </a:r>
                    </a:p>
                  </a:txBody>
                  <a:tcPr marL="68580" marR="68580" marT="34290" marB="34290"/>
                </a:tc>
                <a:tc>
                  <a:txBody>
                    <a:bodyPr/>
                    <a:lstStyle/>
                    <a:p>
                      <a:r>
                        <a:rPr lang="en-US" sz="1800" dirty="0">
                          <a:solidFill>
                            <a:schemeClr val="tx2"/>
                          </a:solidFill>
                        </a:rPr>
                        <a:t>Humorous Speech Contest</a:t>
                      </a:r>
                    </a:p>
                    <a:p>
                      <a:r>
                        <a:rPr lang="en-US" sz="1800" dirty="0">
                          <a:solidFill>
                            <a:schemeClr val="tx2"/>
                          </a:solidFill>
                        </a:rPr>
                        <a:t>(Briefings start at 6:45)</a:t>
                      </a:r>
                    </a:p>
                  </a:txBody>
                  <a:tcPr marL="68580" marR="68580" marT="34290" marB="34290"/>
                </a:tc>
                <a:extLst>
                  <a:ext uri="{0D108BD9-81ED-4DB2-BD59-A6C34878D82A}">
                    <a16:rowId xmlns:a16="http://schemas.microsoft.com/office/drawing/2014/main" val="3563416564"/>
                  </a:ext>
                </a:extLst>
              </a:tr>
              <a:tr h="6172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2"/>
                          </a:solidFill>
                        </a:rPr>
                        <a:t> 9:00 – 11:00</a:t>
                      </a:r>
                    </a:p>
                  </a:txBody>
                  <a:tcPr marL="68580" marR="68580" marT="34290" marB="34290"/>
                </a:tc>
                <a:tc>
                  <a:txBody>
                    <a:bodyPr/>
                    <a:lstStyle/>
                    <a:p>
                      <a:r>
                        <a:rPr lang="en-US" sz="1800" dirty="0">
                          <a:solidFill>
                            <a:schemeClr val="tx2"/>
                          </a:solidFill>
                        </a:rPr>
                        <a:t>Friday Night Fun – Live Music!</a:t>
                      </a:r>
                    </a:p>
                  </a:txBody>
                  <a:tcPr marL="68580" marR="68580" marT="34290" marB="34290"/>
                </a:tc>
                <a:extLst>
                  <a:ext uri="{0D108BD9-81ED-4DB2-BD59-A6C34878D82A}">
                    <a16:rowId xmlns:a16="http://schemas.microsoft.com/office/drawing/2014/main" val="3311460576"/>
                  </a:ext>
                </a:extLst>
              </a:tr>
            </a:tbl>
          </a:graphicData>
        </a:graphic>
      </p:graphicFrame>
    </p:spTree>
    <p:extLst>
      <p:ext uri="{BB962C8B-B14F-4D97-AF65-F5344CB8AC3E}">
        <p14:creationId xmlns:p14="http://schemas.microsoft.com/office/powerpoint/2010/main" val="1779634855"/>
      </p:ext>
    </p:extLst>
  </p:cSld>
  <p:clrMapOvr>
    <a:masterClrMapping/>
  </p:clrMapOvr>
  <p:transition spd="slow">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03144-A861-D140-A360-C331F7AB2931}"/>
              </a:ext>
            </a:extLst>
          </p:cNvPr>
          <p:cNvSpPr>
            <a:spLocks noGrp="1"/>
          </p:cNvSpPr>
          <p:nvPr>
            <p:ph type="title"/>
          </p:nvPr>
        </p:nvSpPr>
        <p:spPr/>
        <p:txBody>
          <a:bodyPr/>
          <a:lstStyle/>
          <a:p>
            <a:r>
              <a:rPr lang="en-US" dirty="0"/>
              <a:t>Saturday Agenda (through lunch)</a:t>
            </a:r>
          </a:p>
        </p:txBody>
      </p:sp>
      <p:graphicFrame>
        <p:nvGraphicFramePr>
          <p:cNvPr id="3" name="Table 2">
            <a:extLst>
              <a:ext uri="{FF2B5EF4-FFF2-40B4-BE49-F238E27FC236}">
                <a16:creationId xmlns:a16="http://schemas.microsoft.com/office/drawing/2014/main" id="{8474C888-CF61-C54F-84ED-7159B1529489}"/>
              </a:ext>
            </a:extLst>
          </p:cNvPr>
          <p:cNvGraphicFramePr>
            <a:graphicFrameLocks noGrp="1"/>
          </p:cNvGraphicFramePr>
          <p:nvPr>
            <p:extLst>
              <p:ext uri="{D42A27DB-BD31-4B8C-83A1-F6EECF244321}">
                <p14:modId xmlns:p14="http://schemas.microsoft.com/office/powerpoint/2010/main" val="92532699"/>
              </p:ext>
            </p:extLst>
          </p:nvPr>
        </p:nvGraphicFramePr>
        <p:xfrm>
          <a:off x="628650" y="1972442"/>
          <a:ext cx="7448550" cy="4107180"/>
        </p:xfrm>
        <a:graphic>
          <a:graphicData uri="http://schemas.openxmlformats.org/drawingml/2006/table">
            <a:tbl>
              <a:tblPr firstRow="1" bandRow="1">
                <a:tableStyleId>{5C22544A-7EE6-4342-B048-85BDC9FD1C3A}</a:tableStyleId>
              </a:tblPr>
              <a:tblGrid>
                <a:gridCol w="1624555">
                  <a:extLst>
                    <a:ext uri="{9D8B030D-6E8A-4147-A177-3AD203B41FA5}">
                      <a16:colId xmlns:a16="http://schemas.microsoft.com/office/drawing/2014/main" val="992276891"/>
                    </a:ext>
                  </a:extLst>
                </a:gridCol>
                <a:gridCol w="5823995">
                  <a:extLst>
                    <a:ext uri="{9D8B030D-6E8A-4147-A177-3AD203B41FA5}">
                      <a16:colId xmlns:a16="http://schemas.microsoft.com/office/drawing/2014/main" val="1740413091"/>
                    </a:ext>
                  </a:extLst>
                </a:gridCol>
              </a:tblGrid>
              <a:tr h="274320">
                <a:tc>
                  <a:txBody>
                    <a:bodyPr/>
                    <a:lstStyle/>
                    <a:p>
                      <a:r>
                        <a:rPr lang="en-US" sz="1400" dirty="0"/>
                        <a:t>Time</a:t>
                      </a:r>
                    </a:p>
                  </a:txBody>
                  <a:tcPr marL="68580" marR="68580" marT="34290" marB="34290"/>
                </a:tc>
                <a:tc>
                  <a:txBody>
                    <a:bodyPr/>
                    <a:lstStyle/>
                    <a:p>
                      <a:r>
                        <a:rPr lang="en-US" sz="1400" dirty="0"/>
                        <a:t>Activity</a:t>
                      </a:r>
                    </a:p>
                  </a:txBody>
                  <a:tcPr marL="68580" marR="68580" marT="34290" marB="34290"/>
                </a:tc>
                <a:extLst>
                  <a:ext uri="{0D108BD9-81ED-4DB2-BD59-A6C34878D82A}">
                    <a16:rowId xmlns:a16="http://schemas.microsoft.com/office/drawing/2014/main" val="2759140290"/>
                  </a:ext>
                </a:extLst>
              </a:tr>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5:30 – 6:15</a:t>
                      </a:r>
                    </a:p>
                    <a:p>
                      <a:endParaRPr lang="en-US" sz="1400" dirty="0">
                        <a:solidFill>
                          <a:schemeClr val="tx2"/>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Morning Walk/Run (Meet outside Pine Tree Grill in Lobby)</a:t>
                      </a:r>
                    </a:p>
                    <a:p>
                      <a:endParaRPr lang="en-US" sz="1400" dirty="0">
                        <a:solidFill>
                          <a:schemeClr val="tx2"/>
                        </a:solidFill>
                      </a:endParaRPr>
                    </a:p>
                  </a:txBody>
                  <a:tcPr marL="68580" marR="68580" marT="34290" marB="34290"/>
                </a:tc>
                <a:extLst>
                  <a:ext uri="{0D108BD9-81ED-4DB2-BD59-A6C34878D82A}">
                    <a16:rowId xmlns:a16="http://schemas.microsoft.com/office/drawing/2014/main" val="3236588955"/>
                  </a:ext>
                </a:extLst>
              </a:tr>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7:00 – 9:00</a:t>
                      </a:r>
                    </a:p>
                    <a:p>
                      <a:endParaRPr lang="en-US" sz="1400" dirty="0">
                        <a:solidFill>
                          <a:schemeClr val="tx2"/>
                        </a:solidFill>
                      </a:endParaRPr>
                    </a:p>
                  </a:txBody>
                  <a:tcPr marL="68580" marR="68580" marT="34290" marB="34290"/>
                </a:tc>
                <a:tc>
                  <a:txBody>
                    <a:bodyPr/>
                    <a:lstStyle/>
                    <a:p>
                      <a:r>
                        <a:rPr lang="en-US" sz="1400" dirty="0">
                          <a:solidFill>
                            <a:schemeClr val="tx2"/>
                          </a:solidFill>
                        </a:rPr>
                        <a:t>Registration and Credentials Desks Open (Outside Turtle/Bear) </a:t>
                      </a:r>
                    </a:p>
                    <a:p>
                      <a:r>
                        <a:rPr lang="en-US" sz="1400" dirty="0">
                          <a:solidFill>
                            <a:schemeClr val="tx2"/>
                          </a:solidFill>
                        </a:rPr>
                        <a:t>Continental Breakfast served in Turtle</a:t>
                      </a:r>
                    </a:p>
                  </a:txBody>
                  <a:tcPr marL="68580" marR="68580" marT="34290" marB="34290"/>
                </a:tc>
                <a:extLst>
                  <a:ext uri="{0D108BD9-81ED-4DB2-BD59-A6C34878D82A}">
                    <a16:rowId xmlns:a16="http://schemas.microsoft.com/office/drawing/2014/main" val="561712316"/>
                  </a:ext>
                </a:extLst>
              </a:tr>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8:15 – 9:00</a:t>
                      </a:r>
                    </a:p>
                    <a:p>
                      <a:endParaRPr lang="en-US" sz="1400" dirty="0">
                        <a:solidFill>
                          <a:schemeClr val="tx2"/>
                        </a:solidFill>
                      </a:endParaRPr>
                    </a:p>
                  </a:txBody>
                  <a:tcPr marL="68580" marR="68580" marT="34290" marB="34290"/>
                </a:tc>
                <a:tc>
                  <a:txBody>
                    <a:bodyPr/>
                    <a:lstStyle/>
                    <a:p>
                      <a:r>
                        <a:rPr lang="en-US" sz="1400" dirty="0">
                          <a:solidFill>
                            <a:schemeClr val="tx2"/>
                          </a:solidFill>
                        </a:rPr>
                        <a:t>Opening Ceremonies in Wolf Ballroom</a:t>
                      </a:r>
                    </a:p>
                    <a:p>
                      <a:r>
                        <a:rPr lang="en-US" sz="1400" dirty="0">
                          <a:solidFill>
                            <a:schemeClr val="tx2"/>
                          </a:solidFill>
                        </a:rPr>
                        <a:t>Club Banner Parade Participants will assemble in Bear</a:t>
                      </a:r>
                    </a:p>
                  </a:txBody>
                  <a:tcPr marL="68580" marR="68580" marT="34290" marB="34290"/>
                </a:tc>
                <a:extLst>
                  <a:ext uri="{0D108BD9-81ED-4DB2-BD59-A6C34878D82A}">
                    <a16:rowId xmlns:a16="http://schemas.microsoft.com/office/drawing/2014/main" val="3295446998"/>
                  </a:ext>
                </a:extLst>
              </a:tr>
              <a:tr h="685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9:00 – 9:45</a:t>
                      </a:r>
                    </a:p>
                  </a:txBody>
                  <a:tcPr marL="68580" marR="68580" marT="34290" marB="34290"/>
                </a:tc>
                <a:tc>
                  <a:txBody>
                    <a:bodyPr/>
                    <a:lstStyle/>
                    <a:p>
                      <a:r>
                        <a:rPr lang="en-US" sz="1400" dirty="0">
                          <a:solidFill>
                            <a:schemeClr val="tx2"/>
                          </a:solidFill>
                        </a:rPr>
                        <a:t>Keynote Address – Pres </a:t>
                      </a:r>
                      <a:r>
                        <a:rPr lang="en-US" sz="1400" dirty="0" err="1">
                          <a:solidFill>
                            <a:schemeClr val="tx2"/>
                          </a:solidFill>
                        </a:rPr>
                        <a:t>Vasilev</a:t>
                      </a:r>
                      <a:r>
                        <a:rPr lang="en-US" sz="1400" dirty="0">
                          <a:solidFill>
                            <a:schemeClr val="tx2"/>
                          </a:solidFill>
                        </a:rPr>
                        <a:t>, 2013 World Champion of Public Speaking</a:t>
                      </a:r>
                    </a:p>
                    <a:p>
                      <a:r>
                        <a:rPr lang="en-US" sz="1400" dirty="0">
                          <a:solidFill>
                            <a:schemeClr val="tx2"/>
                          </a:solidFill>
                        </a:rPr>
                        <a:t>Wolf Ballroom </a:t>
                      </a:r>
                    </a:p>
                  </a:txBody>
                  <a:tcPr marL="68580" marR="68580" marT="34290" marB="34290"/>
                </a:tc>
                <a:extLst>
                  <a:ext uri="{0D108BD9-81ED-4DB2-BD59-A6C34878D82A}">
                    <a16:rowId xmlns:a16="http://schemas.microsoft.com/office/drawing/2014/main" val="3563416564"/>
                  </a:ext>
                </a:extLst>
              </a:tr>
              <a:tr h="8915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 10:00 – 10:45</a:t>
                      </a:r>
                    </a:p>
                    <a:p>
                      <a:endParaRPr lang="en-US" sz="1400" dirty="0">
                        <a:solidFill>
                          <a:schemeClr val="tx2"/>
                        </a:solidFill>
                      </a:endParaRPr>
                    </a:p>
                  </a:txBody>
                  <a:tcPr marL="68580" marR="68580" marT="34290" marB="34290"/>
                </a:tc>
                <a:tc>
                  <a:txBody>
                    <a:bodyPr/>
                    <a:lstStyle/>
                    <a:p>
                      <a:r>
                        <a:rPr lang="en-US" sz="1400" dirty="0">
                          <a:solidFill>
                            <a:schemeClr val="tx2"/>
                          </a:solidFill>
                        </a:rPr>
                        <a:t>Education Session #1</a:t>
                      </a:r>
                    </a:p>
                    <a:p>
                      <a:pPr marL="285750" indent="-285750">
                        <a:buFont typeface="Arial" panose="020B0604020202020204" pitchFamily="34" charset="0"/>
                        <a:buChar char="•"/>
                      </a:pPr>
                      <a:r>
                        <a:rPr lang="en-US" sz="1400" dirty="0">
                          <a:solidFill>
                            <a:schemeClr val="tx2"/>
                          </a:solidFill>
                        </a:rPr>
                        <a:t>Huron </a:t>
                      </a:r>
                    </a:p>
                    <a:p>
                      <a:pPr marL="285750" indent="-285750">
                        <a:buFont typeface="Arial" panose="020B0604020202020204" pitchFamily="34" charset="0"/>
                        <a:buChar char="•"/>
                      </a:pPr>
                      <a:r>
                        <a:rPr lang="en-US" sz="1400" dirty="0">
                          <a:solidFill>
                            <a:schemeClr val="tx2"/>
                          </a:solidFill>
                        </a:rPr>
                        <a:t>Ontario </a:t>
                      </a:r>
                    </a:p>
                    <a:p>
                      <a:pPr marL="285750" indent="-285750">
                        <a:buFont typeface="Arial" panose="020B0604020202020204" pitchFamily="34" charset="0"/>
                        <a:buChar char="•"/>
                      </a:pPr>
                      <a:r>
                        <a:rPr lang="en-US" sz="1400" dirty="0">
                          <a:solidFill>
                            <a:schemeClr val="tx2"/>
                          </a:solidFill>
                        </a:rPr>
                        <a:t>Michigan</a:t>
                      </a:r>
                    </a:p>
                  </a:txBody>
                  <a:tcPr marL="68580" marR="68580" marT="34290" marB="34290"/>
                </a:tc>
                <a:extLst>
                  <a:ext uri="{0D108BD9-81ED-4DB2-BD59-A6C34878D82A}">
                    <a16:rowId xmlns:a16="http://schemas.microsoft.com/office/drawing/2014/main" val="3311460576"/>
                  </a:ext>
                </a:extLst>
              </a:tr>
              <a:tr h="685800">
                <a:tc>
                  <a:txBody>
                    <a:bodyPr/>
                    <a:lstStyle/>
                    <a:p>
                      <a:r>
                        <a:rPr lang="en-US" sz="1400" dirty="0">
                          <a:solidFill>
                            <a:schemeClr val="tx2"/>
                          </a:solidFill>
                        </a:rPr>
                        <a:t>11:00 – 1:00</a:t>
                      </a:r>
                    </a:p>
                  </a:txBody>
                  <a:tcPr marL="68580" marR="68580" marT="34290" marB="34290"/>
                </a:tc>
                <a:tc>
                  <a:txBody>
                    <a:bodyPr/>
                    <a:lstStyle/>
                    <a:p>
                      <a:r>
                        <a:rPr lang="en-US" sz="1400" dirty="0">
                          <a:solidFill>
                            <a:schemeClr val="tx2"/>
                          </a:solidFill>
                        </a:rPr>
                        <a:t>Speaker – Don </a:t>
                      </a:r>
                      <a:r>
                        <a:rPr lang="en-US" sz="1400" dirty="0" err="1">
                          <a:solidFill>
                            <a:schemeClr val="tx2"/>
                          </a:solidFill>
                        </a:rPr>
                        <a:t>Bittick</a:t>
                      </a:r>
                      <a:r>
                        <a:rPr lang="en-US" sz="1400" dirty="0">
                          <a:solidFill>
                            <a:schemeClr val="tx2"/>
                          </a:solidFill>
                        </a:rPr>
                        <a:t>, International Director</a:t>
                      </a:r>
                    </a:p>
                    <a:p>
                      <a:r>
                        <a:rPr lang="en-US" sz="1400" dirty="0">
                          <a:solidFill>
                            <a:schemeClr val="tx2"/>
                          </a:solidFill>
                        </a:rPr>
                        <a:t>Followed by Luncheon and DTM Awards Ceremony</a:t>
                      </a:r>
                    </a:p>
                    <a:p>
                      <a:r>
                        <a:rPr lang="en-US" sz="1400" dirty="0">
                          <a:solidFill>
                            <a:schemeClr val="tx2"/>
                          </a:solidFill>
                        </a:rPr>
                        <a:t>Turtle/Bear</a:t>
                      </a:r>
                    </a:p>
                  </a:txBody>
                  <a:tcPr marL="68580" marR="68580" marT="34290" marB="34290"/>
                </a:tc>
                <a:extLst>
                  <a:ext uri="{0D108BD9-81ED-4DB2-BD59-A6C34878D82A}">
                    <a16:rowId xmlns:a16="http://schemas.microsoft.com/office/drawing/2014/main" val="3423809622"/>
                  </a:ext>
                </a:extLst>
              </a:tr>
            </a:tbl>
          </a:graphicData>
        </a:graphic>
      </p:graphicFrame>
    </p:spTree>
    <p:extLst>
      <p:ext uri="{BB962C8B-B14F-4D97-AF65-F5344CB8AC3E}">
        <p14:creationId xmlns:p14="http://schemas.microsoft.com/office/powerpoint/2010/main" val="759545228"/>
      </p:ext>
    </p:extLst>
  </p:cSld>
  <p:clrMapOvr>
    <a:masterClrMapping/>
  </p:clrMapOvr>
  <p:transition spd="slow">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03144-A861-D140-A360-C331F7AB2931}"/>
              </a:ext>
            </a:extLst>
          </p:cNvPr>
          <p:cNvSpPr>
            <a:spLocks noGrp="1"/>
          </p:cNvSpPr>
          <p:nvPr>
            <p:ph type="title"/>
          </p:nvPr>
        </p:nvSpPr>
        <p:spPr/>
        <p:txBody>
          <a:bodyPr/>
          <a:lstStyle/>
          <a:p>
            <a:r>
              <a:rPr lang="en-US" dirty="0"/>
              <a:t>Saturday Agenda (after lunch)</a:t>
            </a:r>
          </a:p>
        </p:txBody>
      </p:sp>
      <p:graphicFrame>
        <p:nvGraphicFramePr>
          <p:cNvPr id="3" name="Table 2">
            <a:extLst>
              <a:ext uri="{FF2B5EF4-FFF2-40B4-BE49-F238E27FC236}">
                <a16:creationId xmlns:a16="http://schemas.microsoft.com/office/drawing/2014/main" id="{8474C888-CF61-C54F-84ED-7159B1529489}"/>
              </a:ext>
            </a:extLst>
          </p:cNvPr>
          <p:cNvGraphicFramePr>
            <a:graphicFrameLocks noGrp="1"/>
          </p:cNvGraphicFramePr>
          <p:nvPr>
            <p:extLst>
              <p:ext uri="{D42A27DB-BD31-4B8C-83A1-F6EECF244321}">
                <p14:modId xmlns:p14="http://schemas.microsoft.com/office/powerpoint/2010/main" val="1356003019"/>
              </p:ext>
            </p:extLst>
          </p:nvPr>
        </p:nvGraphicFramePr>
        <p:xfrm>
          <a:off x="628650" y="1972442"/>
          <a:ext cx="7257394" cy="3825984"/>
        </p:xfrm>
        <a:graphic>
          <a:graphicData uri="http://schemas.openxmlformats.org/drawingml/2006/table">
            <a:tbl>
              <a:tblPr firstRow="1" bandRow="1">
                <a:tableStyleId>{5C22544A-7EE6-4342-B048-85BDC9FD1C3A}</a:tableStyleId>
              </a:tblPr>
              <a:tblGrid>
                <a:gridCol w="1582863">
                  <a:extLst>
                    <a:ext uri="{9D8B030D-6E8A-4147-A177-3AD203B41FA5}">
                      <a16:colId xmlns:a16="http://schemas.microsoft.com/office/drawing/2014/main" val="992276891"/>
                    </a:ext>
                  </a:extLst>
                </a:gridCol>
                <a:gridCol w="5674531">
                  <a:extLst>
                    <a:ext uri="{9D8B030D-6E8A-4147-A177-3AD203B41FA5}">
                      <a16:colId xmlns:a16="http://schemas.microsoft.com/office/drawing/2014/main" val="1740413091"/>
                    </a:ext>
                  </a:extLst>
                </a:gridCol>
              </a:tblGrid>
              <a:tr h="274320">
                <a:tc>
                  <a:txBody>
                    <a:bodyPr/>
                    <a:lstStyle/>
                    <a:p>
                      <a:r>
                        <a:rPr lang="en-US" sz="1400" dirty="0"/>
                        <a:t>Time</a:t>
                      </a:r>
                    </a:p>
                  </a:txBody>
                  <a:tcPr marL="68580" marR="68580" marT="34290" marB="34290"/>
                </a:tc>
                <a:tc>
                  <a:txBody>
                    <a:bodyPr/>
                    <a:lstStyle/>
                    <a:p>
                      <a:r>
                        <a:rPr lang="en-US" sz="1400" dirty="0"/>
                        <a:t>Activity</a:t>
                      </a:r>
                    </a:p>
                  </a:txBody>
                  <a:tcPr marL="68580" marR="68580" marT="34290" marB="34290"/>
                </a:tc>
                <a:extLst>
                  <a:ext uri="{0D108BD9-81ED-4DB2-BD59-A6C34878D82A}">
                    <a16:rowId xmlns:a16="http://schemas.microsoft.com/office/drawing/2014/main" val="2759140290"/>
                  </a:ext>
                </a:extLst>
              </a:tr>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1:30 – 2:15</a:t>
                      </a:r>
                    </a:p>
                    <a:p>
                      <a:endParaRPr lang="en-US" sz="1400" dirty="0">
                        <a:solidFill>
                          <a:schemeClr val="tx2"/>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Afternoon Presentation – Pres </a:t>
                      </a:r>
                      <a:r>
                        <a:rPr lang="en-US" sz="1400" dirty="0" err="1">
                          <a:solidFill>
                            <a:schemeClr val="tx2"/>
                          </a:solidFill>
                        </a:rPr>
                        <a:t>Vasilev</a:t>
                      </a:r>
                      <a:endParaRPr lang="en-US" sz="1400" dirty="0">
                        <a:solidFill>
                          <a:schemeClr val="tx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Wolf Ballroom</a:t>
                      </a:r>
                    </a:p>
                  </a:txBody>
                  <a:tcPr marL="68580" marR="68580" marT="34290" marB="34290"/>
                </a:tc>
                <a:extLst>
                  <a:ext uri="{0D108BD9-81ED-4DB2-BD59-A6C34878D82A}">
                    <a16:rowId xmlns:a16="http://schemas.microsoft.com/office/drawing/2014/main" val="3236588955"/>
                  </a:ext>
                </a:extLst>
              </a:tr>
              <a:tr h="685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2:30 – 3:15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      AND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2:35 – 4:00</a:t>
                      </a: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Education Session #2 (Huron, Ontario, and Michigan)</a:t>
                      </a:r>
                    </a:p>
                    <a:p>
                      <a:endParaRPr lang="en-US" sz="1400" dirty="0">
                        <a:solidFill>
                          <a:schemeClr val="tx2"/>
                        </a:solidFill>
                      </a:endParaRPr>
                    </a:p>
                    <a:p>
                      <a:r>
                        <a:rPr lang="en-US" sz="1400" dirty="0">
                          <a:solidFill>
                            <a:schemeClr val="tx2"/>
                          </a:solidFill>
                        </a:rPr>
                        <a:t>District 35 Business Meeting (Wolf Ballroom)</a:t>
                      </a:r>
                    </a:p>
                  </a:txBody>
                  <a:tcPr marL="68580" marR="68580" marT="34290" marB="34290"/>
                </a:tc>
                <a:extLst>
                  <a:ext uri="{0D108BD9-81ED-4DB2-BD59-A6C34878D82A}">
                    <a16:rowId xmlns:a16="http://schemas.microsoft.com/office/drawing/2014/main" val="561712316"/>
                  </a:ext>
                </a:extLst>
              </a:tr>
              <a:tr h="685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3:15 – 4:00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      AND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3:30 – 4:00</a:t>
                      </a:r>
                    </a:p>
                  </a:txBody>
                  <a:tcPr marL="68580" marR="68580" marT="34290" marB="34290"/>
                </a:tc>
                <a:tc>
                  <a:txBody>
                    <a:bodyPr/>
                    <a:lstStyle/>
                    <a:p>
                      <a:r>
                        <a:rPr lang="en-US" sz="1400" dirty="0">
                          <a:solidFill>
                            <a:schemeClr val="tx2"/>
                          </a:solidFill>
                        </a:rPr>
                        <a:t>Networking Break</a:t>
                      </a:r>
                    </a:p>
                    <a:p>
                      <a:endParaRPr lang="en-US" sz="1400" dirty="0">
                        <a:solidFill>
                          <a:schemeClr val="tx2"/>
                        </a:solidFill>
                      </a:endParaRPr>
                    </a:p>
                    <a:p>
                      <a:r>
                        <a:rPr lang="en-US" sz="1400" dirty="0">
                          <a:solidFill>
                            <a:schemeClr val="tx2"/>
                          </a:solidFill>
                        </a:rPr>
                        <a:t>Contest Briefings </a:t>
                      </a:r>
                    </a:p>
                  </a:txBody>
                  <a:tcPr marL="68580" marR="68580" marT="34290" marB="34290"/>
                </a:tc>
                <a:extLst>
                  <a:ext uri="{0D108BD9-81ED-4DB2-BD59-A6C34878D82A}">
                    <a16:rowId xmlns:a16="http://schemas.microsoft.com/office/drawing/2014/main" val="3295446998"/>
                  </a:ext>
                </a:extLst>
              </a:tr>
              <a:tr h="3588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4:00 – 6:00</a:t>
                      </a:r>
                    </a:p>
                  </a:txBody>
                  <a:tcPr marL="68580" marR="68580" marT="34290" marB="34290"/>
                </a:tc>
                <a:tc>
                  <a:txBody>
                    <a:bodyPr/>
                    <a:lstStyle/>
                    <a:p>
                      <a:r>
                        <a:rPr lang="en-US" sz="1400" dirty="0">
                          <a:solidFill>
                            <a:schemeClr val="tx2"/>
                          </a:solidFill>
                        </a:rPr>
                        <a:t>District 35 International Speech Contest (Wolf Ballroom)</a:t>
                      </a:r>
                    </a:p>
                  </a:txBody>
                  <a:tcPr marL="68580" marR="68580" marT="34290" marB="34290"/>
                </a:tc>
                <a:extLst>
                  <a:ext uri="{0D108BD9-81ED-4DB2-BD59-A6C34878D82A}">
                    <a16:rowId xmlns:a16="http://schemas.microsoft.com/office/drawing/2014/main" val="3563416564"/>
                  </a:ext>
                </a:extLst>
              </a:tr>
              <a:tr h="480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2"/>
                          </a:solidFill>
                        </a:rPr>
                        <a:t>6:00 – 7:00</a:t>
                      </a:r>
                    </a:p>
                    <a:p>
                      <a:endParaRPr lang="en-US" sz="1400" dirty="0">
                        <a:solidFill>
                          <a:schemeClr val="tx2"/>
                        </a:solidFill>
                      </a:endParaRPr>
                    </a:p>
                  </a:txBody>
                  <a:tcPr marL="68580" marR="68580" marT="34290" marB="34290"/>
                </a:tc>
                <a:tc>
                  <a:txBody>
                    <a:bodyPr/>
                    <a:lstStyle/>
                    <a:p>
                      <a:r>
                        <a:rPr lang="en-US" sz="1400" dirty="0">
                          <a:solidFill>
                            <a:schemeClr val="tx2"/>
                          </a:solidFill>
                        </a:rPr>
                        <a:t>Networking Reception</a:t>
                      </a:r>
                    </a:p>
                    <a:p>
                      <a:r>
                        <a:rPr lang="en-US" sz="1400" dirty="0">
                          <a:solidFill>
                            <a:schemeClr val="tx2"/>
                          </a:solidFill>
                        </a:rPr>
                        <a:t>Marketplace </a:t>
                      </a:r>
                    </a:p>
                  </a:txBody>
                  <a:tcPr marL="68580" marR="68580" marT="34290" marB="34290"/>
                </a:tc>
                <a:extLst>
                  <a:ext uri="{0D108BD9-81ED-4DB2-BD59-A6C34878D82A}">
                    <a16:rowId xmlns:a16="http://schemas.microsoft.com/office/drawing/2014/main" val="3311460576"/>
                  </a:ext>
                </a:extLst>
              </a:tr>
              <a:tr h="274320">
                <a:tc>
                  <a:txBody>
                    <a:bodyPr/>
                    <a:lstStyle/>
                    <a:p>
                      <a:r>
                        <a:rPr lang="en-US" sz="1400" dirty="0">
                          <a:solidFill>
                            <a:schemeClr val="tx2"/>
                          </a:solidFill>
                        </a:rPr>
                        <a:t>7:00</a:t>
                      </a:r>
                    </a:p>
                  </a:txBody>
                  <a:tcPr marL="68580" marR="68580" marT="34290" marB="34290"/>
                </a:tc>
                <a:tc>
                  <a:txBody>
                    <a:bodyPr/>
                    <a:lstStyle/>
                    <a:p>
                      <a:r>
                        <a:rPr lang="en-US" sz="1400" dirty="0">
                          <a:solidFill>
                            <a:schemeClr val="tx2"/>
                          </a:solidFill>
                        </a:rPr>
                        <a:t>Dignitaries assemble outside Wolf/Bear </a:t>
                      </a:r>
                    </a:p>
                  </a:txBody>
                  <a:tcPr marL="68580" marR="68580" marT="34290" marB="34290"/>
                </a:tc>
                <a:extLst>
                  <a:ext uri="{0D108BD9-81ED-4DB2-BD59-A6C34878D82A}">
                    <a16:rowId xmlns:a16="http://schemas.microsoft.com/office/drawing/2014/main" val="2054328404"/>
                  </a:ext>
                </a:extLst>
              </a:tr>
              <a:tr h="480060">
                <a:tc>
                  <a:txBody>
                    <a:bodyPr/>
                    <a:lstStyle/>
                    <a:p>
                      <a:r>
                        <a:rPr lang="en-US" sz="1400" dirty="0">
                          <a:solidFill>
                            <a:schemeClr val="tx2"/>
                          </a:solidFill>
                        </a:rPr>
                        <a:t>7:15 – 11:00</a:t>
                      </a:r>
                    </a:p>
                  </a:txBody>
                  <a:tcPr marL="68580" marR="68580" marT="34290" marB="34290"/>
                </a:tc>
                <a:tc>
                  <a:txBody>
                    <a:bodyPr/>
                    <a:lstStyle/>
                    <a:p>
                      <a:r>
                        <a:rPr lang="en-US" sz="1400" dirty="0">
                          <a:solidFill>
                            <a:schemeClr val="tx2"/>
                          </a:solidFill>
                        </a:rPr>
                        <a:t>Dinner Banquet, Hall of Fame Awards &amp; Contest Winners Announced</a:t>
                      </a:r>
                    </a:p>
                    <a:p>
                      <a:r>
                        <a:rPr lang="en-US" sz="1400" dirty="0">
                          <a:solidFill>
                            <a:schemeClr val="tx2"/>
                          </a:solidFill>
                        </a:rPr>
                        <a:t>Casino Night Entertainment to follow</a:t>
                      </a:r>
                    </a:p>
                  </a:txBody>
                  <a:tcPr marL="68580" marR="68580" marT="34290" marB="34290"/>
                </a:tc>
                <a:extLst>
                  <a:ext uri="{0D108BD9-81ED-4DB2-BD59-A6C34878D82A}">
                    <a16:rowId xmlns:a16="http://schemas.microsoft.com/office/drawing/2014/main" val="3580539916"/>
                  </a:ext>
                </a:extLst>
              </a:tr>
            </a:tbl>
          </a:graphicData>
        </a:graphic>
      </p:graphicFrame>
    </p:spTree>
    <p:extLst>
      <p:ext uri="{BB962C8B-B14F-4D97-AF65-F5344CB8AC3E}">
        <p14:creationId xmlns:p14="http://schemas.microsoft.com/office/powerpoint/2010/main" val="355562274"/>
      </p:ext>
    </p:extLst>
  </p:cSld>
  <p:clrMapOvr>
    <a:masterClrMapping/>
  </p:clrMapOvr>
  <p:transition spd="slow">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FEB0F-4974-A640-BAD2-2517B03CCD5D}"/>
              </a:ext>
            </a:extLst>
          </p:cNvPr>
          <p:cNvSpPr>
            <a:spLocks noGrp="1"/>
          </p:cNvSpPr>
          <p:nvPr>
            <p:ph type="title"/>
          </p:nvPr>
        </p:nvSpPr>
        <p:spPr/>
        <p:txBody>
          <a:bodyPr/>
          <a:lstStyle/>
          <a:p>
            <a:r>
              <a:rPr lang="en-US" dirty="0"/>
              <a:t>Marketplace</a:t>
            </a:r>
          </a:p>
        </p:txBody>
      </p:sp>
      <p:sp>
        <p:nvSpPr>
          <p:cNvPr id="3" name="Content Placeholder 2">
            <a:extLst>
              <a:ext uri="{FF2B5EF4-FFF2-40B4-BE49-F238E27FC236}">
                <a16:creationId xmlns:a16="http://schemas.microsoft.com/office/drawing/2014/main" id="{410F22E2-36E9-AA4A-966B-32EF93DD40D0}"/>
              </a:ext>
            </a:extLst>
          </p:cNvPr>
          <p:cNvSpPr>
            <a:spLocks noGrp="1"/>
          </p:cNvSpPr>
          <p:nvPr>
            <p:ph idx="1"/>
          </p:nvPr>
        </p:nvSpPr>
        <p:spPr/>
        <p:txBody>
          <a:bodyPr>
            <a:normAutofit fontScale="92500"/>
          </a:bodyPr>
          <a:lstStyle/>
          <a:p>
            <a:r>
              <a:rPr lang="en-US" dirty="0"/>
              <a:t>Marketplace will be open on Saturday just after registration and will be available during all networking breaks for a total of 3 ½ hours, as follows: </a:t>
            </a:r>
          </a:p>
          <a:p>
            <a:pPr lvl="1"/>
            <a:r>
              <a:rPr lang="en-US" dirty="0"/>
              <a:t>7:15 to 8:15 am </a:t>
            </a:r>
          </a:p>
          <a:p>
            <a:pPr lvl="1"/>
            <a:r>
              <a:rPr lang="en-US" dirty="0"/>
              <a:t>10:45 to 11:00 am</a:t>
            </a:r>
          </a:p>
          <a:p>
            <a:pPr lvl="1"/>
            <a:r>
              <a:rPr lang="en-US" dirty="0"/>
              <a:t>1:00 to 1:30 pm</a:t>
            </a:r>
          </a:p>
          <a:p>
            <a:pPr lvl="1"/>
            <a:r>
              <a:rPr lang="en-US" dirty="0"/>
              <a:t>3:15 to 4:00 pm</a:t>
            </a:r>
          </a:p>
          <a:p>
            <a:pPr lvl="1"/>
            <a:r>
              <a:rPr lang="en-US" dirty="0"/>
              <a:t>6:00 to 7:00 pm </a:t>
            </a:r>
          </a:p>
          <a:p>
            <a:r>
              <a:rPr lang="en-US" dirty="0"/>
              <a:t>Everyone who stops by and asks a question or talks with a Marketplace representative receives one playing card</a:t>
            </a:r>
          </a:p>
          <a:p>
            <a:r>
              <a:rPr lang="en-US" dirty="0"/>
              <a:t>At end of the night, the person with the BEST POKER hand wins a prize from this year’s convention sponsors!</a:t>
            </a:r>
          </a:p>
        </p:txBody>
      </p:sp>
      <p:pic>
        <p:nvPicPr>
          <p:cNvPr id="5" name="Picture 4">
            <a:extLst>
              <a:ext uri="{FF2B5EF4-FFF2-40B4-BE49-F238E27FC236}">
                <a16:creationId xmlns:a16="http://schemas.microsoft.com/office/drawing/2014/main" id="{135AF7AC-8D5F-FA4B-BCF8-1C0B2C541364}"/>
              </a:ext>
            </a:extLst>
          </p:cNvPr>
          <p:cNvPicPr>
            <a:picLocks noChangeAspect="1"/>
          </p:cNvPicPr>
          <p:nvPr/>
        </p:nvPicPr>
        <p:blipFill>
          <a:blip r:embed="rId2"/>
          <a:stretch>
            <a:fillRect/>
          </a:stretch>
        </p:blipFill>
        <p:spPr>
          <a:xfrm>
            <a:off x="6781800" y="2743200"/>
            <a:ext cx="1788916" cy="2048132"/>
          </a:xfrm>
          <a:prstGeom prst="rect">
            <a:avLst/>
          </a:prstGeom>
        </p:spPr>
      </p:pic>
    </p:spTree>
    <p:extLst>
      <p:ext uri="{BB962C8B-B14F-4D97-AF65-F5344CB8AC3E}">
        <p14:creationId xmlns:p14="http://schemas.microsoft.com/office/powerpoint/2010/main" val="3123039216"/>
      </p:ext>
    </p:extLst>
  </p:cSld>
  <p:clrMapOvr>
    <a:masterClrMapping/>
  </p:clrMapOvr>
  <p:transition spd="slow">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B4274-4C69-FE49-9CF5-6940B6972B57}"/>
              </a:ext>
            </a:extLst>
          </p:cNvPr>
          <p:cNvSpPr>
            <a:spLocks noGrp="1"/>
          </p:cNvSpPr>
          <p:nvPr>
            <p:ph type="title"/>
          </p:nvPr>
        </p:nvSpPr>
        <p:spPr/>
        <p:txBody>
          <a:bodyPr/>
          <a:lstStyle/>
          <a:p>
            <a:r>
              <a:rPr lang="en-US" dirty="0"/>
              <a:t>What Else?</a:t>
            </a:r>
          </a:p>
        </p:txBody>
      </p:sp>
      <p:sp>
        <p:nvSpPr>
          <p:cNvPr id="3" name="Content Placeholder 2">
            <a:extLst>
              <a:ext uri="{FF2B5EF4-FFF2-40B4-BE49-F238E27FC236}">
                <a16:creationId xmlns:a16="http://schemas.microsoft.com/office/drawing/2014/main" id="{C386D0C7-B58D-024C-92ED-2E6F3F92FBEE}"/>
              </a:ext>
            </a:extLst>
          </p:cNvPr>
          <p:cNvSpPr>
            <a:spLocks noGrp="1"/>
          </p:cNvSpPr>
          <p:nvPr>
            <p:ph idx="1"/>
          </p:nvPr>
        </p:nvSpPr>
        <p:spPr/>
        <p:txBody>
          <a:bodyPr/>
          <a:lstStyle/>
          <a:p>
            <a:r>
              <a:rPr lang="en-US" dirty="0"/>
              <a:t>Program Ad Opportunities – see handout</a:t>
            </a:r>
          </a:p>
          <a:p>
            <a:r>
              <a:rPr lang="en-US" dirty="0"/>
              <a:t>Showcase your own club/area/division in the Marketplace</a:t>
            </a:r>
          </a:p>
          <a:p>
            <a:pPr lvl="1"/>
            <a:r>
              <a:rPr lang="en-US" dirty="0"/>
              <a:t>Apply by April 5 – EXTENDED DATE!! </a:t>
            </a:r>
          </a:p>
          <a:p>
            <a:r>
              <a:rPr lang="en-US" dirty="0"/>
              <a:t>Updated Flyers in process with more specifics about session speakers and entertainment</a:t>
            </a:r>
          </a:p>
          <a:p>
            <a:r>
              <a:rPr lang="en-US" dirty="0"/>
              <a:t>Both contests will include a ”You Be the Judge” handout</a:t>
            </a:r>
          </a:p>
          <a:p>
            <a:r>
              <a:rPr lang="en-US" dirty="0"/>
              <a:t>Does your club want to reserve a table for dinner? Talk to Gina about this </a:t>
            </a:r>
            <a:r>
              <a:rPr lang="en-US"/>
              <a:t>unique opportunity</a:t>
            </a:r>
            <a:endParaRPr lang="en-US" dirty="0"/>
          </a:p>
          <a:p>
            <a:endParaRPr lang="en-US" dirty="0"/>
          </a:p>
        </p:txBody>
      </p:sp>
    </p:spTree>
    <p:extLst>
      <p:ext uri="{BB962C8B-B14F-4D97-AF65-F5344CB8AC3E}">
        <p14:creationId xmlns:p14="http://schemas.microsoft.com/office/powerpoint/2010/main" val="4129410811"/>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Club Growth Director Update</a:t>
            </a:r>
          </a:p>
        </p:txBody>
      </p:sp>
      <p:sp>
        <p:nvSpPr>
          <p:cNvPr id="21" name="Content Placeholder 20"/>
          <p:cNvSpPr>
            <a:spLocks noGrp="1"/>
          </p:cNvSpPr>
          <p:nvPr>
            <p:ph sz="quarter" idx="10"/>
          </p:nvPr>
        </p:nvSpPr>
        <p:spPr/>
        <p:txBody>
          <a:bodyPr/>
          <a:lstStyle/>
          <a:p>
            <a:r>
              <a:rPr lang="en-US" dirty="0"/>
              <a:t>Kris Pool, DTM</a:t>
            </a:r>
          </a:p>
          <a:p>
            <a:r>
              <a:rPr lang="en-US" dirty="0"/>
              <a:t>Club Growth Director</a:t>
            </a:r>
          </a:p>
        </p:txBody>
      </p:sp>
    </p:spTree>
    <p:extLst>
      <p:ext uri="{BB962C8B-B14F-4D97-AF65-F5344CB8AC3E}">
        <p14:creationId xmlns:p14="http://schemas.microsoft.com/office/powerpoint/2010/main" val="3944867562"/>
      </p:ext>
    </p:extLst>
  </p:cSld>
  <p:clrMapOvr>
    <a:masterClrMapping/>
  </p:clrMapOvr>
  <p:transition spd="slow">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BB158D3-2F75-472A-B8DC-97B4595875B9}"/>
              </a:ext>
            </a:extLst>
          </p:cNvPr>
          <p:cNvSpPr>
            <a:spLocks noGrp="1"/>
          </p:cNvSpPr>
          <p:nvPr>
            <p:ph type="title"/>
          </p:nvPr>
        </p:nvSpPr>
        <p:spPr/>
        <p:txBody>
          <a:bodyPr/>
          <a:lstStyle/>
          <a:p>
            <a:r>
              <a:rPr lang="en-US" dirty="0"/>
              <a:t>District 35 Performance</a:t>
            </a:r>
          </a:p>
        </p:txBody>
      </p:sp>
      <p:pic>
        <p:nvPicPr>
          <p:cNvPr id="7" name="Picture 6">
            <a:extLst>
              <a:ext uri="{FF2B5EF4-FFF2-40B4-BE49-F238E27FC236}">
                <a16:creationId xmlns:a16="http://schemas.microsoft.com/office/drawing/2014/main" id="{1224F48B-2A4D-42CB-829F-3A0860EC0A4A}"/>
              </a:ext>
            </a:extLst>
          </p:cNvPr>
          <p:cNvPicPr>
            <a:picLocks noChangeAspect="1"/>
          </p:cNvPicPr>
          <p:nvPr/>
        </p:nvPicPr>
        <p:blipFill>
          <a:blip r:embed="rId2"/>
          <a:stretch>
            <a:fillRect/>
          </a:stretch>
        </p:blipFill>
        <p:spPr>
          <a:xfrm>
            <a:off x="523875" y="1752600"/>
            <a:ext cx="8096250" cy="3990975"/>
          </a:xfrm>
          <a:prstGeom prst="rect">
            <a:avLst/>
          </a:prstGeom>
        </p:spPr>
      </p:pic>
      <p:pic>
        <p:nvPicPr>
          <p:cNvPr id="8" name="Picture 7">
            <a:extLst>
              <a:ext uri="{FF2B5EF4-FFF2-40B4-BE49-F238E27FC236}">
                <a16:creationId xmlns:a16="http://schemas.microsoft.com/office/drawing/2014/main" id="{1CE3E7CE-80FA-4A8C-93B2-07630C2A4370}"/>
              </a:ext>
            </a:extLst>
          </p:cNvPr>
          <p:cNvPicPr>
            <a:picLocks noChangeAspect="1"/>
          </p:cNvPicPr>
          <p:nvPr/>
        </p:nvPicPr>
        <p:blipFill>
          <a:blip r:embed="rId3"/>
          <a:stretch>
            <a:fillRect/>
          </a:stretch>
        </p:blipFill>
        <p:spPr>
          <a:xfrm>
            <a:off x="6400800" y="5769456"/>
            <a:ext cx="1835207" cy="500511"/>
          </a:xfrm>
          <a:prstGeom prst="rect">
            <a:avLst/>
          </a:prstGeom>
        </p:spPr>
      </p:pic>
    </p:spTree>
    <p:extLst>
      <p:ext uri="{BB962C8B-B14F-4D97-AF65-F5344CB8AC3E}">
        <p14:creationId xmlns:p14="http://schemas.microsoft.com/office/powerpoint/2010/main" val="2511650796"/>
      </p:ext>
    </p:extLst>
  </p:cSld>
  <p:clrMapOvr>
    <a:masterClrMapping/>
  </p:clrMapOvr>
  <p:transition spd="slow">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F4A81-0E9B-4CA0-B98A-6B0C0777502F}"/>
              </a:ext>
            </a:extLst>
          </p:cNvPr>
          <p:cNvSpPr>
            <a:spLocks noGrp="1"/>
          </p:cNvSpPr>
          <p:nvPr>
            <p:ph type="title"/>
          </p:nvPr>
        </p:nvSpPr>
        <p:spPr/>
        <p:txBody>
          <a:bodyPr/>
          <a:lstStyle/>
          <a:p>
            <a:r>
              <a:rPr lang="en-US" dirty="0"/>
              <a:t>Clubs with 10 or Fewer Paid Members</a:t>
            </a:r>
          </a:p>
        </p:txBody>
      </p:sp>
      <p:sp>
        <p:nvSpPr>
          <p:cNvPr id="3" name="Content Placeholder 2">
            <a:extLst>
              <a:ext uri="{FF2B5EF4-FFF2-40B4-BE49-F238E27FC236}">
                <a16:creationId xmlns:a16="http://schemas.microsoft.com/office/drawing/2014/main" id="{7966F611-C8F6-4DF3-A468-4DA6EC2F5E03}"/>
              </a:ext>
            </a:extLst>
          </p:cNvPr>
          <p:cNvSpPr>
            <a:spLocks noGrp="1"/>
          </p:cNvSpPr>
          <p:nvPr>
            <p:ph idx="1"/>
          </p:nvPr>
        </p:nvSpPr>
        <p:spPr/>
        <p:txBody>
          <a:bodyPr/>
          <a:lstStyle/>
          <a:p>
            <a:r>
              <a:rPr lang="en-US" dirty="0"/>
              <a:t>Clubs need to have at least 8 members to be considered in “good standing”</a:t>
            </a:r>
          </a:p>
          <a:p>
            <a:r>
              <a:rPr lang="en-US" dirty="0"/>
              <a:t>Talk with your clubs</a:t>
            </a:r>
          </a:p>
          <a:p>
            <a:pPr lvl="1"/>
            <a:r>
              <a:rPr lang="en-US" dirty="0"/>
              <a:t>Understand the impact of not being in good standing, including:</a:t>
            </a:r>
          </a:p>
          <a:p>
            <a:pPr lvl="2"/>
            <a:r>
              <a:rPr lang="en-US" dirty="0"/>
              <a:t>Not being eligible to vote at District business meeting </a:t>
            </a:r>
          </a:p>
          <a:p>
            <a:pPr lvl="2"/>
            <a:r>
              <a:rPr lang="en-US" dirty="0"/>
              <a:t>Members ineligible to compete/judge speech contests</a:t>
            </a:r>
          </a:p>
          <a:p>
            <a:pPr lvl="2"/>
            <a:r>
              <a:rPr lang="en-US" dirty="0"/>
              <a:t>No access to Club Central</a:t>
            </a:r>
          </a:p>
          <a:p>
            <a:pPr lvl="2"/>
            <a:r>
              <a:rPr lang="en-US" dirty="0"/>
              <a:t>No access to Pathways</a:t>
            </a:r>
          </a:p>
          <a:p>
            <a:pPr lvl="1"/>
            <a:r>
              <a:rPr lang="en-US" dirty="0"/>
              <a:t>Eligible for a club coach</a:t>
            </a:r>
          </a:p>
          <a:p>
            <a:r>
              <a:rPr lang="en-US" dirty="0"/>
              <a:t>No grace period</a:t>
            </a:r>
          </a:p>
          <a:p>
            <a:pPr marL="0" indent="0">
              <a:buNone/>
            </a:pPr>
            <a:endParaRPr lang="en-US" dirty="0"/>
          </a:p>
        </p:txBody>
      </p:sp>
      <p:pic>
        <p:nvPicPr>
          <p:cNvPr id="11266" name="Picture 2" descr="See the source image">
            <a:extLst>
              <a:ext uri="{FF2B5EF4-FFF2-40B4-BE49-F238E27FC236}">
                <a16:creationId xmlns:a16="http://schemas.microsoft.com/office/drawing/2014/main" id="{877CC1D7-0EC3-41BB-BF0B-184C368BF1E2}"/>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257800" y="4724400"/>
            <a:ext cx="2286000" cy="1674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411780"/>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47A42-619D-47F0-A7E9-4E7CC15878E9}"/>
              </a:ext>
            </a:extLst>
          </p:cNvPr>
          <p:cNvSpPr>
            <a:spLocks noGrp="1"/>
          </p:cNvSpPr>
          <p:nvPr>
            <p:ph type="title"/>
          </p:nvPr>
        </p:nvSpPr>
        <p:spPr/>
        <p:txBody>
          <a:bodyPr/>
          <a:lstStyle/>
          <a:p>
            <a:r>
              <a:rPr lang="en-US" dirty="0"/>
              <a:t>Clubs that Need a Club Coach</a:t>
            </a:r>
          </a:p>
        </p:txBody>
      </p:sp>
      <p:sp>
        <p:nvSpPr>
          <p:cNvPr id="3" name="Content Placeholder 2">
            <a:extLst>
              <a:ext uri="{FF2B5EF4-FFF2-40B4-BE49-F238E27FC236}">
                <a16:creationId xmlns:a16="http://schemas.microsoft.com/office/drawing/2014/main" id="{1305571E-125A-4E41-B86D-F5AC0D1B4FBF}"/>
              </a:ext>
            </a:extLst>
          </p:cNvPr>
          <p:cNvSpPr>
            <a:spLocks noGrp="1"/>
          </p:cNvSpPr>
          <p:nvPr>
            <p:ph idx="1"/>
          </p:nvPr>
        </p:nvSpPr>
        <p:spPr/>
        <p:txBody>
          <a:bodyPr>
            <a:normAutofit lnSpcReduction="10000"/>
          </a:bodyPr>
          <a:lstStyle/>
          <a:p>
            <a:pPr marL="0" indent="0" algn="ctr">
              <a:buNone/>
            </a:pPr>
            <a:r>
              <a:rPr lang="en-US" sz="34400" b="1" dirty="0"/>
              <a:t>36</a:t>
            </a:r>
            <a:endParaRPr lang="en-US" b="1" dirty="0"/>
          </a:p>
        </p:txBody>
      </p:sp>
    </p:spTree>
    <p:extLst>
      <p:ext uri="{BB962C8B-B14F-4D97-AF65-F5344CB8AC3E}">
        <p14:creationId xmlns:p14="http://schemas.microsoft.com/office/powerpoint/2010/main" val="241859757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011E0-8BBE-412D-A61F-9989F51B6D2C}"/>
              </a:ext>
            </a:extLst>
          </p:cNvPr>
          <p:cNvSpPr>
            <a:spLocks noGrp="1"/>
          </p:cNvSpPr>
          <p:nvPr>
            <p:ph type="title"/>
          </p:nvPr>
        </p:nvSpPr>
        <p:spPr/>
        <p:txBody>
          <a:bodyPr/>
          <a:lstStyle/>
          <a:p>
            <a:r>
              <a:rPr lang="en-US" dirty="0"/>
              <a:t>Club Coaches</a:t>
            </a:r>
          </a:p>
        </p:txBody>
      </p:sp>
      <p:sp>
        <p:nvSpPr>
          <p:cNvPr id="3" name="Content Placeholder 2">
            <a:extLst>
              <a:ext uri="{FF2B5EF4-FFF2-40B4-BE49-F238E27FC236}">
                <a16:creationId xmlns:a16="http://schemas.microsoft.com/office/drawing/2014/main" id="{70082820-6965-469B-AFBC-59614958C35F}"/>
              </a:ext>
            </a:extLst>
          </p:cNvPr>
          <p:cNvSpPr>
            <a:spLocks noGrp="1"/>
          </p:cNvSpPr>
          <p:nvPr>
            <p:ph idx="1"/>
          </p:nvPr>
        </p:nvSpPr>
        <p:spPr/>
        <p:txBody>
          <a:bodyPr>
            <a:normAutofit/>
          </a:bodyPr>
          <a:lstStyle/>
          <a:p>
            <a:r>
              <a:rPr lang="en-US" dirty="0"/>
              <a:t>Club officer should contact Kris Pool or Judy Bauer to request a club coach</a:t>
            </a:r>
          </a:p>
          <a:p>
            <a:r>
              <a:rPr lang="en-US" dirty="0"/>
              <a:t>Coaches that help a club achieve distinguished status by June 2019 receive $100 gift card and credit toward a district officer position Coaches that help a club achieve distinguished status by June 2020 receive credit toward a district officer position</a:t>
            </a:r>
          </a:p>
          <a:p>
            <a:r>
              <a:rPr lang="en-US" dirty="0"/>
              <a:t>Details on district website and </a:t>
            </a:r>
            <a:r>
              <a:rPr lang="en-US" dirty="0">
                <a:hlinkClick r:id="rId2"/>
              </a:rPr>
              <a:t>https://www.toastmasters.org/leadership-central/club-officer-tools/club-management/club-quality/club-coach-program</a:t>
            </a:r>
            <a:r>
              <a:rPr lang="en-US" dirty="0"/>
              <a:t> </a:t>
            </a:r>
          </a:p>
        </p:txBody>
      </p:sp>
    </p:spTree>
    <p:extLst>
      <p:ext uri="{BB962C8B-B14F-4D97-AF65-F5344CB8AC3E}">
        <p14:creationId xmlns:p14="http://schemas.microsoft.com/office/powerpoint/2010/main" val="937918490"/>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Agenda</a:t>
            </a:r>
            <a:endParaRPr lang="en-US" dirty="0"/>
          </a:p>
        </p:txBody>
      </p:sp>
      <p:sp>
        <p:nvSpPr>
          <p:cNvPr id="3" name="Content Placeholder 2"/>
          <p:cNvSpPr>
            <a:spLocks noGrp="1"/>
          </p:cNvSpPr>
          <p:nvPr>
            <p:ph idx="1"/>
          </p:nvPr>
        </p:nvSpPr>
        <p:spPr>
          <a:xfrm>
            <a:off x="457200" y="1604155"/>
            <a:ext cx="8610600" cy="5101445"/>
          </a:xfrm>
        </p:spPr>
        <p:txBody>
          <a:bodyPr/>
          <a:lstStyle/>
          <a:p>
            <a:r>
              <a:rPr lang="en-US" dirty="0"/>
              <a:t>12:30 – 1:00		Lunch</a:t>
            </a:r>
          </a:p>
          <a:p>
            <a:r>
              <a:rPr lang="en-US" dirty="0"/>
              <a:t>1:00 – 1:20		Team Building Activity</a:t>
            </a:r>
          </a:p>
          <a:p>
            <a:r>
              <a:rPr lang="en-US" dirty="0"/>
              <a:t>1:20 – 1:50		Mini-Division Council Meeting</a:t>
            </a:r>
          </a:p>
          <a:p>
            <a:r>
              <a:rPr lang="en-US" dirty="0"/>
              <a:t>1:45 – 1:55		Membership Building</a:t>
            </a:r>
          </a:p>
          <a:p>
            <a:r>
              <a:rPr lang="en-US" dirty="0"/>
              <a:t>2:20 – 2:25       		30-60-90 Day Plan</a:t>
            </a:r>
          </a:p>
          <a:p>
            <a:r>
              <a:rPr lang="en-US" dirty="0"/>
              <a:t>2:25 – 2:30       	 	Q &amp; A and Next Meeting</a:t>
            </a:r>
          </a:p>
          <a:p>
            <a:endParaRPr lang="en-US" dirty="0"/>
          </a:p>
        </p:txBody>
      </p:sp>
    </p:spTree>
    <p:extLst>
      <p:ext uri="{BB962C8B-B14F-4D97-AF65-F5344CB8AC3E}">
        <p14:creationId xmlns:p14="http://schemas.microsoft.com/office/powerpoint/2010/main" val="1193558008"/>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3258FD-6A73-4F91-B405-E7FE53636C6A}"/>
              </a:ext>
            </a:extLst>
          </p:cNvPr>
          <p:cNvSpPr>
            <a:spLocks noGrp="1"/>
          </p:cNvSpPr>
          <p:nvPr>
            <p:ph type="title"/>
          </p:nvPr>
        </p:nvSpPr>
        <p:spPr/>
        <p:txBody>
          <a:bodyPr/>
          <a:lstStyle/>
          <a:p>
            <a:r>
              <a:rPr lang="en-US" dirty="0"/>
              <a:t>Club Status</a:t>
            </a:r>
          </a:p>
        </p:txBody>
      </p:sp>
      <p:sp>
        <p:nvSpPr>
          <p:cNvPr id="4" name="Content Placeholder 3">
            <a:extLst>
              <a:ext uri="{FF2B5EF4-FFF2-40B4-BE49-F238E27FC236}">
                <a16:creationId xmlns:a16="http://schemas.microsoft.com/office/drawing/2014/main" id="{8F40FD43-C320-4522-908E-15E12B7CC99B}"/>
              </a:ext>
            </a:extLst>
          </p:cNvPr>
          <p:cNvSpPr>
            <a:spLocks noGrp="1"/>
          </p:cNvSpPr>
          <p:nvPr>
            <p:ph idx="1"/>
          </p:nvPr>
        </p:nvSpPr>
        <p:spPr/>
        <p:txBody>
          <a:bodyPr/>
          <a:lstStyle/>
          <a:p>
            <a:r>
              <a:rPr lang="en-US" dirty="0"/>
              <a:t>Potential clubs</a:t>
            </a:r>
          </a:p>
          <a:p>
            <a:pPr lvl="1"/>
            <a:r>
              <a:rPr lang="en-US" dirty="0"/>
              <a:t>World Headquarters (Appleton)</a:t>
            </a:r>
          </a:p>
          <a:p>
            <a:pPr lvl="1"/>
            <a:r>
              <a:rPr lang="en-US" dirty="0"/>
              <a:t>Sauk Prairie Healthcare (Sauk Prairie)</a:t>
            </a:r>
          </a:p>
          <a:p>
            <a:pPr lvl="1"/>
            <a:r>
              <a:rPr lang="en-US" dirty="0"/>
              <a:t>UMOS (Milwaukee)</a:t>
            </a:r>
          </a:p>
          <a:p>
            <a:pPr lvl="1"/>
            <a:r>
              <a:rPr lang="en-US" dirty="0"/>
              <a:t>US Venture (Appleton)</a:t>
            </a:r>
          </a:p>
          <a:p>
            <a:pPr lvl="1"/>
            <a:r>
              <a:rPr lang="en-US" dirty="0"/>
              <a:t>Advocate Aurora Healthcare (specific for IT) (Milwaukee)</a:t>
            </a:r>
          </a:p>
          <a:p>
            <a:pPr lvl="1"/>
            <a:r>
              <a:rPr lang="en-US" dirty="0" err="1"/>
              <a:t>WelchAllyn</a:t>
            </a:r>
            <a:r>
              <a:rPr lang="en-US" dirty="0"/>
              <a:t> (Milwaukee)</a:t>
            </a:r>
          </a:p>
          <a:p>
            <a:r>
              <a:rPr lang="en-US" dirty="0"/>
              <a:t>In process</a:t>
            </a:r>
          </a:p>
          <a:p>
            <a:pPr lvl="1"/>
            <a:r>
              <a:rPr lang="en-US" dirty="0"/>
              <a:t>Impro (Muskego)</a:t>
            </a:r>
          </a:p>
          <a:p>
            <a:pPr lvl="1"/>
            <a:r>
              <a:rPr lang="en-US" dirty="0"/>
              <a:t>Blackhawk Community Credit Union (Janesville)</a:t>
            </a:r>
          </a:p>
        </p:txBody>
      </p:sp>
    </p:spTree>
    <p:extLst>
      <p:ext uri="{BB962C8B-B14F-4D97-AF65-F5344CB8AC3E}">
        <p14:creationId xmlns:p14="http://schemas.microsoft.com/office/powerpoint/2010/main" val="1113994992"/>
      </p:ext>
    </p:extLst>
  </p:cSld>
  <p:clrMapOvr>
    <a:masterClrMapping/>
  </p:clrMapOvr>
  <p:transition spd="slow">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2FBC4-76C4-4A8D-8F4A-B28A7202A03B}"/>
              </a:ext>
            </a:extLst>
          </p:cNvPr>
          <p:cNvSpPr>
            <a:spLocks noGrp="1"/>
          </p:cNvSpPr>
          <p:nvPr>
            <p:ph type="title"/>
          </p:nvPr>
        </p:nvSpPr>
        <p:spPr/>
        <p:txBody>
          <a:bodyPr/>
          <a:lstStyle/>
          <a:p>
            <a:r>
              <a:rPr lang="en-US" dirty="0"/>
              <a:t>Sponsors and Mentors</a:t>
            </a:r>
          </a:p>
        </p:txBody>
      </p:sp>
      <p:sp>
        <p:nvSpPr>
          <p:cNvPr id="3" name="Content Placeholder 2">
            <a:extLst>
              <a:ext uri="{FF2B5EF4-FFF2-40B4-BE49-F238E27FC236}">
                <a16:creationId xmlns:a16="http://schemas.microsoft.com/office/drawing/2014/main" id="{7C986A29-B688-44C6-B3B1-0515FF9391B6}"/>
              </a:ext>
            </a:extLst>
          </p:cNvPr>
          <p:cNvSpPr>
            <a:spLocks noGrp="1"/>
          </p:cNvSpPr>
          <p:nvPr>
            <p:ph idx="1"/>
          </p:nvPr>
        </p:nvSpPr>
        <p:spPr/>
        <p:txBody>
          <a:bodyPr/>
          <a:lstStyle/>
          <a:p>
            <a:r>
              <a:rPr lang="en-US" dirty="0"/>
              <a:t>2 sponsors and 2 mentors needed for each club</a:t>
            </a:r>
          </a:p>
          <a:p>
            <a:r>
              <a:rPr lang="en-US" dirty="0"/>
              <a:t>Work together now to meet with prospective club, demo meetings, organization meeting</a:t>
            </a:r>
          </a:p>
          <a:p>
            <a:r>
              <a:rPr lang="en-US" dirty="0"/>
              <a:t>Working handbook – step by step through the process – email Kris Pool for a copy</a:t>
            </a:r>
          </a:p>
        </p:txBody>
      </p:sp>
      <p:pic>
        <p:nvPicPr>
          <p:cNvPr id="4098" name="Picture 2" descr="See the source image">
            <a:extLst>
              <a:ext uri="{FF2B5EF4-FFF2-40B4-BE49-F238E27FC236}">
                <a16:creationId xmlns:a16="http://schemas.microsoft.com/office/drawing/2014/main" id="{9DA34F7A-EA48-4082-8EBA-F7BEA046E511}"/>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72200" y="3886200"/>
            <a:ext cx="2819400" cy="2819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See the source image">
            <a:extLst>
              <a:ext uri="{FF2B5EF4-FFF2-40B4-BE49-F238E27FC236}">
                <a16:creationId xmlns:a16="http://schemas.microsoft.com/office/drawing/2014/main" id="{1E04BB42-C363-47D0-A194-7BC6A78EE1FD}"/>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724400" y="3962400"/>
            <a:ext cx="27432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802294"/>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98170-14D4-4E69-93F7-8CA51819E777}"/>
              </a:ext>
            </a:extLst>
          </p:cNvPr>
          <p:cNvSpPr>
            <a:spLocks noGrp="1"/>
          </p:cNvSpPr>
          <p:nvPr>
            <p:ph type="title"/>
          </p:nvPr>
        </p:nvSpPr>
        <p:spPr/>
        <p:txBody>
          <a:bodyPr/>
          <a:lstStyle/>
          <a:p>
            <a:r>
              <a:rPr lang="en-US" dirty="0"/>
              <a:t>Membership Payments</a:t>
            </a:r>
          </a:p>
        </p:txBody>
      </p:sp>
      <p:sp>
        <p:nvSpPr>
          <p:cNvPr id="3" name="Content Placeholder 2">
            <a:extLst>
              <a:ext uri="{FF2B5EF4-FFF2-40B4-BE49-F238E27FC236}">
                <a16:creationId xmlns:a16="http://schemas.microsoft.com/office/drawing/2014/main" id="{9FA20597-2EE1-4432-95AC-869D0A001558}"/>
              </a:ext>
            </a:extLst>
          </p:cNvPr>
          <p:cNvSpPr>
            <a:spLocks noGrp="1"/>
          </p:cNvSpPr>
          <p:nvPr>
            <p:ph idx="1"/>
          </p:nvPr>
        </p:nvSpPr>
        <p:spPr>
          <a:xfrm>
            <a:off x="457200" y="1604155"/>
            <a:ext cx="5410200" cy="5101445"/>
          </a:xfrm>
        </p:spPr>
        <p:txBody>
          <a:bodyPr>
            <a:normAutofit lnSpcReduction="10000"/>
          </a:bodyPr>
          <a:lstStyle/>
          <a:p>
            <a:r>
              <a:rPr lang="en-US" dirty="0"/>
              <a:t>Payments now being accepted</a:t>
            </a:r>
          </a:p>
          <a:p>
            <a:r>
              <a:rPr lang="en-US" dirty="0"/>
              <a:t>Clubs need to renew minimum of 8 to receive DCP credit</a:t>
            </a:r>
          </a:p>
          <a:p>
            <a:r>
              <a:rPr lang="en-US" dirty="0"/>
              <a:t>Clubs need 20 members or Net 5 (from July 1 base) to meet minimum membership requirement to achieve distinguished status</a:t>
            </a:r>
          </a:p>
          <a:p>
            <a:r>
              <a:rPr lang="en-US" dirty="0"/>
              <a:t>UPDATE: 2272 to 2718 payments since last month</a:t>
            </a:r>
          </a:p>
          <a:p>
            <a:r>
              <a:rPr lang="en-US" dirty="0"/>
              <a:t>Division Directors – Quad call on 3-24-19 for update</a:t>
            </a:r>
          </a:p>
        </p:txBody>
      </p:sp>
      <p:pic>
        <p:nvPicPr>
          <p:cNvPr id="5" name="Picture 4">
            <a:extLst>
              <a:ext uri="{FF2B5EF4-FFF2-40B4-BE49-F238E27FC236}">
                <a16:creationId xmlns:a16="http://schemas.microsoft.com/office/drawing/2014/main" id="{47C90F38-7CDD-4D14-9C65-0FE45F821001}"/>
              </a:ext>
            </a:extLst>
          </p:cNvPr>
          <p:cNvPicPr>
            <a:picLocks noChangeAspect="1"/>
          </p:cNvPicPr>
          <p:nvPr/>
        </p:nvPicPr>
        <p:blipFill>
          <a:blip r:embed="rId2"/>
          <a:stretch>
            <a:fillRect/>
          </a:stretch>
        </p:blipFill>
        <p:spPr>
          <a:xfrm>
            <a:off x="6407989" y="1604155"/>
            <a:ext cx="2425460" cy="4673717"/>
          </a:xfrm>
          <a:prstGeom prst="rect">
            <a:avLst/>
          </a:prstGeom>
        </p:spPr>
      </p:pic>
    </p:spTree>
    <p:extLst>
      <p:ext uri="{BB962C8B-B14F-4D97-AF65-F5344CB8AC3E}">
        <p14:creationId xmlns:p14="http://schemas.microsoft.com/office/powerpoint/2010/main" val="1028620284"/>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598B57-AA01-4105-9681-1B8A0DD4C220}"/>
              </a:ext>
            </a:extLst>
          </p:cNvPr>
          <p:cNvSpPr>
            <a:spLocks noGrp="1"/>
          </p:cNvSpPr>
          <p:nvPr>
            <p:ph type="title"/>
          </p:nvPr>
        </p:nvSpPr>
        <p:spPr/>
        <p:txBody>
          <a:bodyPr/>
          <a:lstStyle/>
          <a:p>
            <a:r>
              <a:rPr lang="en-US" dirty="0"/>
              <a:t>Current Membership Campaign</a:t>
            </a:r>
          </a:p>
        </p:txBody>
      </p:sp>
      <p:pic>
        <p:nvPicPr>
          <p:cNvPr id="16386" name="Picture 2" descr="See the source image">
            <a:extLst>
              <a:ext uri="{FF2B5EF4-FFF2-40B4-BE49-F238E27FC236}">
                <a16:creationId xmlns:a16="http://schemas.microsoft.com/office/drawing/2014/main" id="{30F9A39F-6F3A-43F5-A655-FB849E16EBE7}"/>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371600" y="1407734"/>
            <a:ext cx="6019800" cy="5259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1667610"/>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9D2DB-538E-44E9-8CEF-4BC1878E5674}"/>
              </a:ext>
            </a:extLst>
          </p:cNvPr>
          <p:cNvSpPr>
            <a:spLocks noGrp="1"/>
          </p:cNvSpPr>
          <p:nvPr>
            <p:ph type="title"/>
          </p:nvPr>
        </p:nvSpPr>
        <p:spPr/>
        <p:txBody>
          <a:bodyPr/>
          <a:lstStyle/>
          <a:p>
            <a:r>
              <a:rPr lang="en-US" dirty="0"/>
              <a:t>Upcoming Membership Campaign</a:t>
            </a:r>
          </a:p>
        </p:txBody>
      </p:sp>
      <p:pic>
        <p:nvPicPr>
          <p:cNvPr id="3074" name="Picture 2" descr="See the source image">
            <a:extLst>
              <a:ext uri="{FF2B5EF4-FFF2-40B4-BE49-F238E27FC236}">
                <a16:creationId xmlns:a16="http://schemas.microsoft.com/office/drawing/2014/main" id="{58681518-068F-4BCE-8680-6915611D40EB}"/>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90700" y="1524000"/>
            <a:ext cx="5562600" cy="5116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366142"/>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a:bodyPr>
          <a:lstStyle/>
          <a:p>
            <a:r>
              <a:rPr lang="en-US" dirty="0"/>
              <a:t>Spring Convention Tour</a:t>
            </a:r>
          </a:p>
        </p:txBody>
      </p:sp>
      <p:sp>
        <p:nvSpPr>
          <p:cNvPr id="21" name="Content Placeholder 20"/>
          <p:cNvSpPr>
            <a:spLocks noGrp="1"/>
          </p:cNvSpPr>
          <p:nvPr>
            <p:ph sz="quarter" idx="10"/>
          </p:nvPr>
        </p:nvSpPr>
        <p:spPr/>
        <p:txBody>
          <a:bodyPr/>
          <a:lstStyle/>
          <a:p>
            <a:r>
              <a:rPr lang="en-US" dirty="0"/>
              <a:t>Hotel Staff</a:t>
            </a:r>
          </a:p>
        </p:txBody>
      </p:sp>
    </p:spTree>
    <p:extLst>
      <p:ext uri="{BB962C8B-B14F-4D97-AF65-F5344CB8AC3E}">
        <p14:creationId xmlns:p14="http://schemas.microsoft.com/office/powerpoint/2010/main" val="3991396727"/>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00A714A-00BE-449D-9090-222DE644DFE2}"/>
              </a:ext>
            </a:extLst>
          </p:cNvPr>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838200" y="1600200"/>
            <a:ext cx="7391400" cy="3733800"/>
          </a:xfrm>
          <a:prstGeom prst="rect">
            <a:avLst/>
          </a:prstGeom>
        </p:spPr>
      </p:pic>
    </p:spTree>
    <p:extLst>
      <p:ext uri="{BB962C8B-B14F-4D97-AF65-F5344CB8AC3E}">
        <p14:creationId xmlns:p14="http://schemas.microsoft.com/office/powerpoint/2010/main" val="2421807006"/>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25394-A7B9-46B0-9983-446ACEA25DF8}"/>
              </a:ext>
            </a:extLst>
          </p:cNvPr>
          <p:cNvSpPr>
            <a:spLocks noGrp="1"/>
          </p:cNvSpPr>
          <p:nvPr>
            <p:ph type="title"/>
          </p:nvPr>
        </p:nvSpPr>
        <p:spPr/>
        <p:txBody>
          <a:bodyPr/>
          <a:lstStyle/>
          <a:p>
            <a:r>
              <a:rPr lang="en-US" dirty="0"/>
              <a:t>Team Building Activity</a:t>
            </a:r>
          </a:p>
        </p:txBody>
      </p:sp>
      <p:sp>
        <p:nvSpPr>
          <p:cNvPr id="3" name="Content Placeholder 2">
            <a:extLst>
              <a:ext uri="{FF2B5EF4-FFF2-40B4-BE49-F238E27FC236}">
                <a16:creationId xmlns:a16="http://schemas.microsoft.com/office/drawing/2014/main" id="{A9A1071C-FBC6-4234-96FE-8D3B6CCD63F6}"/>
              </a:ext>
            </a:extLst>
          </p:cNvPr>
          <p:cNvSpPr>
            <a:spLocks noGrp="1"/>
          </p:cNvSpPr>
          <p:nvPr>
            <p:ph sz="quarter" idx="10"/>
          </p:nvPr>
        </p:nvSpPr>
        <p:spPr/>
        <p:txBody>
          <a:bodyPr/>
          <a:lstStyle/>
          <a:p>
            <a:r>
              <a:rPr lang="en-US" dirty="0"/>
              <a:t>Keith </a:t>
            </a:r>
            <a:r>
              <a:rPr lang="en-US" dirty="0" err="1"/>
              <a:t>Cumiskey</a:t>
            </a:r>
            <a:r>
              <a:rPr lang="en-US" dirty="0"/>
              <a:t>, DTM</a:t>
            </a:r>
          </a:p>
          <a:p>
            <a:r>
              <a:rPr lang="en-US" dirty="0"/>
              <a:t>Immediate Past District Director</a:t>
            </a:r>
          </a:p>
        </p:txBody>
      </p:sp>
    </p:spTree>
    <p:extLst>
      <p:ext uri="{BB962C8B-B14F-4D97-AF65-F5344CB8AC3E}">
        <p14:creationId xmlns:p14="http://schemas.microsoft.com/office/powerpoint/2010/main" val="269957005"/>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AFD90DC-3A52-4B7D-A54A-DA22C1705975}"/>
              </a:ext>
            </a:extLst>
          </p:cNvPr>
          <p:cNvSpPr>
            <a:spLocks noGrp="1"/>
          </p:cNvSpPr>
          <p:nvPr>
            <p:ph type="title"/>
          </p:nvPr>
        </p:nvSpPr>
        <p:spPr/>
        <p:txBody>
          <a:bodyPr/>
          <a:lstStyle/>
          <a:p>
            <a:r>
              <a:rPr lang="en-US" dirty="0"/>
              <a:t>Zoom</a:t>
            </a:r>
          </a:p>
        </p:txBody>
      </p:sp>
      <p:sp>
        <p:nvSpPr>
          <p:cNvPr id="5" name="Content Placeholder 4">
            <a:extLst>
              <a:ext uri="{FF2B5EF4-FFF2-40B4-BE49-F238E27FC236}">
                <a16:creationId xmlns:a16="http://schemas.microsoft.com/office/drawing/2014/main" id="{D7E6574D-64CD-4A79-9A28-0A03871119C3}"/>
              </a:ext>
            </a:extLst>
          </p:cNvPr>
          <p:cNvSpPr>
            <a:spLocks noGrp="1"/>
          </p:cNvSpPr>
          <p:nvPr>
            <p:ph idx="1"/>
          </p:nvPr>
        </p:nvSpPr>
        <p:spPr/>
        <p:txBody>
          <a:bodyPr>
            <a:normAutofit lnSpcReduction="10000"/>
          </a:bodyPr>
          <a:lstStyle/>
          <a:p>
            <a:r>
              <a:rPr lang="en-US" b="1" dirty="0"/>
              <a:t>C</a:t>
            </a:r>
            <a:r>
              <a:rPr lang="en-US" dirty="0"/>
              <a:t>reate a unified story from a set of randomly provided pictures.</a:t>
            </a:r>
          </a:p>
          <a:p>
            <a:r>
              <a:rPr lang="en-US" b="1" dirty="0"/>
              <a:t>E</a:t>
            </a:r>
            <a:r>
              <a:rPr lang="en-US" dirty="0"/>
              <a:t>very picture must be used</a:t>
            </a:r>
          </a:p>
          <a:p>
            <a:r>
              <a:rPr lang="en-US" b="1" dirty="0"/>
              <a:t>E</a:t>
            </a:r>
            <a:r>
              <a:rPr lang="en-US" dirty="0"/>
              <a:t>very team member must be part of the story</a:t>
            </a:r>
          </a:p>
          <a:p>
            <a:r>
              <a:rPr lang="en-US" b="1" dirty="0"/>
              <a:t>T</a:t>
            </a:r>
            <a:r>
              <a:rPr lang="en-US" dirty="0"/>
              <a:t>ime line</a:t>
            </a:r>
          </a:p>
          <a:p>
            <a:pPr lvl="1"/>
            <a:r>
              <a:rPr lang="en-US" dirty="0"/>
              <a:t>Instructions – 5 minutes</a:t>
            </a:r>
          </a:p>
          <a:p>
            <a:pPr lvl="1"/>
            <a:r>
              <a:rPr lang="en-US" dirty="0"/>
              <a:t>Planning – 5 minutes</a:t>
            </a:r>
          </a:p>
          <a:p>
            <a:pPr lvl="1"/>
            <a:r>
              <a:rPr lang="en-US" dirty="0"/>
              <a:t>Stories – 1 minute per team, 30 second transition between teams</a:t>
            </a:r>
          </a:p>
          <a:p>
            <a:pPr lvl="1"/>
            <a:r>
              <a:rPr lang="en-US" dirty="0"/>
              <a:t>Debrief – 5 minutes</a:t>
            </a:r>
          </a:p>
          <a:p>
            <a:r>
              <a:rPr lang="en-US" b="1" dirty="0"/>
              <a:t>T</a:t>
            </a:r>
            <a:r>
              <a:rPr lang="en-US" dirty="0"/>
              <a:t>his is an excellent activity to encourage communication, tolerance, and patience.</a:t>
            </a:r>
          </a:p>
        </p:txBody>
      </p:sp>
    </p:spTree>
    <p:extLst>
      <p:ext uri="{BB962C8B-B14F-4D97-AF65-F5344CB8AC3E}">
        <p14:creationId xmlns:p14="http://schemas.microsoft.com/office/powerpoint/2010/main" val="1656503202"/>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B0BD5-87F1-4F44-BE7F-6914FE7C0BF3}"/>
              </a:ext>
            </a:extLst>
          </p:cNvPr>
          <p:cNvSpPr>
            <a:spLocks noGrp="1"/>
          </p:cNvSpPr>
          <p:nvPr>
            <p:ph type="title"/>
          </p:nvPr>
        </p:nvSpPr>
        <p:spPr/>
        <p:txBody>
          <a:bodyPr/>
          <a:lstStyle/>
          <a:p>
            <a:r>
              <a:rPr lang="en-US" dirty="0"/>
              <a:t>Mini-Division Council Meeting</a:t>
            </a:r>
          </a:p>
        </p:txBody>
      </p:sp>
      <p:sp>
        <p:nvSpPr>
          <p:cNvPr id="3" name="Content Placeholder 2">
            <a:extLst>
              <a:ext uri="{FF2B5EF4-FFF2-40B4-BE49-F238E27FC236}">
                <a16:creationId xmlns:a16="http://schemas.microsoft.com/office/drawing/2014/main" id="{B7705227-7591-439F-A153-DB226C538565}"/>
              </a:ext>
            </a:extLst>
          </p:cNvPr>
          <p:cNvSpPr>
            <a:spLocks noGrp="1"/>
          </p:cNvSpPr>
          <p:nvPr>
            <p:ph sz="quarter" idx="10"/>
          </p:nvPr>
        </p:nvSpPr>
        <p:spPr/>
        <p:txBody>
          <a:bodyPr/>
          <a:lstStyle/>
          <a:p>
            <a:r>
              <a:rPr lang="en-US" dirty="0"/>
              <a:t>Division Teams</a:t>
            </a:r>
          </a:p>
        </p:txBody>
      </p:sp>
    </p:spTree>
    <p:extLst>
      <p:ext uri="{BB962C8B-B14F-4D97-AF65-F5344CB8AC3E}">
        <p14:creationId xmlns:p14="http://schemas.microsoft.com/office/powerpoint/2010/main" val="1295564953"/>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Do we all have a Feather in our CAP?</a:t>
            </a:r>
            <a:endParaRPr lang="en-US" dirty="0"/>
          </a:p>
        </p:txBody>
      </p:sp>
      <p:sp>
        <p:nvSpPr>
          <p:cNvPr id="3" name="Content Placeholder 2"/>
          <p:cNvSpPr>
            <a:spLocks noGrp="1"/>
          </p:cNvSpPr>
          <p:nvPr>
            <p:ph idx="1"/>
          </p:nvPr>
        </p:nvSpPr>
        <p:spPr/>
        <p:txBody>
          <a:bodyPr/>
          <a:lstStyle/>
          <a:p>
            <a:r>
              <a:rPr lang="en-US" dirty="0"/>
              <a:t>Change</a:t>
            </a:r>
          </a:p>
          <a:p>
            <a:r>
              <a:rPr lang="en-US" dirty="0"/>
              <a:t>Attitude</a:t>
            </a:r>
          </a:p>
          <a:p>
            <a:r>
              <a:rPr lang="en-US" dirty="0"/>
              <a:t>Pathways</a:t>
            </a:r>
          </a:p>
          <a:p>
            <a:endParaRPr lang="en-US" dirty="0"/>
          </a:p>
        </p:txBody>
      </p:sp>
      <p:pic>
        <p:nvPicPr>
          <p:cNvPr id="4" name="Picture 2" descr="C:\Users\Owner\AppData\Local\Microsoft\Windows\INetCache\IE\JU5QYK54\gray_ankh_top_hat_with_feathers_3_by_windthin-d4kxaxm[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a:xfrm>
            <a:off x="3276600" y="2057400"/>
            <a:ext cx="4343400" cy="3373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32901105"/>
      </p:ext>
    </p:extLst>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See the source image">
            <a:extLst>
              <a:ext uri="{FF2B5EF4-FFF2-40B4-BE49-F238E27FC236}">
                <a16:creationId xmlns:a16="http://schemas.microsoft.com/office/drawing/2014/main" id="{609D914E-C548-4BE2-9E8E-7F0FF5B67D7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71706" y="762000"/>
            <a:ext cx="6200588" cy="553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074911"/>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normAutofit fontScale="90000"/>
          </a:bodyPr>
          <a:lstStyle/>
          <a:p>
            <a:r>
              <a:rPr lang="en-US" dirty="0"/>
              <a:t>Mid-Year Training Update</a:t>
            </a:r>
            <a:br>
              <a:rPr lang="en-US" dirty="0"/>
            </a:br>
            <a:endParaRPr lang="en-US" dirty="0"/>
          </a:p>
        </p:txBody>
      </p:sp>
      <p:sp>
        <p:nvSpPr>
          <p:cNvPr id="21" name="Content Placeholder 20"/>
          <p:cNvSpPr>
            <a:spLocks noGrp="1"/>
          </p:cNvSpPr>
          <p:nvPr>
            <p:ph sz="quarter" idx="10"/>
          </p:nvPr>
        </p:nvSpPr>
        <p:spPr/>
        <p:txBody>
          <a:bodyPr/>
          <a:lstStyle/>
          <a:p>
            <a:r>
              <a:rPr lang="en-US" dirty="0"/>
              <a:t>District 35 Trio</a:t>
            </a:r>
          </a:p>
        </p:txBody>
      </p:sp>
    </p:spTree>
    <p:extLst>
      <p:ext uri="{BB962C8B-B14F-4D97-AF65-F5344CB8AC3E}">
        <p14:creationId xmlns:p14="http://schemas.microsoft.com/office/powerpoint/2010/main" val="1947813230"/>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09654C-E78C-4646-8E97-EAE8A0BD4111}"/>
              </a:ext>
            </a:extLst>
          </p:cNvPr>
          <p:cNvSpPr>
            <a:spLocks noGrp="1"/>
          </p:cNvSpPr>
          <p:nvPr>
            <p:ph type="title"/>
          </p:nvPr>
        </p:nvSpPr>
        <p:spPr/>
        <p:txBody>
          <a:bodyPr/>
          <a:lstStyle/>
          <a:p>
            <a:r>
              <a:rPr lang="en-US" dirty="0">
                <a:solidFill>
                  <a:schemeClr val="tx2"/>
                </a:solidFill>
              </a:rPr>
              <a:t>Branding</a:t>
            </a:r>
          </a:p>
        </p:txBody>
      </p:sp>
      <p:sp>
        <p:nvSpPr>
          <p:cNvPr id="5" name="Content Placeholder 4">
            <a:extLst>
              <a:ext uri="{FF2B5EF4-FFF2-40B4-BE49-F238E27FC236}">
                <a16:creationId xmlns:a16="http://schemas.microsoft.com/office/drawing/2014/main" id="{9F3AFE98-2541-4AB9-AFF9-884B8AAA029C}"/>
              </a:ext>
            </a:extLst>
          </p:cNvPr>
          <p:cNvSpPr>
            <a:spLocks noGrp="1"/>
          </p:cNvSpPr>
          <p:nvPr>
            <p:ph sz="quarter" idx="10"/>
          </p:nvPr>
        </p:nvSpPr>
        <p:spPr/>
        <p:txBody>
          <a:bodyPr/>
          <a:lstStyle/>
          <a:p>
            <a:r>
              <a:rPr lang="en-US" dirty="0">
                <a:solidFill>
                  <a:schemeClr val="tx2"/>
                </a:solidFill>
              </a:rPr>
              <a:t>Ed </a:t>
            </a:r>
            <a:r>
              <a:rPr lang="en-US" dirty="0" err="1">
                <a:solidFill>
                  <a:schemeClr val="tx2"/>
                </a:solidFill>
              </a:rPr>
              <a:t>Thelen</a:t>
            </a:r>
            <a:r>
              <a:rPr lang="en-US" dirty="0">
                <a:solidFill>
                  <a:schemeClr val="tx2"/>
                </a:solidFill>
              </a:rPr>
              <a:t>, DTM</a:t>
            </a:r>
          </a:p>
          <a:p>
            <a:r>
              <a:rPr lang="en-US" dirty="0">
                <a:solidFill>
                  <a:schemeClr val="tx2"/>
                </a:solidFill>
              </a:rPr>
              <a:t>District Director</a:t>
            </a:r>
          </a:p>
        </p:txBody>
      </p:sp>
    </p:spTree>
    <p:extLst>
      <p:ext uri="{BB962C8B-B14F-4D97-AF65-F5344CB8AC3E}">
        <p14:creationId xmlns:p14="http://schemas.microsoft.com/office/powerpoint/2010/main" val="2566538760"/>
      </p:ext>
    </p:extLst>
  </p:cSld>
  <p:clrMapOvr>
    <a:masterClrMapping/>
  </p:clrMapOvr>
  <p:transition spd="slow">
    <p:wipe dir="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71684-89B9-4250-90FA-6FC3E3134620}"/>
              </a:ext>
            </a:extLst>
          </p:cNvPr>
          <p:cNvSpPr>
            <a:spLocks noGrp="1"/>
          </p:cNvSpPr>
          <p:nvPr>
            <p:ph type="title"/>
          </p:nvPr>
        </p:nvSpPr>
        <p:spPr/>
        <p:txBody>
          <a:bodyPr/>
          <a:lstStyle/>
          <a:p>
            <a:r>
              <a:rPr lang="en-US" dirty="0"/>
              <a:t>Toastmasters Branding</a:t>
            </a:r>
          </a:p>
        </p:txBody>
      </p:sp>
      <p:sp>
        <p:nvSpPr>
          <p:cNvPr id="3" name="Content Placeholder 2">
            <a:extLst>
              <a:ext uri="{FF2B5EF4-FFF2-40B4-BE49-F238E27FC236}">
                <a16:creationId xmlns:a16="http://schemas.microsoft.com/office/drawing/2014/main" id="{C81B2129-D39C-4F2F-AD69-1BEC8346BF85}"/>
              </a:ext>
            </a:extLst>
          </p:cNvPr>
          <p:cNvSpPr>
            <a:spLocks noGrp="1"/>
          </p:cNvSpPr>
          <p:nvPr>
            <p:ph idx="1"/>
          </p:nvPr>
        </p:nvSpPr>
        <p:spPr/>
        <p:txBody>
          <a:bodyPr/>
          <a:lstStyle/>
          <a:p>
            <a:r>
              <a:rPr lang="en-US" dirty="0"/>
              <a:t>Certain companies have iconic brands</a:t>
            </a:r>
          </a:p>
          <a:p>
            <a:pPr lvl="1"/>
            <a:r>
              <a:rPr lang="en-US" dirty="0"/>
              <a:t>McDonald’s</a:t>
            </a:r>
          </a:p>
          <a:p>
            <a:pPr lvl="1"/>
            <a:r>
              <a:rPr lang="en-US" dirty="0"/>
              <a:t>Nike</a:t>
            </a:r>
          </a:p>
          <a:p>
            <a:pPr lvl="1"/>
            <a:r>
              <a:rPr lang="en-US" dirty="0"/>
              <a:t>Starbucks</a:t>
            </a:r>
          </a:p>
          <a:p>
            <a:r>
              <a:rPr lang="en-US" dirty="0"/>
              <a:t>Toastmasters has certain branding standards that need to be followed</a:t>
            </a:r>
          </a:p>
          <a:p>
            <a:pPr lvl="1"/>
            <a:r>
              <a:rPr lang="en-US" dirty="0"/>
              <a:t>Logo</a:t>
            </a:r>
          </a:p>
          <a:p>
            <a:pPr lvl="1"/>
            <a:r>
              <a:rPr lang="en-US" dirty="0"/>
              <a:t>Watermark</a:t>
            </a:r>
          </a:p>
          <a:p>
            <a:pPr lvl="1"/>
            <a:r>
              <a:rPr lang="en-US" dirty="0"/>
              <a:t>Color</a:t>
            </a:r>
          </a:p>
          <a:p>
            <a:pPr lvl="1"/>
            <a:r>
              <a:rPr lang="en-US" dirty="0"/>
              <a:t>Font</a:t>
            </a:r>
          </a:p>
          <a:p>
            <a:pPr lvl="1"/>
            <a:r>
              <a:rPr lang="en-US" dirty="0"/>
              <a:t>Meeting Experience</a:t>
            </a:r>
          </a:p>
        </p:txBody>
      </p:sp>
    </p:spTree>
    <p:extLst>
      <p:ext uri="{BB962C8B-B14F-4D97-AF65-F5344CB8AC3E}">
        <p14:creationId xmlns:p14="http://schemas.microsoft.com/office/powerpoint/2010/main" val="4034924729"/>
      </p:ext>
    </p:extLst>
  </p:cSld>
  <p:clrMapOvr>
    <a:masterClrMapping/>
  </p:clrMapOvr>
  <p:transition spd="slow">
    <p:wipe dir="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44BA8-FDA4-44BC-9571-1BF7979674D2}"/>
              </a:ext>
            </a:extLst>
          </p:cNvPr>
          <p:cNvSpPr>
            <a:spLocks noGrp="1"/>
          </p:cNvSpPr>
          <p:nvPr>
            <p:ph type="title"/>
          </p:nvPr>
        </p:nvSpPr>
        <p:spPr/>
        <p:txBody>
          <a:bodyPr/>
          <a:lstStyle/>
          <a:p>
            <a:r>
              <a:rPr lang="en-US" dirty="0"/>
              <a:t>Branding Governing Documents</a:t>
            </a:r>
          </a:p>
        </p:txBody>
      </p:sp>
      <p:sp>
        <p:nvSpPr>
          <p:cNvPr id="3" name="Content Placeholder 2">
            <a:extLst>
              <a:ext uri="{FF2B5EF4-FFF2-40B4-BE49-F238E27FC236}">
                <a16:creationId xmlns:a16="http://schemas.microsoft.com/office/drawing/2014/main" id="{3C663923-F506-48AF-AAEB-24FBFF3B69C0}"/>
              </a:ext>
            </a:extLst>
          </p:cNvPr>
          <p:cNvSpPr>
            <a:spLocks noGrp="1"/>
          </p:cNvSpPr>
          <p:nvPr>
            <p:ph idx="1"/>
          </p:nvPr>
        </p:nvSpPr>
        <p:spPr>
          <a:xfrm>
            <a:off x="457200" y="1604155"/>
            <a:ext cx="8305800" cy="5101445"/>
          </a:xfrm>
        </p:spPr>
        <p:txBody>
          <a:bodyPr>
            <a:normAutofit fontScale="92500"/>
          </a:bodyPr>
          <a:lstStyle/>
          <a:p>
            <a:r>
              <a:rPr lang="en-US" dirty="0"/>
              <a:t>Policy 4.0: Intellectual Property</a:t>
            </a:r>
          </a:p>
          <a:p>
            <a:r>
              <a:rPr lang="en-US" dirty="0"/>
              <a:t>Protocol 4.0: Intellectual Property</a:t>
            </a:r>
          </a:p>
          <a:p>
            <a:r>
              <a:rPr lang="en-US" dirty="0"/>
              <a:t>Bylaws of Toastmasters International, Article III, Section 6</a:t>
            </a:r>
          </a:p>
          <a:p>
            <a:r>
              <a:rPr lang="en-US" dirty="0"/>
              <a:t>Bylaws of Toastmasters International, Article XIII, Sections 1-4</a:t>
            </a:r>
          </a:p>
          <a:p>
            <a:r>
              <a:rPr lang="en-US" dirty="0"/>
              <a:t>Logos, Images and Templates page</a:t>
            </a:r>
          </a:p>
          <a:p>
            <a:pPr lvl="1"/>
            <a:r>
              <a:rPr lang="en-US" dirty="0"/>
              <a:t>Leveraging the Brand video</a:t>
            </a:r>
          </a:p>
          <a:p>
            <a:pPr lvl="1"/>
            <a:r>
              <a:rPr lang="en-US" dirty="0"/>
              <a:t>Brand Manuals</a:t>
            </a:r>
          </a:p>
          <a:p>
            <a:pPr lvl="1"/>
            <a:r>
              <a:rPr lang="en-US" dirty="0"/>
              <a:t>Marketing Resources</a:t>
            </a:r>
          </a:p>
          <a:p>
            <a:pPr lvl="1"/>
            <a:r>
              <a:rPr lang="en-US" dirty="0"/>
              <a:t>Website Templates and Free </a:t>
            </a:r>
            <a:r>
              <a:rPr lang="en-US" dirty="0" err="1"/>
              <a:t>ToastHost</a:t>
            </a:r>
            <a:r>
              <a:rPr lang="en-US" dirty="0"/>
              <a:t> websites</a:t>
            </a:r>
          </a:p>
          <a:p>
            <a:pPr lvl="1"/>
            <a:r>
              <a:rPr lang="en-US" dirty="0"/>
              <a:t>Logo and Design Elements</a:t>
            </a:r>
          </a:p>
        </p:txBody>
      </p:sp>
    </p:spTree>
    <p:extLst>
      <p:ext uri="{BB962C8B-B14F-4D97-AF65-F5344CB8AC3E}">
        <p14:creationId xmlns:p14="http://schemas.microsoft.com/office/powerpoint/2010/main" val="1087162162"/>
      </p:ext>
    </p:extLst>
  </p:cSld>
  <p:clrMapOvr>
    <a:masterClrMapping/>
  </p:clrMapOvr>
  <p:transition spd="slow">
    <p:wipe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CD664-643B-4F69-AC6E-9F958D6856A0}"/>
              </a:ext>
            </a:extLst>
          </p:cNvPr>
          <p:cNvSpPr>
            <a:spLocks noGrp="1"/>
          </p:cNvSpPr>
          <p:nvPr>
            <p:ph type="title"/>
          </p:nvPr>
        </p:nvSpPr>
        <p:spPr/>
        <p:txBody>
          <a:bodyPr/>
          <a:lstStyle/>
          <a:p>
            <a:r>
              <a:rPr lang="en-US" dirty="0"/>
              <a:t>Branding Testing</a:t>
            </a:r>
          </a:p>
        </p:txBody>
      </p:sp>
      <p:pic>
        <p:nvPicPr>
          <p:cNvPr id="4" name="Content Placeholder 3">
            <a:extLst>
              <a:ext uri="{FF2B5EF4-FFF2-40B4-BE49-F238E27FC236}">
                <a16:creationId xmlns:a16="http://schemas.microsoft.com/office/drawing/2014/main" id="{E14BCC9F-37E1-4F50-A651-332E3D097915}"/>
              </a:ext>
            </a:extLst>
          </p:cNvPr>
          <p:cNvPicPr>
            <a:picLocks noGrp="1" noChangeAspect="1"/>
          </p:cNvPicPr>
          <p:nvPr>
            <p:ph idx="1"/>
          </p:nvPr>
        </p:nvPicPr>
        <p:blipFill>
          <a:blip r:embed="rId2"/>
          <a:stretch>
            <a:fillRect/>
          </a:stretch>
        </p:blipFill>
        <p:spPr>
          <a:xfrm>
            <a:off x="1524000" y="1609679"/>
            <a:ext cx="5486399" cy="4580655"/>
          </a:xfrm>
          <a:prstGeom prst="rect">
            <a:avLst/>
          </a:prstGeom>
        </p:spPr>
      </p:pic>
    </p:spTree>
    <p:extLst>
      <p:ext uri="{BB962C8B-B14F-4D97-AF65-F5344CB8AC3E}">
        <p14:creationId xmlns:p14="http://schemas.microsoft.com/office/powerpoint/2010/main" val="3202153894"/>
      </p:ext>
    </p:extLst>
  </p:cSld>
  <p:clrMapOvr>
    <a:masterClrMapping/>
  </p:clrMapOvr>
  <p:transition spd="slow">
    <p:wipe dir="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CD664-643B-4F69-AC6E-9F958D6856A0}"/>
              </a:ext>
            </a:extLst>
          </p:cNvPr>
          <p:cNvSpPr>
            <a:spLocks noGrp="1"/>
          </p:cNvSpPr>
          <p:nvPr>
            <p:ph type="title"/>
          </p:nvPr>
        </p:nvSpPr>
        <p:spPr/>
        <p:txBody>
          <a:bodyPr/>
          <a:lstStyle/>
          <a:p>
            <a:r>
              <a:rPr lang="en-US" dirty="0"/>
              <a:t>Branding Testing</a:t>
            </a:r>
          </a:p>
        </p:txBody>
      </p:sp>
      <p:pic>
        <p:nvPicPr>
          <p:cNvPr id="6" name="Content Placeholder 5">
            <a:extLst>
              <a:ext uri="{FF2B5EF4-FFF2-40B4-BE49-F238E27FC236}">
                <a16:creationId xmlns:a16="http://schemas.microsoft.com/office/drawing/2014/main" id="{4FCD55C6-9446-451F-B4B7-44B1F98A244A}"/>
              </a:ext>
            </a:extLst>
          </p:cNvPr>
          <p:cNvPicPr>
            <a:picLocks noGrp="1" noChangeAspect="1"/>
          </p:cNvPicPr>
          <p:nvPr>
            <p:ph idx="1"/>
          </p:nvPr>
        </p:nvPicPr>
        <p:blipFill>
          <a:blip r:embed="rId2"/>
          <a:stretch>
            <a:fillRect/>
          </a:stretch>
        </p:blipFill>
        <p:spPr>
          <a:xfrm>
            <a:off x="990601" y="1572581"/>
            <a:ext cx="6687372" cy="4675819"/>
          </a:xfrm>
          <a:prstGeom prst="rect">
            <a:avLst/>
          </a:prstGeom>
        </p:spPr>
      </p:pic>
    </p:spTree>
    <p:extLst>
      <p:ext uri="{BB962C8B-B14F-4D97-AF65-F5344CB8AC3E}">
        <p14:creationId xmlns:p14="http://schemas.microsoft.com/office/powerpoint/2010/main" val="951999400"/>
      </p:ext>
    </p:extLst>
  </p:cSld>
  <p:clrMapOvr>
    <a:masterClrMapping/>
  </p:clrMapOvr>
  <p:transition spd="slow">
    <p:wipe dir="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CD664-643B-4F69-AC6E-9F958D6856A0}"/>
              </a:ext>
            </a:extLst>
          </p:cNvPr>
          <p:cNvSpPr>
            <a:spLocks noGrp="1"/>
          </p:cNvSpPr>
          <p:nvPr>
            <p:ph type="title"/>
          </p:nvPr>
        </p:nvSpPr>
        <p:spPr/>
        <p:txBody>
          <a:bodyPr/>
          <a:lstStyle/>
          <a:p>
            <a:r>
              <a:rPr lang="en-US" dirty="0"/>
              <a:t>Branding Testing</a:t>
            </a:r>
          </a:p>
        </p:txBody>
      </p:sp>
      <p:pic>
        <p:nvPicPr>
          <p:cNvPr id="11" name="Content Placeholder 10">
            <a:extLst>
              <a:ext uri="{FF2B5EF4-FFF2-40B4-BE49-F238E27FC236}">
                <a16:creationId xmlns:a16="http://schemas.microsoft.com/office/drawing/2014/main" id="{1FA61417-19B2-4532-9327-50BFBA04ED24}"/>
              </a:ext>
            </a:extLst>
          </p:cNvPr>
          <p:cNvPicPr>
            <a:picLocks noGrp="1" noChangeAspect="1"/>
          </p:cNvPicPr>
          <p:nvPr>
            <p:ph idx="1"/>
          </p:nvPr>
        </p:nvPicPr>
        <p:blipFill>
          <a:blip r:embed="rId2"/>
          <a:stretch>
            <a:fillRect/>
          </a:stretch>
        </p:blipFill>
        <p:spPr>
          <a:xfrm>
            <a:off x="2223946" y="1524000"/>
            <a:ext cx="4696107" cy="4832891"/>
          </a:xfrm>
          <a:prstGeom prst="rect">
            <a:avLst/>
          </a:prstGeom>
        </p:spPr>
      </p:pic>
    </p:spTree>
    <p:extLst>
      <p:ext uri="{BB962C8B-B14F-4D97-AF65-F5344CB8AC3E}">
        <p14:creationId xmlns:p14="http://schemas.microsoft.com/office/powerpoint/2010/main" val="3701562327"/>
      </p:ext>
    </p:extLst>
  </p:cSld>
  <p:clrMapOvr>
    <a:masterClrMapping/>
  </p:clrMapOvr>
  <p:transition spd="slow">
    <p:wipe dir="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CD664-643B-4F69-AC6E-9F958D6856A0}"/>
              </a:ext>
            </a:extLst>
          </p:cNvPr>
          <p:cNvSpPr>
            <a:spLocks noGrp="1"/>
          </p:cNvSpPr>
          <p:nvPr>
            <p:ph type="title"/>
          </p:nvPr>
        </p:nvSpPr>
        <p:spPr/>
        <p:txBody>
          <a:bodyPr/>
          <a:lstStyle/>
          <a:p>
            <a:r>
              <a:rPr lang="en-US" dirty="0"/>
              <a:t>Branding Testing</a:t>
            </a:r>
          </a:p>
        </p:txBody>
      </p:sp>
      <p:pic>
        <p:nvPicPr>
          <p:cNvPr id="6" name="Picture 5">
            <a:extLst>
              <a:ext uri="{FF2B5EF4-FFF2-40B4-BE49-F238E27FC236}">
                <a16:creationId xmlns:a16="http://schemas.microsoft.com/office/drawing/2014/main" id="{DC365375-70D5-460D-B6C6-9447FFAAFDFC}"/>
              </a:ext>
            </a:extLst>
          </p:cNvPr>
          <p:cNvPicPr>
            <a:picLocks noChangeAspect="1"/>
          </p:cNvPicPr>
          <p:nvPr/>
        </p:nvPicPr>
        <p:blipFill>
          <a:blip r:embed="rId2"/>
          <a:stretch>
            <a:fillRect/>
          </a:stretch>
        </p:blipFill>
        <p:spPr>
          <a:xfrm>
            <a:off x="1371600" y="1732068"/>
            <a:ext cx="5670284" cy="4299640"/>
          </a:xfrm>
          <a:prstGeom prst="rect">
            <a:avLst/>
          </a:prstGeom>
        </p:spPr>
      </p:pic>
    </p:spTree>
    <p:extLst>
      <p:ext uri="{BB962C8B-B14F-4D97-AF65-F5344CB8AC3E}">
        <p14:creationId xmlns:p14="http://schemas.microsoft.com/office/powerpoint/2010/main" val="478516705"/>
      </p:ext>
    </p:extLst>
  </p:cSld>
  <p:clrMapOvr>
    <a:masterClrMapping/>
  </p:clrMapOvr>
  <p:transition spd="slow">
    <p:wipe dir="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CD664-643B-4F69-AC6E-9F958D6856A0}"/>
              </a:ext>
            </a:extLst>
          </p:cNvPr>
          <p:cNvSpPr>
            <a:spLocks noGrp="1"/>
          </p:cNvSpPr>
          <p:nvPr>
            <p:ph type="title"/>
          </p:nvPr>
        </p:nvSpPr>
        <p:spPr/>
        <p:txBody>
          <a:bodyPr/>
          <a:lstStyle/>
          <a:p>
            <a:r>
              <a:rPr lang="en-US" dirty="0"/>
              <a:t>Branding Testing</a:t>
            </a:r>
          </a:p>
        </p:txBody>
      </p:sp>
      <p:pic>
        <p:nvPicPr>
          <p:cNvPr id="6" name="Picture 5">
            <a:extLst>
              <a:ext uri="{FF2B5EF4-FFF2-40B4-BE49-F238E27FC236}">
                <a16:creationId xmlns:a16="http://schemas.microsoft.com/office/drawing/2014/main" id="{99EA8ACB-3205-4106-B5B3-69C93E445881}"/>
              </a:ext>
            </a:extLst>
          </p:cNvPr>
          <p:cNvPicPr>
            <a:picLocks noChangeAspect="1"/>
          </p:cNvPicPr>
          <p:nvPr/>
        </p:nvPicPr>
        <p:blipFill>
          <a:blip r:embed="rId2"/>
          <a:stretch>
            <a:fillRect/>
          </a:stretch>
        </p:blipFill>
        <p:spPr>
          <a:xfrm>
            <a:off x="2438400" y="1445710"/>
            <a:ext cx="3847751" cy="4885734"/>
          </a:xfrm>
          <a:prstGeom prst="rect">
            <a:avLst/>
          </a:prstGeom>
        </p:spPr>
      </p:pic>
    </p:spTree>
    <p:extLst>
      <p:ext uri="{BB962C8B-B14F-4D97-AF65-F5344CB8AC3E}">
        <p14:creationId xmlns:p14="http://schemas.microsoft.com/office/powerpoint/2010/main" val="3902639585"/>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C65F7-6085-4AC2-A038-49224D992A84}"/>
              </a:ext>
            </a:extLst>
          </p:cNvPr>
          <p:cNvSpPr>
            <a:spLocks noGrp="1"/>
          </p:cNvSpPr>
          <p:nvPr>
            <p:ph type="title"/>
          </p:nvPr>
        </p:nvSpPr>
        <p:spPr/>
        <p:txBody>
          <a:bodyPr/>
          <a:lstStyle/>
          <a:p>
            <a:r>
              <a:rPr lang="en-US" dirty="0"/>
              <a:t>Area and Division Director Round Table</a:t>
            </a:r>
          </a:p>
        </p:txBody>
      </p:sp>
      <p:sp>
        <p:nvSpPr>
          <p:cNvPr id="3" name="Content Placeholder 2">
            <a:extLst>
              <a:ext uri="{FF2B5EF4-FFF2-40B4-BE49-F238E27FC236}">
                <a16:creationId xmlns:a16="http://schemas.microsoft.com/office/drawing/2014/main" id="{12E4FE44-61A2-480B-8B68-9A7CFB0E9B0E}"/>
              </a:ext>
            </a:extLst>
          </p:cNvPr>
          <p:cNvSpPr>
            <a:spLocks noGrp="1"/>
          </p:cNvSpPr>
          <p:nvPr>
            <p:ph sz="quarter" idx="10"/>
          </p:nvPr>
        </p:nvSpPr>
        <p:spPr/>
        <p:txBody>
          <a:bodyPr/>
          <a:lstStyle/>
          <a:p>
            <a:r>
              <a:rPr lang="en-US" dirty="0"/>
              <a:t>District Executive Council</a:t>
            </a:r>
          </a:p>
        </p:txBody>
      </p:sp>
    </p:spTree>
    <p:extLst>
      <p:ext uri="{BB962C8B-B14F-4D97-AF65-F5344CB8AC3E}">
        <p14:creationId xmlns:p14="http://schemas.microsoft.com/office/powerpoint/2010/main" val="560737417"/>
      </p:ext>
    </p:extLst>
  </p:cSld>
  <p:clrMapOvr>
    <a:masterClrMapping/>
  </p:clrMapOvr>
  <p:transition spd="slow">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CD664-643B-4F69-AC6E-9F958D6856A0}"/>
              </a:ext>
            </a:extLst>
          </p:cNvPr>
          <p:cNvSpPr>
            <a:spLocks noGrp="1"/>
          </p:cNvSpPr>
          <p:nvPr>
            <p:ph type="title"/>
          </p:nvPr>
        </p:nvSpPr>
        <p:spPr/>
        <p:txBody>
          <a:bodyPr/>
          <a:lstStyle/>
          <a:p>
            <a:r>
              <a:rPr lang="en-US" dirty="0"/>
              <a:t>Branding Testing</a:t>
            </a:r>
          </a:p>
        </p:txBody>
      </p:sp>
      <p:pic>
        <p:nvPicPr>
          <p:cNvPr id="6" name="Content Placeholder 5">
            <a:extLst>
              <a:ext uri="{FF2B5EF4-FFF2-40B4-BE49-F238E27FC236}">
                <a16:creationId xmlns:a16="http://schemas.microsoft.com/office/drawing/2014/main" id="{C66C38EC-E3C1-41D8-B6BB-1BD1FB00533B}"/>
              </a:ext>
            </a:extLst>
          </p:cNvPr>
          <p:cNvPicPr>
            <a:picLocks noGrp="1" noChangeAspect="1"/>
          </p:cNvPicPr>
          <p:nvPr>
            <p:ph idx="1"/>
          </p:nvPr>
        </p:nvPicPr>
        <p:blipFill>
          <a:blip r:embed="rId2"/>
          <a:stretch>
            <a:fillRect/>
          </a:stretch>
        </p:blipFill>
        <p:spPr>
          <a:xfrm>
            <a:off x="930588" y="1981200"/>
            <a:ext cx="7282824" cy="3886200"/>
          </a:xfrm>
          <a:prstGeom prst="rect">
            <a:avLst/>
          </a:prstGeom>
        </p:spPr>
      </p:pic>
    </p:spTree>
    <p:extLst>
      <p:ext uri="{BB962C8B-B14F-4D97-AF65-F5344CB8AC3E}">
        <p14:creationId xmlns:p14="http://schemas.microsoft.com/office/powerpoint/2010/main" val="3597422744"/>
      </p:ext>
    </p:extLst>
  </p:cSld>
  <p:clrMapOvr>
    <a:masterClrMapping/>
  </p:clrMapOvr>
  <p:transition spd="slow">
    <p:wipe dir="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CD664-643B-4F69-AC6E-9F958D6856A0}"/>
              </a:ext>
            </a:extLst>
          </p:cNvPr>
          <p:cNvSpPr>
            <a:spLocks noGrp="1"/>
          </p:cNvSpPr>
          <p:nvPr>
            <p:ph type="title"/>
          </p:nvPr>
        </p:nvSpPr>
        <p:spPr/>
        <p:txBody>
          <a:bodyPr/>
          <a:lstStyle/>
          <a:p>
            <a:r>
              <a:rPr lang="en-US" dirty="0"/>
              <a:t>Branding Testing</a:t>
            </a:r>
          </a:p>
        </p:txBody>
      </p:sp>
      <p:pic>
        <p:nvPicPr>
          <p:cNvPr id="6" name="Content Placeholder 5">
            <a:extLst>
              <a:ext uri="{FF2B5EF4-FFF2-40B4-BE49-F238E27FC236}">
                <a16:creationId xmlns:a16="http://schemas.microsoft.com/office/drawing/2014/main" id="{8CDD7166-AD0B-4D73-B722-A5165CFBE9CD}"/>
              </a:ext>
            </a:extLst>
          </p:cNvPr>
          <p:cNvPicPr>
            <a:picLocks noGrp="1" noChangeAspect="1"/>
          </p:cNvPicPr>
          <p:nvPr>
            <p:ph idx="1"/>
          </p:nvPr>
        </p:nvPicPr>
        <p:blipFill>
          <a:blip r:embed="rId2"/>
          <a:stretch>
            <a:fillRect/>
          </a:stretch>
        </p:blipFill>
        <p:spPr>
          <a:xfrm>
            <a:off x="739806" y="2209800"/>
            <a:ext cx="7658133" cy="3886200"/>
          </a:xfrm>
          <a:prstGeom prst="rect">
            <a:avLst/>
          </a:prstGeom>
        </p:spPr>
      </p:pic>
    </p:spTree>
    <p:extLst>
      <p:ext uri="{BB962C8B-B14F-4D97-AF65-F5344CB8AC3E}">
        <p14:creationId xmlns:p14="http://schemas.microsoft.com/office/powerpoint/2010/main" val="2118123728"/>
      </p:ext>
    </p:extLst>
  </p:cSld>
  <p:clrMapOvr>
    <a:masterClrMapping/>
  </p:clrMapOvr>
  <p:transition spd="slow">
    <p:wipe dir="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09654C-E78C-4646-8E97-EAE8A0BD4111}"/>
              </a:ext>
            </a:extLst>
          </p:cNvPr>
          <p:cNvSpPr>
            <a:spLocks noGrp="1"/>
          </p:cNvSpPr>
          <p:nvPr>
            <p:ph type="title"/>
          </p:nvPr>
        </p:nvSpPr>
        <p:spPr/>
        <p:txBody>
          <a:bodyPr/>
          <a:lstStyle/>
          <a:p>
            <a:r>
              <a:rPr lang="en-US" dirty="0">
                <a:solidFill>
                  <a:schemeClr val="tx2"/>
                </a:solidFill>
              </a:rPr>
              <a:t>International Contest – Going Beyond District</a:t>
            </a:r>
          </a:p>
        </p:txBody>
      </p:sp>
      <p:sp>
        <p:nvSpPr>
          <p:cNvPr id="5" name="Content Placeholder 4">
            <a:extLst>
              <a:ext uri="{FF2B5EF4-FFF2-40B4-BE49-F238E27FC236}">
                <a16:creationId xmlns:a16="http://schemas.microsoft.com/office/drawing/2014/main" id="{9F3AFE98-2541-4AB9-AFF9-884B8AAA029C}"/>
              </a:ext>
            </a:extLst>
          </p:cNvPr>
          <p:cNvSpPr>
            <a:spLocks noGrp="1"/>
          </p:cNvSpPr>
          <p:nvPr>
            <p:ph sz="quarter" idx="10"/>
          </p:nvPr>
        </p:nvSpPr>
        <p:spPr/>
        <p:txBody>
          <a:bodyPr/>
          <a:lstStyle/>
          <a:p>
            <a:r>
              <a:rPr lang="en-US" dirty="0" err="1">
                <a:solidFill>
                  <a:schemeClr val="tx2"/>
                </a:solidFill>
              </a:rPr>
              <a:t>Rozaline</a:t>
            </a:r>
            <a:r>
              <a:rPr lang="en-US" dirty="0">
                <a:solidFill>
                  <a:schemeClr val="tx2"/>
                </a:solidFill>
              </a:rPr>
              <a:t> </a:t>
            </a:r>
            <a:r>
              <a:rPr lang="en-US" dirty="0" err="1">
                <a:solidFill>
                  <a:schemeClr val="tx2"/>
                </a:solidFill>
              </a:rPr>
              <a:t>Janci</a:t>
            </a:r>
            <a:r>
              <a:rPr lang="en-US" dirty="0">
                <a:solidFill>
                  <a:schemeClr val="tx2"/>
                </a:solidFill>
              </a:rPr>
              <a:t>, DTM</a:t>
            </a:r>
          </a:p>
          <a:p>
            <a:r>
              <a:rPr lang="en-US" dirty="0">
                <a:solidFill>
                  <a:schemeClr val="tx2"/>
                </a:solidFill>
              </a:rPr>
              <a:t>Program Quality Director</a:t>
            </a:r>
          </a:p>
        </p:txBody>
      </p:sp>
    </p:spTree>
    <p:extLst>
      <p:ext uri="{BB962C8B-B14F-4D97-AF65-F5344CB8AC3E}">
        <p14:creationId xmlns:p14="http://schemas.microsoft.com/office/powerpoint/2010/main" val="1692692692"/>
      </p:ext>
    </p:extLst>
  </p:cSld>
  <p:clrMapOvr>
    <a:masterClrMapping/>
  </p:clrMapOvr>
  <p:transition spd="slow">
    <p:wipe dir="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5F4D74-5E39-4723-8332-046BD17C5C39}"/>
              </a:ext>
            </a:extLst>
          </p:cNvPr>
          <p:cNvSpPr>
            <a:spLocks noGrp="1"/>
          </p:cNvSpPr>
          <p:nvPr>
            <p:ph type="title"/>
          </p:nvPr>
        </p:nvSpPr>
        <p:spPr/>
        <p:txBody>
          <a:bodyPr/>
          <a:lstStyle/>
          <a:p>
            <a:r>
              <a:rPr lang="en-US" dirty="0"/>
              <a:t>Recording International Speech Contest</a:t>
            </a:r>
          </a:p>
        </p:txBody>
      </p:sp>
      <p:sp>
        <p:nvSpPr>
          <p:cNvPr id="5" name="Content Placeholder 4">
            <a:extLst>
              <a:ext uri="{FF2B5EF4-FFF2-40B4-BE49-F238E27FC236}">
                <a16:creationId xmlns:a16="http://schemas.microsoft.com/office/drawing/2014/main" id="{2BB39BB6-E54D-43DB-891F-441258D3E8C6}"/>
              </a:ext>
            </a:extLst>
          </p:cNvPr>
          <p:cNvSpPr>
            <a:spLocks noGrp="1"/>
          </p:cNvSpPr>
          <p:nvPr>
            <p:ph idx="1"/>
          </p:nvPr>
        </p:nvSpPr>
        <p:spPr/>
        <p:txBody>
          <a:bodyPr>
            <a:normAutofit fontScale="85000" lnSpcReduction="20000"/>
          </a:bodyPr>
          <a:lstStyle/>
          <a:p>
            <a:r>
              <a:rPr lang="en-US" dirty="0"/>
              <a:t>The audio must be clear and without echo, static or other excessive noise</a:t>
            </a:r>
          </a:p>
          <a:p>
            <a:r>
              <a:rPr lang="en-US" dirty="0"/>
              <a:t>The camera must record in high definition</a:t>
            </a:r>
          </a:p>
          <a:p>
            <a:r>
              <a:rPr lang="en-US" dirty="0"/>
              <a:t>Only single-camera setup is permitted; use of multiple camera angles is not allowed</a:t>
            </a:r>
          </a:p>
          <a:p>
            <a:r>
              <a:rPr lang="en-US" dirty="0"/>
              <a:t>The camera must be placed on a tripod to maintain stability and prevent unwanted movement </a:t>
            </a:r>
          </a:p>
          <a:p>
            <a:r>
              <a:rPr lang="en-US" dirty="0"/>
              <a:t>The camera must have an unobstructed, in-focus view of the contestants</a:t>
            </a:r>
          </a:p>
          <a:p>
            <a:r>
              <a:rPr lang="en-US" dirty="0"/>
              <a:t>The entire speaking area must be visible throughout the recording</a:t>
            </a:r>
          </a:p>
          <a:p>
            <a:r>
              <a:rPr lang="en-US" dirty="0"/>
              <a:t>The camera must be monitored by a camera operator at all times to ensure it is recording properly</a:t>
            </a:r>
          </a:p>
          <a:p>
            <a:r>
              <a:rPr lang="en-US" dirty="0"/>
              <a:t>Zooming is not permitted</a:t>
            </a:r>
          </a:p>
        </p:txBody>
      </p:sp>
    </p:spTree>
    <p:extLst>
      <p:ext uri="{BB962C8B-B14F-4D97-AF65-F5344CB8AC3E}">
        <p14:creationId xmlns:p14="http://schemas.microsoft.com/office/powerpoint/2010/main" val="2370355678"/>
      </p:ext>
    </p:extLst>
  </p:cSld>
  <p:clrMapOvr>
    <a:masterClrMapping/>
  </p:clrMapOvr>
  <p:transition spd="slow">
    <p:wipe dir="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02869-67E9-46D3-A538-E8AC3C1BF181}"/>
              </a:ext>
            </a:extLst>
          </p:cNvPr>
          <p:cNvSpPr>
            <a:spLocks noGrp="1"/>
          </p:cNvSpPr>
          <p:nvPr>
            <p:ph type="title"/>
          </p:nvPr>
        </p:nvSpPr>
        <p:spPr/>
        <p:txBody>
          <a:bodyPr/>
          <a:lstStyle/>
          <a:p>
            <a:r>
              <a:rPr lang="en-US" dirty="0"/>
              <a:t>Recording International Speech Contest</a:t>
            </a:r>
          </a:p>
        </p:txBody>
      </p:sp>
      <p:sp>
        <p:nvSpPr>
          <p:cNvPr id="3" name="Content Placeholder 2">
            <a:extLst>
              <a:ext uri="{FF2B5EF4-FFF2-40B4-BE49-F238E27FC236}">
                <a16:creationId xmlns:a16="http://schemas.microsoft.com/office/drawing/2014/main" id="{1503E7B9-6901-4477-941D-8717A2BB9F7B}"/>
              </a:ext>
            </a:extLst>
          </p:cNvPr>
          <p:cNvSpPr>
            <a:spLocks noGrp="1"/>
          </p:cNvSpPr>
          <p:nvPr>
            <p:ph idx="1"/>
          </p:nvPr>
        </p:nvSpPr>
        <p:spPr/>
        <p:txBody>
          <a:bodyPr>
            <a:normAutofit lnSpcReduction="10000"/>
          </a:bodyPr>
          <a:lstStyle/>
          <a:p>
            <a:r>
              <a:rPr lang="en-US" dirty="0"/>
              <a:t>The speaking area must be fully lit</a:t>
            </a:r>
          </a:p>
          <a:p>
            <a:r>
              <a:rPr lang="en-US" dirty="0"/>
              <a:t>The speaker’s facial expressions must be visible throughout the speech; the image should not be too bright or dark</a:t>
            </a:r>
          </a:p>
          <a:p>
            <a:r>
              <a:rPr lang="en-US" dirty="0"/>
              <a:t>No lighting, artificial or natural, should point directly at the camera</a:t>
            </a:r>
          </a:p>
          <a:p>
            <a:r>
              <a:rPr lang="en-US" dirty="0"/>
              <a:t>The recording must only contain the introduction of the winning contestant’s speech by the contest chair and the entire winning speech</a:t>
            </a:r>
          </a:p>
          <a:p>
            <a:r>
              <a:rPr lang="en-US" dirty="0"/>
              <a:t>The recording may not be edited in any way, such as by adding text, graphics, images, or anything that does not meet the requirements above</a:t>
            </a:r>
          </a:p>
        </p:txBody>
      </p:sp>
    </p:spTree>
    <p:extLst>
      <p:ext uri="{BB962C8B-B14F-4D97-AF65-F5344CB8AC3E}">
        <p14:creationId xmlns:p14="http://schemas.microsoft.com/office/powerpoint/2010/main" val="2690469169"/>
      </p:ext>
    </p:extLst>
  </p:cSld>
  <p:clrMapOvr>
    <a:masterClrMapping/>
  </p:clrMapOvr>
  <p:transition spd="slow">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09654C-E78C-4646-8E97-EAE8A0BD4111}"/>
              </a:ext>
            </a:extLst>
          </p:cNvPr>
          <p:cNvSpPr>
            <a:spLocks noGrp="1"/>
          </p:cNvSpPr>
          <p:nvPr>
            <p:ph type="title"/>
          </p:nvPr>
        </p:nvSpPr>
        <p:spPr/>
        <p:txBody>
          <a:bodyPr/>
          <a:lstStyle/>
          <a:p>
            <a:r>
              <a:rPr lang="en-US" dirty="0">
                <a:solidFill>
                  <a:schemeClr val="tx2"/>
                </a:solidFill>
              </a:rPr>
              <a:t>Organization Changes</a:t>
            </a:r>
          </a:p>
        </p:txBody>
      </p:sp>
      <p:sp>
        <p:nvSpPr>
          <p:cNvPr id="5" name="Content Placeholder 4">
            <a:extLst>
              <a:ext uri="{FF2B5EF4-FFF2-40B4-BE49-F238E27FC236}">
                <a16:creationId xmlns:a16="http://schemas.microsoft.com/office/drawing/2014/main" id="{9F3AFE98-2541-4AB9-AFF9-884B8AAA029C}"/>
              </a:ext>
            </a:extLst>
          </p:cNvPr>
          <p:cNvSpPr>
            <a:spLocks noGrp="1"/>
          </p:cNvSpPr>
          <p:nvPr>
            <p:ph sz="quarter" idx="10"/>
          </p:nvPr>
        </p:nvSpPr>
        <p:spPr/>
        <p:txBody>
          <a:bodyPr/>
          <a:lstStyle/>
          <a:p>
            <a:r>
              <a:rPr lang="en-US" dirty="0">
                <a:solidFill>
                  <a:schemeClr val="tx2"/>
                </a:solidFill>
              </a:rPr>
              <a:t>Kris Pool, DTM</a:t>
            </a:r>
          </a:p>
          <a:p>
            <a:r>
              <a:rPr lang="en-US" dirty="0">
                <a:solidFill>
                  <a:schemeClr val="tx2"/>
                </a:solidFill>
              </a:rPr>
              <a:t>Club Growth Director</a:t>
            </a:r>
          </a:p>
        </p:txBody>
      </p:sp>
    </p:spTree>
    <p:extLst>
      <p:ext uri="{BB962C8B-B14F-4D97-AF65-F5344CB8AC3E}">
        <p14:creationId xmlns:p14="http://schemas.microsoft.com/office/powerpoint/2010/main" val="2282421163"/>
      </p:ext>
    </p:extLst>
  </p:cSld>
  <p:clrMapOvr>
    <a:masterClrMapping/>
  </p:clrMapOvr>
  <p:transition spd="slow">
    <p:wipe dir="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DF94BA-A23D-4206-B8B2-86AB58505691}"/>
              </a:ext>
            </a:extLst>
          </p:cNvPr>
          <p:cNvSpPr>
            <a:spLocks noGrp="1"/>
          </p:cNvSpPr>
          <p:nvPr>
            <p:ph type="title"/>
          </p:nvPr>
        </p:nvSpPr>
        <p:spPr/>
        <p:txBody>
          <a:bodyPr/>
          <a:lstStyle/>
          <a:p>
            <a:r>
              <a:rPr lang="en-US" dirty="0"/>
              <a:t>Download Files</a:t>
            </a:r>
          </a:p>
        </p:txBody>
      </p:sp>
      <p:sp>
        <p:nvSpPr>
          <p:cNvPr id="5" name="Content Placeholder 4">
            <a:extLst>
              <a:ext uri="{FF2B5EF4-FFF2-40B4-BE49-F238E27FC236}">
                <a16:creationId xmlns:a16="http://schemas.microsoft.com/office/drawing/2014/main" id="{C432B4A7-0D2F-4FB7-B965-5FD061AFA10B}"/>
              </a:ext>
            </a:extLst>
          </p:cNvPr>
          <p:cNvSpPr>
            <a:spLocks noGrp="1"/>
          </p:cNvSpPr>
          <p:nvPr>
            <p:ph idx="1"/>
          </p:nvPr>
        </p:nvSpPr>
        <p:spPr/>
        <p:txBody>
          <a:bodyPr/>
          <a:lstStyle/>
          <a:p>
            <a:r>
              <a:rPr lang="en-US" dirty="0"/>
              <a:t>Leadership Handbooks – </a:t>
            </a:r>
          </a:p>
          <a:p>
            <a:pPr lvl="1"/>
            <a:r>
              <a:rPr lang="en-US" dirty="0"/>
              <a:t>Incoming club and district officers</a:t>
            </a:r>
          </a:p>
          <a:p>
            <a:pPr lvl="1"/>
            <a:r>
              <a:rPr lang="en-US" dirty="0"/>
              <a:t>Only available as PDF file for download; no more mailings</a:t>
            </a:r>
          </a:p>
          <a:p>
            <a:pPr lvl="1"/>
            <a:r>
              <a:rPr lang="en-US" dirty="0"/>
              <a:t>Hard copy NOT available in new club charter</a:t>
            </a:r>
          </a:p>
          <a:p>
            <a:r>
              <a:rPr lang="en-US" dirty="0"/>
              <a:t>Speech Contest Rulebook</a:t>
            </a:r>
          </a:p>
          <a:p>
            <a:pPr lvl="1"/>
            <a:r>
              <a:rPr lang="en-US" dirty="0"/>
              <a:t>Only available as PDF file for download</a:t>
            </a:r>
          </a:p>
        </p:txBody>
      </p:sp>
    </p:spTree>
    <p:extLst>
      <p:ext uri="{BB962C8B-B14F-4D97-AF65-F5344CB8AC3E}">
        <p14:creationId xmlns:p14="http://schemas.microsoft.com/office/powerpoint/2010/main" val="2226574532"/>
      </p:ext>
    </p:extLst>
  </p:cSld>
  <p:clrMapOvr>
    <a:masterClrMapping/>
  </p:clrMapOvr>
  <p:transition spd="slow">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F30BE-142E-4D05-AE98-036E4446C174}"/>
              </a:ext>
            </a:extLst>
          </p:cNvPr>
          <p:cNvSpPr>
            <a:spLocks noGrp="1"/>
          </p:cNvSpPr>
          <p:nvPr>
            <p:ph type="title"/>
          </p:nvPr>
        </p:nvSpPr>
        <p:spPr/>
        <p:txBody>
          <a:bodyPr/>
          <a:lstStyle/>
          <a:p>
            <a:r>
              <a:rPr lang="en-US" dirty="0"/>
              <a:t>Club Officer Training</a:t>
            </a:r>
          </a:p>
        </p:txBody>
      </p:sp>
      <p:sp>
        <p:nvSpPr>
          <p:cNvPr id="3" name="Content Placeholder 2">
            <a:extLst>
              <a:ext uri="{FF2B5EF4-FFF2-40B4-BE49-F238E27FC236}">
                <a16:creationId xmlns:a16="http://schemas.microsoft.com/office/drawing/2014/main" id="{9BE3C87E-318A-436A-870B-BCEC41FFC0D6}"/>
              </a:ext>
            </a:extLst>
          </p:cNvPr>
          <p:cNvSpPr>
            <a:spLocks noGrp="1"/>
          </p:cNvSpPr>
          <p:nvPr>
            <p:ph idx="1"/>
          </p:nvPr>
        </p:nvSpPr>
        <p:spPr/>
        <p:txBody>
          <a:bodyPr/>
          <a:lstStyle/>
          <a:p>
            <a:r>
              <a:rPr lang="en-US" dirty="0"/>
              <a:t>Want consistencies in the training throughout the districts and division</a:t>
            </a:r>
          </a:p>
          <a:p>
            <a:r>
              <a:rPr lang="en-US" dirty="0"/>
              <a:t>All mid-year training attendees gave suggestions for what club officers should be trained </a:t>
            </a:r>
          </a:p>
          <a:p>
            <a:r>
              <a:rPr lang="en-US" dirty="0"/>
              <a:t>Part 1 – eLearning for each officer; available ahead of time and will help facilitate the transition from this year to next year’s officers</a:t>
            </a:r>
          </a:p>
          <a:p>
            <a:r>
              <a:rPr lang="en-US" dirty="0"/>
              <a:t>Part 2 – face to face (in person) training; more leadership type opportunities for officers </a:t>
            </a:r>
          </a:p>
        </p:txBody>
      </p:sp>
    </p:spTree>
    <p:extLst>
      <p:ext uri="{BB962C8B-B14F-4D97-AF65-F5344CB8AC3E}">
        <p14:creationId xmlns:p14="http://schemas.microsoft.com/office/powerpoint/2010/main" val="3731647570"/>
      </p:ext>
    </p:extLst>
  </p:cSld>
  <p:clrMapOvr>
    <a:masterClrMapping/>
  </p:clrMapOvr>
  <p:transition spd="slow">
    <p:wipe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927AA-A131-4EDE-B7BC-4A5223C85173}"/>
              </a:ext>
            </a:extLst>
          </p:cNvPr>
          <p:cNvSpPr>
            <a:spLocks noGrp="1"/>
          </p:cNvSpPr>
          <p:nvPr>
            <p:ph type="title"/>
          </p:nvPr>
        </p:nvSpPr>
        <p:spPr/>
        <p:txBody>
          <a:bodyPr/>
          <a:lstStyle/>
          <a:p>
            <a:r>
              <a:rPr lang="en-US" dirty="0"/>
              <a:t>Pathways</a:t>
            </a:r>
          </a:p>
        </p:txBody>
      </p:sp>
      <p:sp>
        <p:nvSpPr>
          <p:cNvPr id="3" name="Content Placeholder 2">
            <a:extLst>
              <a:ext uri="{FF2B5EF4-FFF2-40B4-BE49-F238E27FC236}">
                <a16:creationId xmlns:a16="http://schemas.microsoft.com/office/drawing/2014/main" id="{8A57EB0A-B1C2-46AA-B9D9-4A8F1067B0AF}"/>
              </a:ext>
            </a:extLst>
          </p:cNvPr>
          <p:cNvSpPr>
            <a:spLocks noGrp="1"/>
          </p:cNvSpPr>
          <p:nvPr>
            <p:ph idx="1"/>
          </p:nvPr>
        </p:nvSpPr>
        <p:spPr/>
        <p:txBody>
          <a:bodyPr/>
          <a:lstStyle/>
          <a:p>
            <a:r>
              <a:rPr lang="en-US" dirty="0"/>
              <a:t>December 2018 </a:t>
            </a:r>
          </a:p>
          <a:p>
            <a:pPr lvl="1"/>
            <a:r>
              <a:rPr lang="en-US" dirty="0"/>
              <a:t>Changes to the platform (computer, tablet, mobile devices)</a:t>
            </a:r>
          </a:p>
          <a:p>
            <a:pPr lvl="1"/>
            <a:r>
              <a:rPr lang="en-US" dirty="0"/>
              <a:t>Navigator updated</a:t>
            </a:r>
          </a:p>
          <a:p>
            <a:r>
              <a:rPr lang="en-US" dirty="0"/>
              <a:t>Onboarding currently being updated to make it easier</a:t>
            </a:r>
          </a:p>
          <a:p>
            <a:r>
              <a:rPr lang="en-US" dirty="0"/>
              <a:t>Humorous path now available; additional paths being worked on </a:t>
            </a:r>
          </a:p>
          <a:p>
            <a:pPr marL="457200" lvl="1" indent="0">
              <a:buNone/>
            </a:pPr>
            <a:endParaRPr lang="en-US" dirty="0"/>
          </a:p>
        </p:txBody>
      </p:sp>
    </p:spTree>
    <p:extLst>
      <p:ext uri="{BB962C8B-B14F-4D97-AF65-F5344CB8AC3E}">
        <p14:creationId xmlns:p14="http://schemas.microsoft.com/office/powerpoint/2010/main" val="2603325278"/>
      </p:ext>
    </p:extLst>
  </p:cSld>
  <p:clrMapOvr>
    <a:masterClrMapping/>
  </p:clrMapOvr>
  <p:transition spd="slow">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53CBC-9CB0-4BEA-AD5D-D50A0F54D303}"/>
              </a:ext>
            </a:extLst>
          </p:cNvPr>
          <p:cNvSpPr>
            <a:spLocks noGrp="1"/>
          </p:cNvSpPr>
          <p:nvPr>
            <p:ph type="title"/>
          </p:nvPr>
        </p:nvSpPr>
        <p:spPr/>
        <p:txBody>
          <a:bodyPr/>
          <a:lstStyle/>
          <a:p>
            <a:r>
              <a:rPr lang="en-US" dirty="0"/>
              <a:t>Upcoming Changes to Pathways</a:t>
            </a:r>
          </a:p>
        </p:txBody>
      </p:sp>
      <p:sp>
        <p:nvSpPr>
          <p:cNvPr id="3" name="Content Placeholder 2">
            <a:extLst>
              <a:ext uri="{FF2B5EF4-FFF2-40B4-BE49-F238E27FC236}">
                <a16:creationId xmlns:a16="http://schemas.microsoft.com/office/drawing/2014/main" id="{349725F9-7E25-44FB-A39E-8D0AD7096AF0}"/>
              </a:ext>
            </a:extLst>
          </p:cNvPr>
          <p:cNvSpPr>
            <a:spLocks noGrp="1"/>
          </p:cNvSpPr>
          <p:nvPr>
            <p:ph idx="1"/>
          </p:nvPr>
        </p:nvSpPr>
        <p:spPr/>
        <p:txBody>
          <a:bodyPr>
            <a:normAutofit lnSpcReduction="10000"/>
          </a:bodyPr>
          <a:lstStyle/>
          <a:p>
            <a:r>
              <a:rPr lang="en-US" dirty="0"/>
              <a:t>Evaluations – </a:t>
            </a:r>
            <a:r>
              <a:rPr lang="en-US"/>
              <a:t>evaluator types and submits </a:t>
            </a:r>
            <a:r>
              <a:rPr lang="en-US" dirty="0"/>
              <a:t>the evaluation and it is uploaded directly to the speaker’s profile</a:t>
            </a:r>
          </a:p>
          <a:p>
            <a:r>
              <a:rPr lang="en-US" dirty="0"/>
              <a:t>Digital experience – improvements so we don’t need to spend as much time on training</a:t>
            </a:r>
          </a:p>
          <a:p>
            <a:r>
              <a:rPr lang="en-US" dirty="0"/>
              <a:t>Communications to Trio, then to members on</a:t>
            </a:r>
          </a:p>
          <a:p>
            <a:r>
              <a:rPr lang="en-US" dirty="0"/>
              <a:t>Continuous improvement – Design, Build, Test, Review – changes coming in the next 24 months based on feedback from members</a:t>
            </a:r>
          </a:p>
          <a:p>
            <a:r>
              <a:rPr lang="en-US" dirty="0"/>
              <a:t>District Central – Pathways adoption rates to be updated quarterly; real time data being worked on</a:t>
            </a:r>
          </a:p>
          <a:p>
            <a:endParaRPr lang="en-US" dirty="0"/>
          </a:p>
          <a:p>
            <a:endParaRPr lang="en-US" dirty="0"/>
          </a:p>
          <a:p>
            <a:endParaRPr lang="en-US" dirty="0"/>
          </a:p>
        </p:txBody>
      </p:sp>
    </p:spTree>
    <p:extLst>
      <p:ext uri="{BB962C8B-B14F-4D97-AF65-F5344CB8AC3E}">
        <p14:creationId xmlns:p14="http://schemas.microsoft.com/office/powerpoint/2010/main" val="500481584"/>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See the source image">
            <a:extLst>
              <a:ext uri="{FF2B5EF4-FFF2-40B4-BE49-F238E27FC236}">
                <a16:creationId xmlns:a16="http://schemas.microsoft.com/office/drawing/2014/main" id="{609D914E-C548-4BE2-9E8E-7F0FF5B67D7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71706" y="762000"/>
            <a:ext cx="6200588" cy="5534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169671"/>
      </p:ext>
    </p:extLst>
  </p:cSld>
  <p:clrMapOvr>
    <a:masterClrMapping/>
  </p:clrMapOvr>
  <p:transition spd="slow">
    <p:wipe dir="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DBBA6-139B-49C2-82D2-F6902DE2C578}"/>
              </a:ext>
            </a:extLst>
          </p:cNvPr>
          <p:cNvSpPr>
            <a:spLocks noGrp="1"/>
          </p:cNvSpPr>
          <p:nvPr>
            <p:ph type="title"/>
          </p:nvPr>
        </p:nvSpPr>
        <p:spPr/>
        <p:txBody>
          <a:bodyPr/>
          <a:lstStyle/>
          <a:p>
            <a:r>
              <a:rPr lang="en-US" dirty="0"/>
              <a:t>WOW! Factor</a:t>
            </a:r>
          </a:p>
        </p:txBody>
      </p:sp>
      <p:sp>
        <p:nvSpPr>
          <p:cNvPr id="3" name="Content Placeholder 2">
            <a:extLst>
              <a:ext uri="{FF2B5EF4-FFF2-40B4-BE49-F238E27FC236}">
                <a16:creationId xmlns:a16="http://schemas.microsoft.com/office/drawing/2014/main" id="{AE579423-862E-49EB-A2F2-98E52C402A7A}"/>
              </a:ext>
            </a:extLst>
          </p:cNvPr>
          <p:cNvSpPr>
            <a:spLocks noGrp="1"/>
          </p:cNvSpPr>
          <p:nvPr>
            <p:ph idx="1"/>
          </p:nvPr>
        </p:nvSpPr>
        <p:spPr>
          <a:xfrm>
            <a:off x="457200" y="1604155"/>
            <a:ext cx="5171820" cy="5101445"/>
          </a:xfrm>
        </p:spPr>
        <p:txBody>
          <a:bodyPr>
            <a:normAutofit fontScale="92500" lnSpcReduction="20000"/>
          </a:bodyPr>
          <a:lstStyle/>
          <a:p>
            <a:r>
              <a:rPr lang="en-US" i="1" dirty="0"/>
              <a:t>The </a:t>
            </a:r>
            <a:r>
              <a:rPr lang="en-US" i="1" dirty="0" err="1"/>
              <a:t>Wow!</a:t>
            </a:r>
            <a:r>
              <a:rPr lang="en-US" dirty="0" err="1"/>
              <a:t>Factor</a:t>
            </a:r>
            <a:r>
              <a:rPr lang="en-US" dirty="0"/>
              <a:t> Project invites all club leaders and members to raise the bar to the new gold standard of creating a successful Toastmasters club. </a:t>
            </a:r>
          </a:p>
          <a:p>
            <a:r>
              <a:rPr lang="en-US" dirty="0"/>
              <a:t>Tips and resources will be highlighted on Toastmasters social channels. </a:t>
            </a:r>
          </a:p>
          <a:p>
            <a:r>
              <a:rPr lang="en-US" dirty="0"/>
              <a:t>Additionally, clubs are encouraged to submit a one-minute video entry showing/telling how they created a successful club. </a:t>
            </a:r>
          </a:p>
          <a:p>
            <a:r>
              <a:rPr lang="en-US" dirty="0">
                <a:hlinkClick r:id="rId2"/>
              </a:rPr>
              <a:t>https://www.toastmasters.org/wowfactor</a:t>
            </a:r>
            <a:r>
              <a:rPr lang="en-US" dirty="0"/>
              <a:t> </a:t>
            </a:r>
          </a:p>
        </p:txBody>
      </p:sp>
      <p:pic>
        <p:nvPicPr>
          <p:cNvPr id="5" name="Picture 4">
            <a:extLst>
              <a:ext uri="{FF2B5EF4-FFF2-40B4-BE49-F238E27FC236}">
                <a16:creationId xmlns:a16="http://schemas.microsoft.com/office/drawing/2014/main" id="{2042CC36-A2FA-4DC9-8CBF-907E07BD1CC7}"/>
              </a:ext>
            </a:extLst>
          </p:cNvPr>
          <p:cNvPicPr>
            <a:picLocks noChangeAspect="1"/>
          </p:cNvPicPr>
          <p:nvPr/>
        </p:nvPicPr>
        <p:blipFill>
          <a:blip r:embed="rId3"/>
          <a:stretch>
            <a:fillRect/>
          </a:stretch>
        </p:blipFill>
        <p:spPr>
          <a:xfrm>
            <a:off x="5629020" y="2286000"/>
            <a:ext cx="3210180" cy="2500312"/>
          </a:xfrm>
          <a:prstGeom prst="rect">
            <a:avLst/>
          </a:prstGeom>
        </p:spPr>
      </p:pic>
    </p:spTree>
    <p:extLst>
      <p:ext uri="{BB962C8B-B14F-4D97-AF65-F5344CB8AC3E}">
        <p14:creationId xmlns:p14="http://schemas.microsoft.com/office/powerpoint/2010/main" val="3741319554"/>
      </p:ext>
    </p:extLst>
  </p:cSld>
  <p:clrMapOvr>
    <a:masterClrMapping/>
  </p:clrMapOvr>
  <p:transition spd="slow">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30-60-90 Day Review</a:t>
            </a:r>
          </a:p>
        </p:txBody>
      </p:sp>
      <p:sp>
        <p:nvSpPr>
          <p:cNvPr id="3" name="Content Placeholder 2"/>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1308392020"/>
      </p:ext>
    </p:extLst>
  </p:cSld>
  <p:clrMapOvr>
    <a:masterClrMapping/>
  </p:clrMapOvr>
  <p:transition spd="slow">
    <p:wipe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Next 30 Days (mid-April)</a:t>
            </a:r>
          </a:p>
        </p:txBody>
      </p:sp>
      <p:sp>
        <p:nvSpPr>
          <p:cNvPr id="3" name="Content Placeholder 2"/>
          <p:cNvSpPr>
            <a:spLocks noGrp="1"/>
          </p:cNvSpPr>
          <p:nvPr>
            <p:ph idx="1"/>
          </p:nvPr>
        </p:nvSpPr>
        <p:spPr/>
        <p:txBody>
          <a:bodyPr>
            <a:normAutofit lnSpcReduction="10000"/>
          </a:bodyPr>
          <a:lstStyle/>
          <a:p>
            <a:r>
              <a:rPr lang="en-US" dirty="0"/>
              <a:t>Ensure all training is recorded</a:t>
            </a:r>
          </a:p>
          <a:p>
            <a:r>
              <a:rPr lang="en-US" dirty="0"/>
              <a:t>Complete Area Director visits – finalize paperwork in early May</a:t>
            </a:r>
          </a:p>
          <a:p>
            <a:r>
              <a:rPr lang="en-US" dirty="0"/>
              <a:t>Division Contests occurring or have all plans finalized</a:t>
            </a:r>
          </a:p>
          <a:p>
            <a:r>
              <a:rPr lang="en-US" dirty="0"/>
              <a:t>Hold another Area/Division council meeting</a:t>
            </a:r>
          </a:p>
          <a:p>
            <a:r>
              <a:rPr lang="en-US" dirty="0"/>
              <a:t>Share information for Spring Convention provided by PQD and on website with clubs</a:t>
            </a:r>
            <a:r>
              <a:rPr lang="en-US" i="1" dirty="0">
                <a:solidFill>
                  <a:srgbClr val="FF0000"/>
                </a:solidFill>
              </a:rPr>
              <a:t> (are you registered yet?)</a:t>
            </a:r>
          </a:p>
          <a:p>
            <a:r>
              <a:rPr lang="en-US" dirty="0"/>
              <a:t>Have appointed successors recommended to DLC/likely incoming District Director or keep asking</a:t>
            </a:r>
          </a:p>
          <a:p>
            <a:endParaRPr lang="en-US" dirty="0"/>
          </a:p>
        </p:txBody>
      </p:sp>
    </p:spTree>
    <p:extLst>
      <p:ext uri="{BB962C8B-B14F-4D97-AF65-F5344CB8AC3E}">
        <p14:creationId xmlns:p14="http://schemas.microsoft.com/office/powerpoint/2010/main" val="130355074"/>
      </p:ext>
    </p:extLst>
  </p:cSld>
  <p:clrMapOvr>
    <a:masterClrMapping/>
  </p:clrMapOvr>
  <p:transition spd="slow">
    <p:wipe dir="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Next 60 Days (mid-May)</a:t>
            </a:r>
          </a:p>
        </p:txBody>
      </p:sp>
      <p:sp>
        <p:nvSpPr>
          <p:cNvPr id="3" name="Content Placeholder 2"/>
          <p:cNvSpPr>
            <a:spLocks noGrp="1"/>
          </p:cNvSpPr>
          <p:nvPr>
            <p:ph idx="1"/>
          </p:nvPr>
        </p:nvSpPr>
        <p:spPr/>
        <p:txBody>
          <a:bodyPr>
            <a:normAutofit fontScale="85000" lnSpcReduction="10000"/>
          </a:bodyPr>
          <a:lstStyle/>
          <a:p>
            <a:pPr lvl="0"/>
            <a:r>
              <a:rPr lang="en-US" dirty="0"/>
              <a:t>Make sure all TLI training recorded (May 31)</a:t>
            </a:r>
          </a:p>
          <a:p>
            <a:pPr lvl="0"/>
            <a:r>
              <a:rPr lang="en-US" dirty="0"/>
              <a:t>Ensure all Area Visits completed and finalize reports in District Central (due by May 31)</a:t>
            </a:r>
          </a:p>
          <a:p>
            <a:pPr lvl="0"/>
            <a:r>
              <a:rPr lang="en-US" dirty="0"/>
              <a:t>Start working with your successor (should have most positions finalized by then)</a:t>
            </a:r>
          </a:p>
          <a:p>
            <a:pPr lvl="1"/>
            <a:r>
              <a:rPr lang="en-US" dirty="0"/>
              <a:t>Area Directors – Share information about clubs and what you learned in the role</a:t>
            </a:r>
          </a:p>
          <a:p>
            <a:pPr lvl="1"/>
            <a:r>
              <a:rPr lang="en-US" dirty="0"/>
              <a:t>Division Directors – Work in transition on TLI planning and what you learned in the role</a:t>
            </a:r>
          </a:p>
          <a:p>
            <a:pPr lvl="0"/>
            <a:r>
              <a:rPr lang="en-US" dirty="0"/>
              <a:t>Hold another Area/Division council meeting</a:t>
            </a:r>
          </a:p>
          <a:p>
            <a:pPr lvl="0"/>
            <a:r>
              <a:rPr lang="en-US" dirty="0"/>
              <a:t>Remind clubs of officer elections and submit new officer list to TI</a:t>
            </a:r>
          </a:p>
          <a:p>
            <a:pPr lvl="0"/>
            <a:r>
              <a:rPr lang="en-US" dirty="0"/>
              <a:t>Beat the Clock promotion (May &amp; June membership drive)</a:t>
            </a:r>
          </a:p>
          <a:p>
            <a:pPr lvl="0"/>
            <a:r>
              <a:rPr lang="en-US" dirty="0"/>
              <a:t>Follow-up on low-paying clubs (less than 8 members)</a:t>
            </a:r>
          </a:p>
          <a:p>
            <a:endParaRPr lang="en-US" dirty="0"/>
          </a:p>
        </p:txBody>
      </p:sp>
    </p:spTree>
    <p:extLst>
      <p:ext uri="{BB962C8B-B14F-4D97-AF65-F5344CB8AC3E}">
        <p14:creationId xmlns:p14="http://schemas.microsoft.com/office/powerpoint/2010/main" val="112951636"/>
      </p:ext>
    </p:extLst>
  </p:cSld>
  <p:clrMapOvr>
    <a:masterClrMapping/>
  </p:clrMapOvr>
  <p:transition spd="slow">
    <p:wipe dir="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Next 90 Days (mid-June)</a:t>
            </a:r>
          </a:p>
        </p:txBody>
      </p:sp>
      <p:sp>
        <p:nvSpPr>
          <p:cNvPr id="3" name="Content Placeholder 2"/>
          <p:cNvSpPr>
            <a:spLocks noGrp="1"/>
          </p:cNvSpPr>
          <p:nvPr>
            <p:ph idx="1"/>
          </p:nvPr>
        </p:nvSpPr>
        <p:spPr/>
        <p:txBody>
          <a:bodyPr/>
          <a:lstStyle/>
          <a:p>
            <a:r>
              <a:rPr lang="en-US" dirty="0"/>
              <a:t>Complete the transition plan with your successor</a:t>
            </a:r>
          </a:p>
          <a:p>
            <a:r>
              <a:rPr lang="en-US" dirty="0"/>
              <a:t>Continue to follow-up on low-paying clubs</a:t>
            </a:r>
          </a:p>
          <a:p>
            <a:r>
              <a:rPr lang="en-US" dirty="0"/>
              <a:t>Remind clubs to submit their new officer lists to TI</a:t>
            </a:r>
          </a:p>
          <a:p>
            <a:r>
              <a:rPr lang="en-US" dirty="0"/>
              <a:t>Encourage all incoming officers to attend summer TLI sessions</a:t>
            </a:r>
          </a:p>
          <a:p>
            <a:r>
              <a:rPr lang="en-US" dirty="0"/>
              <a:t>Incoming Area and Division Director training – Saturday, June 15 (no regular DEC meeting)</a:t>
            </a:r>
          </a:p>
          <a:p>
            <a:r>
              <a:rPr lang="en-US" dirty="0"/>
              <a:t>Breathe and relax! </a:t>
            </a:r>
          </a:p>
          <a:p>
            <a:pPr marL="398462" lvl="1" indent="0">
              <a:buNone/>
            </a:pPr>
            <a:r>
              <a:rPr lang="en-US" dirty="0"/>
              <a:t>Your year is almost over!</a:t>
            </a:r>
          </a:p>
        </p:txBody>
      </p:sp>
      <p:pic>
        <p:nvPicPr>
          <p:cNvPr id="6148" name="Picture 4" descr="See the source image">
            <a:extLst>
              <a:ext uri="{FF2B5EF4-FFF2-40B4-BE49-F238E27FC236}">
                <a16:creationId xmlns:a16="http://schemas.microsoft.com/office/drawing/2014/main" id="{4255610F-0089-4612-9FD0-165E910CE130}"/>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247823" y="5095875"/>
            <a:ext cx="2438977" cy="160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5779549"/>
      </p:ext>
    </p:extLst>
  </p:cSld>
  <p:clrMapOvr>
    <a:masterClrMapping/>
  </p:clrMapOvr>
  <p:transition spd="slow">
    <p:wipe dir="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 &amp; A and Wrap-Up</a:t>
            </a:r>
          </a:p>
        </p:txBody>
      </p:sp>
      <p:sp>
        <p:nvSpPr>
          <p:cNvPr id="3" name="Content Placeholder 2"/>
          <p:cNvSpPr>
            <a:spLocks noGrp="1"/>
          </p:cNvSpPr>
          <p:nvPr>
            <p:ph sz="quarter" idx="10"/>
          </p:nvPr>
        </p:nvSpPr>
        <p:spPr/>
        <p:txBody>
          <a:bodyPr/>
          <a:lstStyle/>
          <a:p>
            <a:r>
              <a:rPr lang="en-US" dirty="0"/>
              <a:t>Ed </a:t>
            </a:r>
            <a:r>
              <a:rPr lang="en-US" dirty="0" err="1"/>
              <a:t>Thelen</a:t>
            </a:r>
            <a:r>
              <a:rPr lang="en-US" dirty="0"/>
              <a:t>, DTM</a:t>
            </a:r>
          </a:p>
          <a:p>
            <a:r>
              <a:rPr lang="en-US" dirty="0"/>
              <a:t>District Director</a:t>
            </a:r>
          </a:p>
        </p:txBody>
      </p:sp>
    </p:spTree>
    <p:extLst>
      <p:ext uri="{BB962C8B-B14F-4D97-AF65-F5344CB8AC3E}">
        <p14:creationId xmlns:p14="http://schemas.microsoft.com/office/powerpoint/2010/main" val="3727535514"/>
      </p:ext>
    </p:extLst>
  </p:cSld>
  <p:clrMapOvr>
    <a:masterClrMapping/>
  </p:clrMapOvr>
  <p:transition spd="slow">
    <p:wipe dir="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ee the source image">
            <a:extLst>
              <a:ext uri="{FF2B5EF4-FFF2-40B4-BE49-F238E27FC236}">
                <a16:creationId xmlns:a16="http://schemas.microsoft.com/office/drawing/2014/main" id="{4DE6DA2E-0505-4AB5-9822-67E930A19D14}"/>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1736725"/>
            <a:ext cx="9144000" cy="3382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7427887"/>
      </p:ext>
    </p:extLst>
  </p:cSld>
  <p:clrMapOvr>
    <a:masterClrMapping/>
  </p:clrMapOvr>
  <p:transition spd="slow">
    <p:wipe dir="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DEC Meeting</a:t>
            </a:r>
          </a:p>
        </p:txBody>
      </p:sp>
      <p:sp>
        <p:nvSpPr>
          <p:cNvPr id="3" name="Content Placeholder 2"/>
          <p:cNvSpPr>
            <a:spLocks noGrp="1"/>
          </p:cNvSpPr>
          <p:nvPr>
            <p:ph idx="1"/>
          </p:nvPr>
        </p:nvSpPr>
        <p:spPr/>
        <p:txBody>
          <a:bodyPr/>
          <a:lstStyle/>
          <a:p>
            <a:r>
              <a:rPr lang="en-US" dirty="0"/>
              <a:t>Saturday, April 13, 2019 </a:t>
            </a:r>
            <a:endParaRPr lang="en-US" dirty="0">
              <a:solidFill>
                <a:srgbClr val="FF0000"/>
              </a:solidFill>
            </a:endParaRPr>
          </a:p>
          <a:p>
            <a:pPr marL="457200" lvl="1" indent="0">
              <a:buNone/>
            </a:pPr>
            <a:r>
              <a:rPr lang="en-US" b="1" dirty="0">
                <a:solidFill>
                  <a:srgbClr val="FF0000"/>
                </a:solidFill>
              </a:rPr>
              <a:t>*** NOTE: This is the 2</a:t>
            </a:r>
            <a:r>
              <a:rPr lang="en-US" b="1" baseline="30000" dirty="0">
                <a:solidFill>
                  <a:srgbClr val="FF0000"/>
                </a:solidFill>
              </a:rPr>
              <a:t>nd</a:t>
            </a:r>
            <a:r>
              <a:rPr lang="en-US" b="1" dirty="0">
                <a:solidFill>
                  <a:srgbClr val="FF0000"/>
                </a:solidFill>
              </a:rPr>
              <a:t> Saturday of April ***</a:t>
            </a:r>
            <a:endParaRPr lang="en-US" b="1" baseline="30000" dirty="0">
              <a:solidFill>
                <a:srgbClr val="FF0000"/>
              </a:solidFill>
            </a:endParaRPr>
          </a:p>
          <a:p>
            <a:r>
              <a:rPr lang="en-US" dirty="0"/>
              <a:t>10:30 a.m. to 2:30 p.m. </a:t>
            </a:r>
          </a:p>
          <a:p>
            <a:r>
              <a:rPr lang="en-US" dirty="0"/>
              <a:t>Host: Division D</a:t>
            </a:r>
          </a:p>
          <a:p>
            <a:pPr marL="457200" lvl="1" indent="0">
              <a:buNone/>
            </a:pPr>
            <a:r>
              <a:rPr lang="en-US" dirty="0">
                <a:sym typeface="Wingdings" panose="05000000000000000000" pitchFamily="2" charset="2"/>
              </a:rPr>
              <a:t>Harley-Davidson University</a:t>
            </a:r>
          </a:p>
          <a:p>
            <a:pPr marL="457200" lvl="1" indent="0">
              <a:buNone/>
            </a:pPr>
            <a:r>
              <a:rPr lang="en-US" dirty="0">
                <a:sym typeface="Wingdings" panose="05000000000000000000" pitchFamily="2" charset="2"/>
              </a:rPr>
              <a:t>3700 W Juneau Avenue</a:t>
            </a:r>
          </a:p>
          <a:p>
            <a:pPr marL="457200" lvl="1" indent="0">
              <a:buNone/>
            </a:pPr>
            <a:r>
              <a:rPr lang="en-US" dirty="0">
                <a:sym typeface="Wingdings" panose="05000000000000000000" pitchFamily="2" charset="2"/>
              </a:rPr>
              <a:t>Milwaukee, WI 53208</a:t>
            </a:r>
            <a:br>
              <a:rPr lang="en-US" dirty="0">
                <a:sym typeface="Wingdings" panose="05000000000000000000" pitchFamily="2" charset="2"/>
              </a:rPr>
            </a:br>
            <a:endParaRPr lang="en-US" dirty="0"/>
          </a:p>
        </p:txBody>
      </p:sp>
      <p:pic>
        <p:nvPicPr>
          <p:cNvPr id="1026" name="Picture 2" descr="See the source image">
            <a:extLst>
              <a:ext uri="{FF2B5EF4-FFF2-40B4-BE49-F238E27FC236}">
                <a16:creationId xmlns:a16="http://schemas.microsoft.com/office/drawing/2014/main" id="{41A73DCC-4942-4571-AAC9-372F40D44345}"/>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648200" y="3200400"/>
            <a:ext cx="4038600" cy="269401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861521164"/>
      </p:ext>
    </p:extLst>
  </p:cSld>
  <p:clrMapOvr>
    <a:masterClrMapping/>
  </p:clrMapOvr>
  <p:transition spd="slow">
    <p:wipe dir="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Next DEC Meeting</a:t>
            </a:r>
          </a:p>
        </p:txBody>
      </p:sp>
      <p:sp>
        <p:nvSpPr>
          <p:cNvPr id="3" name="Content Placeholder 2"/>
          <p:cNvSpPr>
            <a:spLocks noGrp="1"/>
          </p:cNvSpPr>
          <p:nvPr>
            <p:ph idx="1"/>
          </p:nvPr>
        </p:nvSpPr>
        <p:spPr/>
        <p:txBody>
          <a:bodyPr/>
          <a:lstStyle/>
          <a:p>
            <a:r>
              <a:rPr lang="en-US" dirty="0">
                <a:sym typeface="Wingdings" panose="05000000000000000000" pitchFamily="2" charset="2"/>
              </a:rPr>
              <a:t>Topics for DEC Meeting (partial)</a:t>
            </a:r>
          </a:p>
          <a:p>
            <a:pPr lvl="1"/>
            <a:r>
              <a:rPr lang="en-US" dirty="0">
                <a:sym typeface="Wingdings" panose="05000000000000000000" pitchFamily="2" charset="2"/>
              </a:rPr>
              <a:t>Spring Convention Update (Rozaline Janci)</a:t>
            </a:r>
          </a:p>
          <a:p>
            <a:pPr lvl="1"/>
            <a:r>
              <a:rPr lang="en-US" dirty="0">
                <a:sym typeface="Wingdings" panose="05000000000000000000" pitchFamily="2" charset="2"/>
              </a:rPr>
              <a:t>District Success Plan Progress (Quad)</a:t>
            </a:r>
          </a:p>
          <a:p>
            <a:pPr lvl="1"/>
            <a:r>
              <a:rPr lang="en-US" dirty="0">
                <a:sym typeface="Wingdings" panose="05000000000000000000" pitchFamily="2" charset="2"/>
              </a:rPr>
              <a:t>PR Update (Kamal </a:t>
            </a:r>
            <a:r>
              <a:rPr lang="en-US" dirty="0" err="1">
                <a:sym typeface="Wingdings" panose="05000000000000000000" pitchFamily="2" charset="2"/>
              </a:rPr>
              <a:t>Soan</a:t>
            </a:r>
            <a:r>
              <a:rPr lang="en-US" dirty="0">
                <a:sym typeface="Wingdings" panose="05000000000000000000" pitchFamily="2" charset="2"/>
              </a:rPr>
              <a:t>)</a:t>
            </a:r>
          </a:p>
          <a:p>
            <a:pPr lvl="1"/>
            <a:r>
              <a:rPr lang="en-US" dirty="0">
                <a:sym typeface="Wingdings" panose="05000000000000000000" pitchFamily="2" charset="2"/>
              </a:rPr>
              <a:t>Finance Update (Jason Feucht)</a:t>
            </a:r>
          </a:p>
          <a:p>
            <a:pPr lvl="1"/>
            <a:r>
              <a:rPr lang="en-US" dirty="0">
                <a:sym typeface="Wingdings" panose="05000000000000000000" pitchFamily="2" charset="2"/>
              </a:rPr>
              <a:t>District 35 Procedures Manual (Craig Carpenter)</a:t>
            </a:r>
            <a:br>
              <a:rPr lang="en-US" dirty="0">
                <a:sym typeface="Wingdings" panose="05000000000000000000" pitchFamily="2" charset="2"/>
              </a:rPr>
            </a:br>
            <a:endParaRPr lang="en-US" dirty="0"/>
          </a:p>
        </p:txBody>
      </p:sp>
    </p:spTree>
    <p:extLst>
      <p:ext uri="{BB962C8B-B14F-4D97-AF65-F5344CB8AC3E}">
        <p14:creationId xmlns:p14="http://schemas.microsoft.com/office/powerpoint/2010/main" val="3372907535"/>
      </p:ext>
    </p:extLst>
  </p:cSld>
  <p:clrMapOvr>
    <a:masterClrMapping/>
  </p:clrMapOvr>
  <p:transition spd="slow">
    <p:wipe dir="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0023F6-B748-4616-95FC-A12F098FE9FE}"/>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579775" y="685800"/>
            <a:ext cx="5984449" cy="58049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50327863"/>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0FEE7-1C06-4159-962B-0FED22F81E5C}"/>
              </a:ext>
            </a:extLst>
          </p:cNvPr>
          <p:cNvSpPr>
            <a:spLocks noGrp="1"/>
          </p:cNvSpPr>
          <p:nvPr>
            <p:ph type="title"/>
          </p:nvPr>
        </p:nvSpPr>
        <p:spPr/>
        <p:txBody>
          <a:bodyPr/>
          <a:lstStyle/>
          <a:p>
            <a:r>
              <a:rPr lang="en-US" dirty="0"/>
              <a:t>REMINDER: How to Access</a:t>
            </a:r>
          </a:p>
        </p:txBody>
      </p:sp>
      <p:sp>
        <p:nvSpPr>
          <p:cNvPr id="3" name="Content Placeholder 2">
            <a:extLst>
              <a:ext uri="{FF2B5EF4-FFF2-40B4-BE49-F238E27FC236}">
                <a16:creationId xmlns:a16="http://schemas.microsoft.com/office/drawing/2014/main" id="{E08BF58C-5AA3-44D6-A377-6671AB961891}"/>
              </a:ext>
            </a:extLst>
          </p:cNvPr>
          <p:cNvSpPr>
            <a:spLocks noGrp="1"/>
          </p:cNvSpPr>
          <p:nvPr>
            <p:ph idx="1"/>
          </p:nvPr>
        </p:nvSpPr>
        <p:spPr/>
        <p:txBody>
          <a:bodyPr/>
          <a:lstStyle/>
          <a:p>
            <a:r>
              <a:rPr lang="en-US" dirty="0"/>
              <a:t>Club membership rosters</a:t>
            </a:r>
          </a:p>
          <a:p>
            <a:r>
              <a:rPr lang="en-US" dirty="0"/>
              <a:t>Club officer lists </a:t>
            </a:r>
          </a:p>
          <a:p>
            <a:r>
              <a:rPr lang="en-US" dirty="0"/>
              <a:t>Dues payment status</a:t>
            </a:r>
          </a:p>
        </p:txBody>
      </p:sp>
    </p:spTree>
    <p:extLst>
      <p:ext uri="{BB962C8B-B14F-4D97-AF65-F5344CB8AC3E}">
        <p14:creationId xmlns:p14="http://schemas.microsoft.com/office/powerpoint/2010/main" val="2957749455"/>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3FE8C-8C41-4C57-B536-9F635BFC17A0}"/>
              </a:ext>
            </a:extLst>
          </p:cNvPr>
          <p:cNvSpPr>
            <a:spLocks noGrp="1"/>
          </p:cNvSpPr>
          <p:nvPr>
            <p:ph type="title"/>
          </p:nvPr>
        </p:nvSpPr>
        <p:spPr/>
        <p:txBody>
          <a:bodyPr/>
          <a:lstStyle/>
          <a:p>
            <a:r>
              <a:rPr lang="en-US" dirty="0"/>
              <a:t>Speech Contests – Lessons Learned</a:t>
            </a:r>
          </a:p>
        </p:txBody>
      </p:sp>
      <p:sp>
        <p:nvSpPr>
          <p:cNvPr id="3" name="Content Placeholder 2">
            <a:extLst>
              <a:ext uri="{FF2B5EF4-FFF2-40B4-BE49-F238E27FC236}">
                <a16:creationId xmlns:a16="http://schemas.microsoft.com/office/drawing/2014/main" id="{A0F22E1C-786F-42A1-994C-A6794CAE178D}"/>
              </a:ext>
            </a:extLst>
          </p:cNvPr>
          <p:cNvSpPr>
            <a:spLocks noGrp="1"/>
          </p:cNvSpPr>
          <p:nvPr>
            <p:ph sz="quarter" idx="10"/>
          </p:nvPr>
        </p:nvSpPr>
        <p:spPr/>
        <p:txBody>
          <a:bodyPr/>
          <a:lstStyle/>
          <a:p>
            <a:r>
              <a:rPr lang="en-US" dirty="0"/>
              <a:t>Rozaline Janci, DTM</a:t>
            </a:r>
          </a:p>
          <a:p>
            <a:r>
              <a:rPr lang="en-US" dirty="0"/>
              <a:t>Program Quality Director</a:t>
            </a:r>
          </a:p>
        </p:txBody>
      </p:sp>
    </p:spTree>
    <p:extLst>
      <p:ext uri="{BB962C8B-B14F-4D97-AF65-F5344CB8AC3E}">
        <p14:creationId xmlns:p14="http://schemas.microsoft.com/office/powerpoint/2010/main" val="1102228024"/>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D0084B-F6B4-4067-92DE-EE376CCEF310}"/>
              </a:ext>
            </a:extLst>
          </p:cNvPr>
          <p:cNvSpPr>
            <a:spLocks noGrp="1"/>
          </p:cNvSpPr>
          <p:nvPr>
            <p:ph type="title"/>
          </p:nvPr>
        </p:nvSpPr>
        <p:spPr/>
        <p:txBody>
          <a:bodyPr/>
          <a:lstStyle/>
          <a:p>
            <a:r>
              <a:rPr lang="en-US" dirty="0"/>
              <a:t>General Observations</a:t>
            </a:r>
          </a:p>
        </p:txBody>
      </p:sp>
      <p:sp>
        <p:nvSpPr>
          <p:cNvPr id="5" name="Content Placeholder 4">
            <a:extLst>
              <a:ext uri="{FF2B5EF4-FFF2-40B4-BE49-F238E27FC236}">
                <a16:creationId xmlns:a16="http://schemas.microsoft.com/office/drawing/2014/main" id="{481279BA-9B5E-469B-83B5-4CB4409D31DC}"/>
              </a:ext>
            </a:extLst>
          </p:cNvPr>
          <p:cNvSpPr>
            <a:spLocks noGrp="1"/>
          </p:cNvSpPr>
          <p:nvPr>
            <p:ph idx="1"/>
          </p:nvPr>
        </p:nvSpPr>
        <p:spPr/>
        <p:txBody>
          <a:bodyPr/>
          <a:lstStyle/>
          <a:p>
            <a:r>
              <a:rPr lang="en-US" dirty="0"/>
              <a:t>Rulebook and written materials</a:t>
            </a:r>
          </a:p>
          <a:p>
            <a:r>
              <a:rPr lang="en-US" dirty="0"/>
              <a:t>Eligibility</a:t>
            </a:r>
          </a:p>
          <a:p>
            <a:r>
              <a:rPr lang="en-US" dirty="0"/>
              <a:t>Timing</a:t>
            </a:r>
          </a:p>
          <a:p>
            <a:r>
              <a:rPr lang="en-US" dirty="0"/>
              <a:t>Attendance and participation</a:t>
            </a:r>
          </a:p>
        </p:txBody>
      </p:sp>
      <p:pic>
        <p:nvPicPr>
          <p:cNvPr id="2050" name="Picture 2" descr="See the source image">
            <a:extLst>
              <a:ext uri="{FF2B5EF4-FFF2-40B4-BE49-F238E27FC236}">
                <a16:creationId xmlns:a16="http://schemas.microsoft.com/office/drawing/2014/main" id="{C8CAD6E1-BF11-402D-B20E-DCD7EA160B75}"/>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flipH="1">
            <a:off x="2078355" y="3810000"/>
            <a:ext cx="4987290" cy="2590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274082318"/>
      </p:ext>
    </p:extLst>
  </p:cSld>
  <p:clrMapOvr>
    <a:masterClrMapping/>
  </p:clrMapOvr>
  <p:transition spd="slow">
    <p:wipe dir="r"/>
  </p:transition>
</p:sld>
</file>

<file path=ppt/theme/theme1.xml><?xml version="1.0" encoding="utf-8"?>
<a:theme xmlns:a="http://schemas.openxmlformats.org/drawingml/2006/main" name="TI Corporate: 4x3 – Title &amp; Content">
  <a:themeElements>
    <a:clrScheme name="Custom 8">
      <a:dk1>
        <a:srgbClr val="132E3E"/>
      </a:dk1>
      <a:lt1>
        <a:srgbClr val="FFFFFF"/>
      </a:lt1>
      <a:dk2>
        <a:srgbClr val="000000"/>
      </a:dk2>
      <a:lt2>
        <a:srgbClr val="C8C8C8"/>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fontScheme name="Convention_2011_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vention_2011_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vention_2011_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vention_2011_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vention_2011_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vention_2011_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vention_2011_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vention_2011_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vention_2011_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vention_2011_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vention_2011_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vention_2011_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vention_2011_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onvention_2011_Template 13">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Convention_2011_Template 14">
        <a:dk1>
          <a:srgbClr val="000000"/>
        </a:dk1>
        <a:lt1>
          <a:srgbClr val="FFFFFF"/>
        </a:lt1>
        <a:dk2>
          <a:srgbClr val="000000"/>
        </a:dk2>
        <a:lt2>
          <a:srgbClr val="808080"/>
        </a:lt2>
        <a:accent1>
          <a:srgbClr val="294364"/>
        </a:accent1>
        <a:accent2>
          <a:srgbClr val="652936"/>
        </a:accent2>
        <a:accent3>
          <a:srgbClr val="FFFFFF"/>
        </a:accent3>
        <a:accent4>
          <a:srgbClr val="000000"/>
        </a:accent4>
        <a:accent5>
          <a:srgbClr val="ACB0B8"/>
        </a:accent5>
        <a:accent6>
          <a:srgbClr val="5B2430"/>
        </a:accent6>
        <a:hlink>
          <a:srgbClr val="777777"/>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9229</TotalTime>
  <Words>2640</Words>
  <Application>Microsoft Office PowerPoint</Application>
  <PresentationFormat>On-screen Show (4:3)</PresentationFormat>
  <Paragraphs>405</Paragraphs>
  <Slides>69</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69</vt:i4>
      </vt:variant>
    </vt:vector>
  </HeadingPairs>
  <TitlesOfParts>
    <vt:vector size="78" baseType="lpstr">
      <vt:lpstr>Arial</vt:lpstr>
      <vt:lpstr>Arial Black</vt:lpstr>
      <vt:lpstr>ArialUnicodeMS</vt:lpstr>
      <vt:lpstr>Calibri</vt:lpstr>
      <vt:lpstr>Courier New</vt:lpstr>
      <vt:lpstr>Myriad Pro</vt:lpstr>
      <vt:lpstr>Myriad Pro Semibold</vt:lpstr>
      <vt:lpstr>Wingdings</vt:lpstr>
      <vt:lpstr>TI Corporate: 4x3 – Title &amp; Content</vt:lpstr>
      <vt:lpstr>March 2019 DEC Meeting</vt:lpstr>
      <vt:lpstr>Agenda</vt:lpstr>
      <vt:lpstr>Agenda</vt:lpstr>
      <vt:lpstr>Do we all have a Feather in our CAP?</vt:lpstr>
      <vt:lpstr>Area and Division Director Round Table</vt:lpstr>
      <vt:lpstr>PowerPoint Presentation</vt:lpstr>
      <vt:lpstr>REMINDER: How to Access</vt:lpstr>
      <vt:lpstr>Speech Contests – Lessons Learned</vt:lpstr>
      <vt:lpstr>General Observations</vt:lpstr>
      <vt:lpstr>Rulebook and Written Materials</vt:lpstr>
      <vt:lpstr>Eligibility</vt:lpstr>
      <vt:lpstr>Timing of Contestants (Rulebook pages 13-14)</vt:lpstr>
      <vt:lpstr>Timing of Contestants (continued)</vt:lpstr>
      <vt:lpstr>Attendance and Participation</vt:lpstr>
      <vt:lpstr>Spring Convention Update</vt:lpstr>
      <vt:lpstr>PowerPoint Presentation</vt:lpstr>
      <vt:lpstr>Convention Planning Team</vt:lpstr>
      <vt:lpstr>Convention Planning Team</vt:lpstr>
      <vt:lpstr>Convention Planning Team</vt:lpstr>
      <vt:lpstr>Friday Night Agenda</vt:lpstr>
      <vt:lpstr>Saturday Agenda (through lunch)</vt:lpstr>
      <vt:lpstr>Saturday Agenda (after lunch)</vt:lpstr>
      <vt:lpstr>Marketplace</vt:lpstr>
      <vt:lpstr>What Else?</vt:lpstr>
      <vt:lpstr>Club Growth Director Update</vt:lpstr>
      <vt:lpstr>District 35 Performance</vt:lpstr>
      <vt:lpstr>Clubs with 10 or Fewer Paid Members</vt:lpstr>
      <vt:lpstr>Clubs that Need a Club Coach</vt:lpstr>
      <vt:lpstr>Club Coaches</vt:lpstr>
      <vt:lpstr>Club Status</vt:lpstr>
      <vt:lpstr>Sponsors and Mentors</vt:lpstr>
      <vt:lpstr>Membership Payments</vt:lpstr>
      <vt:lpstr>Current Membership Campaign</vt:lpstr>
      <vt:lpstr>Upcoming Membership Campaign</vt:lpstr>
      <vt:lpstr>Spring Convention Tour</vt:lpstr>
      <vt:lpstr>PowerPoint Presentation</vt:lpstr>
      <vt:lpstr>Team Building Activity</vt:lpstr>
      <vt:lpstr>Zoom</vt:lpstr>
      <vt:lpstr>Mini-Division Council Meeting</vt:lpstr>
      <vt:lpstr>PowerPoint Presentation</vt:lpstr>
      <vt:lpstr>Mid-Year Training Update </vt:lpstr>
      <vt:lpstr>Branding</vt:lpstr>
      <vt:lpstr>Toastmasters Branding</vt:lpstr>
      <vt:lpstr>Branding Governing Documents</vt:lpstr>
      <vt:lpstr>Branding Testing</vt:lpstr>
      <vt:lpstr>Branding Testing</vt:lpstr>
      <vt:lpstr>Branding Testing</vt:lpstr>
      <vt:lpstr>Branding Testing</vt:lpstr>
      <vt:lpstr>Branding Testing</vt:lpstr>
      <vt:lpstr>Branding Testing</vt:lpstr>
      <vt:lpstr>Branding Testing</vt:lpstr>
      <vt:lpstr>International Contest – Going Beyond District</vt:lpstr>
      <vt:lpstr>Recording International Speech Contest</vt:lpstr>
      <vt:lpstr>Recording International Speech Contest</vt:lpstr>
      <vt:lpstr>Organization Changes</vt:lpstr>
      <vt:lpstr>Download Files</vt:lpstr>
      <vt:lpstr>Club Officer Training</vt:lpstr>
      <vt:lpstr>Pathways</vt:lpstr>
      <vt:lpstr>Upcoming Changes to Pathways</vt:lpstr>
      <vt:lpstr>WOW! Factor</vt:lpstr>
      <vt:lpstr>30-60-90 Day Review</vt:lpstr>
      <vt:lpstr>Your Next 30 Days (mid-April)</vt:lpstr>
      <vt:lpstr>Your Next 60 Days (mid-May)</vt:lpstr>
      <vt:lpstr>Your Next 90 Days (mid-June)</vt:lpstr>
      <vt:lpstr>Q &amp; A and Wrap-Up</vt:lpstr>
      <vt:lpstr>PowerPoint Presentation</vt:lpstr>
      <vt:lpstr>Next DEC Meeting</vt:lpstr>
      <vt:lpstr>Next DEC Meeting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drex</dc:creator>
  <cp:lastModifiedBy>Troy Pool</cp:lastModifiedBy>
  <cp:revision>408</cp:revision>
  <cp:lastPrinted>2017-08-03T22:39:42Z</cp:lastPrinted>
  <dcterms:created xsi:type="dcterms:W3CDTF">2011-07-13T15:20:37Z</dcterms:created>
  <dcterms:modified xsi:type="dcterms:W3CDTF">2019-03-16T02:22:31Z</dcterms:modified>
</cp:coreProperties>
</file>