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71"/>
  </p:notesMasterIdLst>
  <p:sldIdLst>
    <p:sldId id="388" r:id="rId2"/>
    <p:sldId id="407" r:id="rId3"/>
    <p:sldId id="408" r:id="rId4"/>
    <p:sldId id="409" r:id="rId5"/>
    <p:sldId id="640" r:id="rId6"/>
    <p:sldId id="703" r:id="rId7"/>
    <p:sldId id="496" r:id="rId8"/>
    <p:sldId id="660" r:id="rId9"/>
    <p:sldId id="661" r:id="rId10"/>
    <p:sldId id="701" r:id="rId11"/>
    <p:sldId id="702" r:id="rId12"/>
    <p:sldId id="497" r:id="rId13"/>
    <p:sldId id="694" r:id="rId14"/>
    <p:sldId id="402" r:id="rId15"/>
    <p:sldId id="695" r:id="rId16"/>
    <p:sldId id="697" r:id="rId17"/>
    <p:sldId id="696" r:id="rId18"/>
    <p:sldId id="698" r:id="rId19"/>
    <p:sldId id="699" r:id="rId20"/>
    <p:sldId id="700" r:id="rId21"/>
    <p:sldId id="684" r:id="rId22"/>
    <p:sldId id="645" r:id="rId23"/>
    <p:sldId id="662" r:id="rId24"/>
    <p:sldId id="663" r:id="rId25"/>
    <p:sldId id="664" r:id="rId26"/>
    <p:sldId id="348" r:id="rId27"/>
    <p:sldId id="665" r:id="rId28"/>
    <p:sldId id="666" r:id="rId29"/>
    <p:sldId id="667" r:id="rId30"/>
    <p:sldId id="668" r:id="rId31"/>
    <p:sldId id="669" r:id="rId32"/>
    <p:sldId id="670" r:id="rId33"/>
    <p:sldId id="671" r:id="rId34"/>
    <p:sldId id="672" r:id="rId35"/>
    <p:sldId id="673" r:id="rId36"/>
    <p:sldId id="484" r:id="rId37"/>
    <p:sldId id="650" r:id="rId38"/>
    <p:sldId id="651" r:id="rId39"/>
    <p:sldId id="674" r:id="rId40"/>
    <p:sldId id="675" r:id="rId41"/>
    <p:sldId id="446" r:id="rId42"/>
    <p:sldId id="652" r:id="rId43"/>
    <p:sldId id="704" r:id="rId44"/>
    <p:sldId id="646" r:id="rId45"/>
    <p:sldId id="705" r:id="rId46"/>
    <p:sldId id="706" r:id="rId47"/>
    <p:sldId id="707" r:id="rId48"/>
    <p:sldId id="490" r:id="rId49"/>
    <p:sldId id="708" r:id="rId50"/>
    <p:sldId id="711" r:id="rId51"/>
    <p:sldId id="709" r:id="rId52"/>
    <p:sldId id="710" r:id="rId53"/>
    <p:sldId id="712" r:id="rId54"/>
    <p:sldId id="653" r:id="rId55"/>
    <p:sldId id="686" r:id="rId56"/>
    <p:sldId id="687" r:id="rId57"/>
    <p:sldId id="685" r:id="rId58"/>
    <p:sldId id="482" r:id="rId59"/>
    <p:sldId id="485" r:id="rId60"/>
    <p:sldId id="676" r:id="rId61"/>
    <p:sldId id="478" r:id="rId62"/>
    <p:sldId id="677" r:id="rId63"/>
    <p:sldId id="678" r:id="rId64"/>
    <p:sldId id="473" r:id="rId65"/>
    <p:sldId id="479" r:id="rId66"/>
    <p:sldId id="476" r:id="rId67"/>
    <p:sldId id="477" r:id="rId68"/>
    <p:sldId id="512" r:id="rId69"/>
    <p:sldId id="481" r:id="rId70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6304" autoAdjust="0"/>
  </p:normalViewPr>
  <p:slideViewPr>
    <p:cSldViewPr showGuides="1">
      <p:cViewPr varScale="1">
        <p:scale>
          <a:sx n="65" d="100"/>
          <a:sy n="65" d="100"/>
        </p:scale>
        <p:origin x="1428" y="78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1/19/2019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33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88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It’s about creating connections, being a part of all that is offered.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29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Terri 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Mcgregor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Registration chair - excited about - small talk and networking- spreadsheet to track info - nervous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Paul V - Talk of the town - market place chair - have never gone to a district - to help support this conference to green bay - reservation - do not have an idea about the market place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David S - Talk of the town - excited it is in Green bay - part of our community and showcase green bay outside packers- nervous being around high profile speakers - co-chair market place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Cindy '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green bay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yackers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hospitality chair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Excited about show casing green bay. What is the hospitality role - clueless - that is the reservation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Evelyn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puerto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contest chair - green bay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yackers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reservation - finding all the functionaries for running the contest.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Keith - immediate past - credentials - ensuring the people that attend the business mtg are authorized to vote on behalf of their club- more formal structure - oversight of the ballot counting, quorum- to do everything promotion so we have a quorum -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Leslie - E- 2 years - mid day alliance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appleton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chairing the education committee - TLI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madison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maintained  friendship - with whitewater- reservation is it is a big role - people are coming for the session and so nervous of 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enromity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role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82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 positions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PR - Chair - for the convention (Heidi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Slowinski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earlier  but due to commitments at work and Kamal is going to do it.)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Barb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Sexmith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president of Mid day - considering the Friday Fun chair- Advertising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Sponsorship - continues to be open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smith –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62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569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Cash flow</a:t>
            </a:r>
          </a:p>
          <a:p>
            <a:endParaRPr lang="en-US" sz="1200" dirty="0"/>
          </a:p>
          <a:p>
            <a:r>
              <a:rPr lang="en-US" sz="1200" dirty="0"/>
              <a:t>Reserves of $11,995.10</a:t>
            </a:r>
          </a:p>
          <a:p>
            <a:r>
              <a:rPr lang="en-US" sz="1200" dirty="0"/>
              <a:t>Total Funds: 32,273.78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395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655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8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400514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1" r:id="rId9"/>
    <p:sldLayoutId id="2147483756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district35.org/toastmasters-baseball-league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GLGLOVER74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hyperlink" Target="mailto:Rozaline.Janci@usbank.com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alaborlawnews.com/legal-news/california-labor-law-lawsuit-146-20878.php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astmasters.org/~/media/4961F7BE4B244A12A39426D0C9193CD1.ashx" TargetMode="External"/><Relationship Id="rId2" Type="http://schemas.openxmlformats.org/officeDocument/2006/relationships/hyperlink" Target="https://www.toastmasters.org/~/media/aed54005493241a997833b547b40337d.ash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d25toastmasters.org/resources/membership-and-marketing-resources/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rict35.org/download/17/district-35-public-files/2386/2019-district-35-pr-contest-entry-form.xlsx" TargetMode="External"/><Relationship Id="rId2" Type="http://schemas.openxmlformats.org/officeDocument/2006/relationships/hyperlink" Target="https://district35.org/2018-programs-and-incentives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kamal.soan@gmail.com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January 2019 DEC Meeting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January 19, 2019</a:t>
            </a:r>
          </a:p>
          <a:p>
            <a:r>
              <a:rPr lang="en-US" dirty="0"/>
              <a:t>Rockwell Automation</a:t>
            </a:r>
          </a:p>
          <a:p>
            <a:r>
              <a:rPr lang="en-US" dirty="0"/>
              <a:t>Mequon, WI</a:t>
            </a:r>
          </a:p>
          <a:p>
            <a:r>
              <a:rPr lang="en-US" dirty="0"/>
              <a:t>Host: Division A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10235-89BC-4169-B2DD-BB3B6BB2F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TBL – Toastmasters Baseball League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75D31-8BB1-42D0-B86B-AD2ACD619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Promote at club meetings </a:t>
            </a:r>
          </a:p>
          <a:p>
            <a:r>
              <a:rPr lang="en-US" dirty="0"/>
              <a:t>Earn rewards for doing what clubs and members do, such as:</a:t>
            </a:r>
          </a:p>
          <a:p>
            <a:pPr lvl="1"/>
            <a:r>
              <a:rPr lang="en-US" dirty="0"/>
              <a:t>Earn an education award</a:t>
            </a:r>
          </a:p>
          <a:p>
            <a:pPr lvl="1"/>
            <a:r>
              <a:rPr lang="en-US" dirty="0"/>
              <a:t>New member joins club</a:t>
            </a:r>
          </a:p>
          <a:p>
            <a:pPr lvl="1"/>
            <a:r>
              <a:rPr lang="en-US" dirty="0"/>
              <a:t>Open house (up to 3x) </a:t>
            </a:r>
          </a:p>
          <a:p>
            <a:pPr lvl="1"/>
            <a:r>
              <a:rPr lang="en-US" dirty="0"/>
              <a:t>Raid another club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Speechcraft</a:t>
            </a:r>
            <a:endParaRPr lang="en-US" dirty="0"/>
          </a:p>
          <a:p>
            <a:pPr lvl="1"/>
            <a:r>
              <a:rPr lang="en-US" dirty="0"/>
              <a:t>Earn 5 DCP goals by March 31</a:t>
            </a:r>
          </a:p>
          <a:p>
            <a:r>
              <a:rPr lang="en-US" dirty="0"/>
              <a:t>Details at </a:t>
            </a:r>
            <a:r>
              <a:rPr lang="en-US" dirty="0">
                <a:hlinkClick r:id="rId2"/>
              </a:rPr>
              <a:t>https://district35.org/toastmasters-baseball-league/</a:t>
            </a: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7192785F-D81A-46F2-92F8-EFBCABB00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48000"/>
            <a:ext cx="2841596" cy="212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9154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8C67B-EB1D-4039-9EBB-9A81D412F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TBL – Going Strong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A19E7-47F7-4F98-9D68-C1C335F7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1447800"/>
            <a:ext cx="8134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85014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766F-2DB9-409E-BA99-A6B865C1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Convention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5DFE4-7BC4-441F-838E-174163549E8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 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2588805832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0085D5-2302-48A8-B4DC-A266B612FABF}"/>
              </a:ext>
            </a:extLst>
          </p:cNvPr>
          <p:cNvSpPr txBox="1"/>
          <p:nvPr/>
        </p:nvSpPr>
        <p:spPr>
          <a:xfrm>
            <a:off x="0" y="1143000"/>
            <a:ext cx="914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0" b="1" dirty="0"/>
              <a:t>112</a:t>
            </a:r>
          </a:p>
          <a:p>
            <a:pPr algn="ctr"/>
            <a:r>
              <a:rPr lang="en-US" sz="4800" b="1" dirty="0"/>
              <a:t>days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CFBB159-0811-47CD-B4DB-3D83EA73B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Countdown to Spring Convention</a:t>
            </a:r>
          </a:p>
        </p:txBody>
      </p:sp>
    </p:spTree>
    <p:extLst>
      <p:ext uri="{BB962C8B-B14F-4D97-AF65-F5344CB8AC3E}">
        <p14:creationId xmlns:p14="http://schemas.microsoft.com/office/powerpoint/2010/main" val="3801369395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1491E-C14E-4A0D-8BD4-EA06D3BDD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 Spring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11FD5-40E9-47CF-BD59-13DD43218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May 10-11, 2019 </a:t>
            </a:r>
            <a:r>
              <a:rPr lang="en-US" i="1" dirty="0"/>
              <a:t>(Mother’s Day weekend)</a:t>
            </a:r>
          </a:p>
          <a:p>
            <a:r>
              <a:rPr lang="en-US" dirty="0"/>
              <a:t>Radisson Hotel &amp; Conference Center, Green Bay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5BD87D-8D45-4314-A0A8-171079984B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3776103"/>
            <a:ext cx="3475501" cy="23198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0335C5-BDF0-4214-9554-D0A0922E8D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12" y="3048000"/>
            <a:ext cx="3495137" cy="23198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89066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D290-57EA-4824-9E9E-DC36C6F31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Theme: GET IN THE GAME</a:t>
            </a:r>
          </a:p>
        </p:txBody>
      </p:sp>
      <p:pic>
        <p:nvPicPr>
          <p:cNvPr id="1026" name="Picture 2" descr="Image may contain: 1 person, smiling">
            <a:extLst>
              <a:ext uri="{FF2B5EF4-FFF2-40B4-BE49-F238E27FC236}">
                <a16:creationId xmlns:a16="http://schemas.microsoft.com/office/drawing/2014/main" id="{E237CA0A-4604-4029-B3EA-88450F372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54674"/>
            <a:ext cx="4318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531615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65ACCCC8-33E4-4D9A-A28C-CB7A827DC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96400" cy="702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31498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BF06FE-5C4B-4933-B322-DB8E209C9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 Chairs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01AB3F-42FC-4C05-9613-9C6B324C8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Gina Glover – Spring Convention</a:t>
            </a:r>
          </a:p>
          <a:p>
            <a:r>
              <a:rPr lang="en-US" dirty="0"/>
              <a:t>Terri McGregor – Registration Chair </a:t>
            </a:r>
          </a:p>
          <a:p>
            <a:r>
              <a:rPr lang="en-US" dirty="0"/>
              <a:t>Paul </a:t>
            </a:r>
            <a:r>
              <a:rPr lang="en-US" dirty="0" err="1"/>
              <a:t>VanDyck</a:t>
            </a:r>
            <a:r>
              <a:rPr lang="en-US" dirty="0"/>
              <a:t> – Marketplace, Co-Chair</a:t>
            </a:r>
          </a:p>
          <a:p>
            <a:r>
              <a:rPr lang="en-US" dirty="0"/>
              <a:t>David Taylor – Marketplace, Co-Chair</a:t>
            </a:r>
          </a:p>
          <a:p>
            <a:r>
              <a:rPr lang="en-US" dirty="0"/>
              <a:t>Cindy Wink – Hospitality Chair</a:t>
            </a:r>
          </a:p>
          <a:p>
            <a:r>
              <a:rPr lang="en-US" dirty="0"/>
              <a:t>Evelyn Puerto – Contest Chair</a:t>
            </a:r>
          </a:p>
          <a:p>
            <a:r>
              <a:rPr lang="en-US" dirty="0"/>
              <a:t>Keith </a:t>
            </a:r>
            <a:r>
              <a:rPr lang="en-US" dirty="0" err="1"/>
              <a:t>Cumiskey</a:t>
            </a:r>
            <a:r>
              <a:rPr lang="en-US" dirty="0"/>
              <a:t> – Credentials Chair</a:t>
            </a:r>
          </a:p>
          <a:p>
            <a:r>
              <a:rPr lang="en-US" dirty="0" err="1"/>
              <a:t>Leslye</a:t>
            </a:r>
            <a:r>
              <a:rPr lang="en-US" dirty="0"/>
              <a:t> Erickson – Education Chair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175D1E65-E0DD-46A2-81E1-449062DC8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3200" y="3429000"/>
            <a:ext cx="200730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663729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CC4E-2AE4-4FCB-BA7B-2CCF43CD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Assistance Still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76207-F979-4936-BC3D-EB3106CC5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</a:t>
            </a:r>
          </a:p>
          <a:p>
            <a:pPr lvl="1"/>
            <a:r>
              <a:rPr lang="en-US" dirty="0"/>
              <a:t>Kamal </a:t>
            </a:r>
            <a:r>
              <a:rPr lang="en-US" dirty="0" err="1"/>
              <a:t>Soan</a:t>
            </a:r>
            <a:r>
              <a:rPr lang="en-US" dirty="0"/>
              <a:t> </a:t>
            </a:r>
          </a:p>
          <a:p>
            <a:r>
              <a:rPr lang="en-US" dirty="0"/>
              <a:t>Friday Fun Night &amp; Advertising</a:t>
            </a:r>
          </a:p>
          <a:p>
            <a:pPr lvl="1"/>
            <a:r>
              <a:rPr lang="en-US" dirty="0"/>
              <a:t>Barb </a:t>
            </a:r>
            <a:r>
              <a:rPr lang="en-US" dirty="0" err="1"/>
              <a:t>Sexmith</a:t>
            </a:r>
            <a:r>
              <a:rPr lang="en-US" dirty="0"/>
              <a:t> ?</a:t>
            </a:r>
          </a:p>
          <a:p>
            <a:r>
              <a:rPr lang="en-US" dirty="0"/>
              <a:t>Sponsorship </a:t>
            </a:r>
          </a:p>
          <a:p>
            <a:pPr lvl="1"/>
            <a:r>
              <a:rPr lang="en-US" dirty="0"/>
              <a:t>Lisa Smith</a:t>
            </a:r>
          </a:p>
          <a:p>
            <a:pPr lvl="1"/>
            <a:endParaRPr lang="en-US" dirty="0"/>
          </a:p>
          <a:p>
            <a:r>
              <a:rPr lang="en-US" dirty="0"/>
              <a:t>Contact Gina or </a:t>
            </a:r>
            <a:r>
              <a:rPr lang="en-US" dirty="0" err="1"/>
              <a:t>Rozaline</a:t>
            </a:r>
            <a:r>
              <a:rPr lang="en-US" dirty="0"/>
              <a:t> if interested in assisting</a:t>
            </a:r>
          </a:p>
          <a:p>
            <a:pPr lvl="1"/>
            <a:r>
              <a:rPr lang="en-US" dirty="0">
                <a:hlinkClick r:id="rId3"/>
              </a:rPr>
              <a:t>GLGLOVER74@gmail.com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Rozaline.Janci@usbank.com</a:t>
            </a:r>
            <a:r>
              <a:rPr lang="en-US" dirty="0"/>
              <a:t> </a:t>
            </a:r>
          </a:p>
        </p:txBody>
      </p:sp>
      <p:pic>
        <p:nvPicPr>
          <p:cNvPr id="4100" name="Picture 4" descr="See the source image">
            <a:extLst>
              <a:ext uri="{FF2B5EF4-FFF2-40B4-BE49-F238E27FC236}">
                <a16:creationId xmlns:a16="http://schemas.microsoft.com/office/drawing/2014/main" id="{9A87DF11-E760-413D-AC46-562274FA4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932136"/>
            <a:ext cx="2819400" cy="3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69556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9FD72-F882-49DC-96EF-C21A2F96E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Promoting the Spring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EEDD7-33D5-4963-809C-B878CAE6F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District website</a:t>
            </a:r>
          </a:p>
          <a:p>
            <a:r>
              <a:rPr lang="en-US" dirty="0"/>
              <a:t>District Facebook page </a:t>
            </a:r>
          </a:p>
          <a:p>
            <a:r>
              <a:rPr lang="en-US" dirty="0"/>
              <a:t>District newsletter</a:t>
            </a:r>
          </a:p>
        </p:txBody>
      </p:sp>
      <p:pic>
        <p:nvPicPr>
          <p:cNvPr id="5124" name="Picture 4" descr="See the source image">
            <a:extLst>
              <a:ext uri="{FF2B5EF4-FFF2-40B4-BE49-F238E27FC236}">
                <a16:creationId xmlns:a16="http://schemas.microsoft.com/office/drawing/2014/main" id="{A42C08A9-DB38-4F33-AEBF-F9E42342C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76601"/>
            <a:ext cx="48830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97370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</p:spPr>
        <p:txBody>
          <a:bodyPr/>
          <a:lstStyle/>
          <a:p>
            <a:r>
              <a:rPr lang="en-US" dirty="0"/>
              <a:t>10:30 – 10:35		Introduction</a:t>
            </a:r>
          </a:p>
          <a:p>
            <a:r>
              <a:rPr lang="en-US" dirty="0"/>
              <a:t>10:35 – 10:45		District TLI Debrief</a:t>
            </a:r>
          </a:p>
          <a:p>
            <a:r>
              <a:rPr lang="en-US" dirty="0"/>
              <a:t>10:45 – 11:05     	Speech Contest Reminders</a:t>
            </a:r>
          </a:p>
          <a:p>
            <a:r>
              <a:rPr lang="en-US" dirty="0"/>
              <a:t>11:05 – 11:25		Spring Convention Update</a:t>
            </a:r>
          </a:p>
          <a:p>
            <a:r>
              <a:rPr lang="en-US" dirty="0"/>
              <a:t>11:25 – 12:10		Area/Division Director 					Roundtable</a:t>
            </a:r>
          </a:p>
          <a:p>
            <a:r>
              <a:rPr lang="en-US" dirty="0"/>
              <a:t>12:10 – 12:25		Finance Update</a:t>
            </a:r>
          </a:p>
          <a:p>
            <a:r>
              <a:rPr lang="en-US" dirty="0"/>
              <a:t>12:25 – 12:35     		District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29307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7D9C7-ACE2-46F0-9978-34FB4478B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Area and Division Directors Promote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71764-C49E-48AF-9B98-C780FA853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8458200" cy="5101445"/>
          </a:xfrm>
        </p:spPr>
        <p:txBody>
          <a:bodyPr/>
          <a:lstStyle/>
          <a:p>
            <a:r>
              <a:rPr lang="en-US" dirty="0"/>
              <a:t>Areas Directors share with club officers and members</a:t>
            </a:r>
          </a:p>
          <a:p>
            <a:r>
              <a:rPr lang="en-US" dirty="0"/>
              <a:t>Distribute flyers at club events, contests, open houses</a:t>
            </a:r>
          </a:p>
          <a:p>
            <a:r>
              <a:rPr lang="en-US" dirty="0"/>
              <a:t>Reinforce the benefits of attending</a:t>
            </a:r>
          </a:p>
          <a:p>
            <a:r>
              <a:rPr lang="en-US" dirty="0"/>
              <a:t>Remind Club Presidents &amp; VP Education they need to vote at business meeting (or assign proxy to another club member that is attending)</a:t>
            </a:r>
          </a:p>
          <a:p>
            <a:r>
              <a:rPr lang="en-US" dirty="0"/>
              <a:t>Remind members &amp; guests to </a:t>
            </a:r>
            <a:r>
              <a:rPr lang="en-US" b="1" dirty="0"/>
              <a:t>REGISTER EARLY</a:t>
            </a:r>
          </a:p>
          <a:p>
            <a:pPr lvl="1"/>
            <a:r>
              <a:rPr lang="en-US" dirty="0"/>
              <a:t>Ensure they have materials and meals; no guarantee of availability if they just show 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420043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BD897-8B0B-4887-850C-31D901DE5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3FFEF-C35C-4A70-B77E-D27C56BFD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Registration is important – We need counts for food; limited on what we can do “on demand”</a:t>
            </a:r>
          </a:p>
          <a:p>
            <a:r>
              <a:rPr lang="en-US" dirty="0"/>
              <a:t>DEC members should set a good example and register early</a:t>
            </a:r>
          </a:p>
          <a:p>
            <a:r>
              <a:rPr lang="en-US" dirty="0"/>
              <a:t>There are a lot of costs (food, room rentals, etc.) involved to put on a high caliber event such as the District Convention</a:t>
            </a:r>
          </a:p>
          <a:p>
            <a:r>
              <a:rPr lang="en-US" dirty="0"/>
              <a:t>Area Directors – Your lunch is paid for as a thank you from the District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72032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9316A-737B-4F2F-BFC9-CBC7D246C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and Division Director Roundtable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9288C-1E05-4EC9-B6C6-597FC680577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District 35 Trio</a:t>
            </a:r>
          </a:p>
        </p:txBody>
      </p:sp>
    </p:spTree>
    <p:extLst>
      <p:ext uri="{BB962C8B-B14F-4D97-AF65-F5344CB8AC3E}">
        <p14:creationId xmlns:p14="http://schemas.microsoft.com/office/powerpoint/2010/main" val="2644415151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See the source image">
            <a:extLst>
              <a:ext uri="{FF2B5EF4-FFF2-40B4-BE49-F238E27FC236}">
                <a16:creationId xmlns:a16="http://schemas.microsoft.com/office/drawing/2014/main" id="{609D914E-C548-4BE2-9E8E-7F0FF5B67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06" y="762000"/>
            <a:ext cx="6200588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169671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District 35 Finance Update</a:t>
            </a:r>
            <a:br>
              <a:rPr lang="en-US" dirty="0"/>
            </a:br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Jason P. Feucht, ACS, ALS</a:t>
            </a:r>
          </a:p>
          <a:p>
            <a:r>
              <a:rPr lang="en-US" dirty="0"/>
              <a:t>Finance Manager</a:t>
            </a:r>
          </a:p>
        </p:txBody>
      </p:sp>
    </p:spTree>
    <p:extLst>
      <p:ext uri="{BB962C8B-B14F-4D97-AF65-F5344CB8AC3E}">
        <p14:creationId xmlns:p14="http://schemas.microsoft.com/office/powerpoint/2010/main" val="2975151239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4155"/>
            <a:ext cx="8610600" cy="5101445"/>
          </a:xfrm>
        </p:spPr>
        <p:txBody>
          <a:bodyPr/>
          <a:lstStyle/>
          <a:p>
            <a:r>
              <a:rPr lang="en-US" dirty="0"/>
              <a:t>Preliminary Financial </a:t>
            </a:r>
            <a:r>
              <a:rPr lang="en-US"/>
              <a:t>Results through </a:t>
            </a:r>
            <a:r>
              <a:rPr lang="en-US" dirty="0"/>
              <a:t>December 2018</a:t>
            </a:r>
          </a:p>
          <a:p>
            <a:r>
              <a:rPr lang="en-US" dirty="0"/>
              <a:t>Income Estimates</a:t>
            </a:r>
          </a:p>
          <a:p>
            <a:r>
              <a:rPr lang="en-US" dirty="0"/>
              <a:t>District TLI</a:t>
            </a:r>
          </a:p>
          <a:p>
            <a:r>
              <a:rPr lang="en-US" dirty="0"/>
              <a:t>Travel / Mileage Budget Status</a:t>
            </a:r>
          </a:p>
          <a:p>
            <a:r>
              <a:rPr lang="en-US" dirty="0"/>
              <a:t>Reminders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8E50082C-7320-4DB3-BB30-0EB5D0A4C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42875"/>
            <a:ext cx="3581400" cy="230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407925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645075"/>
          </a:xfrm>
        </p:spPr>
        <p:txBody>
          <a:bodyPr/>
          <a:lstStyle/>
          <a:p>
            <a:r>
              <a:rPr lang="en-US" dirty="0"/>
              <a:t>Preliminary Financial Results Through December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604155"/>
            <a:ext cx="9067800" cy="5101445"/>
          </a:xfrm>
        </p:spPr>
        <p:txBody>
          <a:bodyPr>
            <a:normAutofit/>
          </a:bodyPr>
          <a:lstStyle/>
          <a:p>
            <a:r>
              <a:rPr lang="en-US" dirty="0"/>
              <a:t>Total Funds Available $23,129.53</a:t>
            </a:r>
          </a:p>
          <a:p>
            <a:pPr lvl="1"/>
            <a:r>
              <a:rPr lang="en-US" dirty="0"/>
              <a:t>Does not including required reserves</a:t>
            </a:r>
          </a:p>
          <a:p>
            <a:r>
              <a:rPr lang="en-US" dirty="0"/>
              <a:t>YTD Budgeted Income $27,491 actual income $26,760</a:t>
            </a:r>
          </a:p>
          <a:p>
            <a:pPr lvl="1"/>
            <a:r>
              <a:rPr lang="en-US" dirty="0"/>
              <a:t>Variance UNDER budgeted income by $730.11</a:t>
            </a:r>
          </a:p>
          <a:p>
            <a:r>
              <a:rPr lang="en-US" dirty="0"/>
              <a:t>YTD Budgeted Expenses $31,844 actual expenses $23,926</a:t>
            </a:r>
          </a:p>
          <a:p>
            <a:pPr lvl="1"/>
            <a:r>
              <a:rPr lang="en-US" dirty="0"/>
              <a:t>Variance UNDER budgeted expenses by $7,918.47</a:t>
            </a:r>
          </a:p>
          <a:p>
            <a:r>
              <a:rPr lang="en-US" dirty="0"/>
              <a:t>Bottom Line</a:t>
            </a:r>
          </a:p>
          <a:p>
            <a:pPr lvl="1"/>
            <a:r>
              <a:rPr lang="en-US" dirty="0"/>
              <a:t>Through December, D35 ran at a PROFIT of $2,834.86</a:t>
            </a:r>
          </a:p>
          <a:p>
            <a:pPr lvl="1"/>
            <a:r>
              <a:rPr lang="en-US" dirty="0"/>
              <a:t>Profit is currently a result of slower than expected spending</a:t>
            </a:r>
          </a:p>
        </p:txBody>
      </p:sp>
    </p:spTree>
    <p:extLst>
      <p:ext uri="{BB962C8B-B14F-4D97-AF65-F5344CB8AC3E}">
        <p14:creationId xmlns:p14="http://schemas.microsoft.com/office/powerpoint/2010/main" val="3820103484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76DDF-F872-F14F-B09C-0B3E416D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Estimates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E0ED6-56F9-384C-A7FC-6FDCF9674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District Revenue is based off membership payments</a:t>
            </a:r>
          </a:p>
          <a:p>
            <a:pPr lvl="1"/>
            <a:r>
              <a:rPr lang="en-US" dirty="0"/>
              <a:t>D35 receives 25% of member dues from TI for District Expenses</a:t>
            </a:r>
          </a:p>
          <a:p>
            <a:pPr lvl="1"/>
            <a:r>
              <a:rPr lang="en-US" dirty="0"/>
              <a:t>On average, $10.23 per member payment</a:t>
            </a:r>
          </a:p>
          <a:p>
            <a:pPr lvl="2"/>
            <a:r>
              <a:rPr lang="en-US" dirty="0"/>
              <a:t>Often $11.25 is used but that is based on a full 6-month renewal dues; members that join in between pay a pro-rated rate</a:t>
            </a:r>
          </a:p>
          <a:p>
            <a:r>
              <a:rPr lang="en-US" dirty="0"/>
              <a:t>Income Budget Through October is $22,491</a:t>
            </a:r>
          </a:p>
          <a:p>
            <a:pPr lvl="1"/>
            <a:r>
              <a:rPr lang="en-US" dirty="0"/>
              <a:t>2,198 member payments</a:t>
            </a:r>
          </a:p>
          <a:p>
            <a:pPr lvl="1"/>
            <a:r>
              <a:rPr lang="en-US" dirty="0"/>
              <a:t>Currently we have 2,108 member payments according to the District dashboard</a:t>
            </a:r>
          </a:p>
          <a:p>
            <a:pPr lvl="2"/>
            <a:r>
              <a:rPr lang="en-US" dirty="0"/>
              <a:t>Variance of 90 member payments</a:t>
            </a:r>
          </a:p>
          <a:p>
            <a:pPr lvl="2"/>
            <a:r>
              <a:rPr lang="en-US" dirty="0"/>
              <a:t>$970 UNDER the income budget</a:t>
            </a:r>
          </a:p>
          <a:p>
            <a:r>
              <a:rPr lang="en-US" dirty="0"/>
              <a:t>Member payments are KEY to keeping D35 revenues on target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20959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DFC9F-B255-B44B-B2D3-0B646E06E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TLI – Preliminary Profit &amp; Loss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8531BA-20EA-B040-9666-5DE1ACC944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199" y="1600200"/>
            <a:ext cx="4038601" cy="50292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Districts are encouraged to run all events at a Net $0</a:t>
            </a:r>
          </a:p>
          <a:p>
            <a:pPr marL="517525" lvl="1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D35 budgeted $4,000 to reduce member costs</a:t>
            </a:r>
          </a:p>
          <a:p>
            <a:pPr marL="517525" lvl="1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D35 spent: $4,661.99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TLI Income: $4,912.39</a:t>
            </a:r>
          </a:p>
          <a:p>
            <a:pPr marL="517525" lvl="1" indent="-1682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Registration – 236: $4,720.00</a:t>
            </a:r>
          </a:p>
          <a:p>
            <a:pPr marL="517525" lvl="1" indent="-1682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Bus – 29: $ 725.00</a:t>
            </a:r>
          </a:p>
          <a:p>
            <a:pPr marL="517525" lvl="1" indent="-1682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Eventbrite Fees: ($532.61)</a:t>
            </a:r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5E30BA-7BC4-41D7-9BED-CB457DE130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2"/>
                </a:solidFill>
              </a:rPr>
              <a:t>TLI Expenses: $9,574.38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Site &amp; AV: $2,170.00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Food &amp; Beverage: $4,517.58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Service Charges: $903.52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Decorations &amp; Giveaways: $0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Printing: $34.84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Bus: $795.00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Name Badges: $160.78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Keynote Speaker travel &amp; accommodations: $992.66</a:t>
            </a:r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2C37FC-C7A4-574F-B3CF-9785DE0CDB7A}"/>
              </a:ext>
            </a:extLst>
          </p:cNvPr>
          <p:cNvSpPr txBox="1">
            <a:spLocks/>
          </p:cNvSpPr>
          <p:nvPr/>
        </p:nvSpPr>
        <p:spPr>
          <a:xfrm>
            <a:off x="-4495800" y="-914400"/>
            <a:ext cx="8229600" cy="628650"/>
          </a:xfrm>
          <a:prstGeom prst="rect">
            <a:avLst/>
          </a:prstGeom>
        </p:spPr>
        <p:txBody>
          <a:bodyPr vert="horz"/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4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084263" indent="-1698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20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sz="1800" kern="0" dirty="0"/>
              <a:t>Districts are encouraged to run all events at a Net $0</a:t>
            </a:r>
          </a:p>
          <a:p>
            <a:pPr lvl="1"/>
            <a:r>
              <a:rPr lang="en-US" sz="1500" kern="0" dirty="0"/>
              <a:t>District 35 Budgeted: $4,000, to reduce member costs</a:t>
            </a:r>
          </a:p>
          <a:p>
            <a:pPr lvl="1"/>
            <a:r>
              <a:rPr lang="en-US" sz="1500" kern="0" dirty="0"/>
              <a:t>The District Spent: $4,661.99</a:t>
            </a:r>
          </a:p>
          <a:p>
            <a:endParaRPr lang="en-US" sz="1800" kern="0" dirty="0"/>
          </a:p>
          <a:p>
            <a:r>
              <a:rPr lang="en-US" sz="1800" kern="0" dirty="0"/>
              <a:t>TLI Income - $4,912.39</a:t>
            </a:r>
          </a:p>
          <a:p>
            <a:pPr lvl="1"/>
            <a:r>
              <a:rPr lang="en-US" sz="1500" kern="0" dirty="0"/>
              <a:t>Registration – 236: $4,720.00</a:t>
            </a:r>
          </a:p>
          <a:p>
            <a:pPr lvl="1"/>
            <a:r>
              <a:rPr lang="en-US" sz="1500" kern="0" dirty="0"/>
              <a:t>Bus – 29: $ 725.00</a:t>
            </a:r>
          </a:p>
          <a:p>
            <a:pPr lvl="1"/>
            <a:r>
              <a:rPr lang="en-US" sz="1500" kern="0" dirty="0"/>
              <a:t>Eventbrite Fees: ($532.61)</a:t>
            </a:r>
          </a:p>
        </p:txBody>
      </p:sp>
    </p:spTree>
    <p:extLst>
      <p:ext uri="{BB962C8B-B14F-4D97-AF65-F5344CB8AC3E}">
        <p14:creationId xmlns:p14="http://schemas.microsoft.com/office/powerpoint/2010/main" val="858021183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8EB9-18C9-BD43-B78C-EAD0EDDDE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Mileage Budget - Trio &amp; Administration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A6D487-1182-3F4E-A5C6-119975A9473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8600" y="1947862"/>
            <a:ext cx="8543108" cy="15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0476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155"/>
            <a:ext cx="8610600" cy="5101445"/>
          </a:xfrm>
        </p:spPr>
        <p:txBody>
          <a:bodyPr/>
          <a:lstStyle/>
          <a:p>
            <a:r>
              <a:rPr lang="en-US" dirty="0"/>
              <a:t>12:35 – 1:05		Lunch</a:t>
            </a:r>
          </a:p>
          <a:p>
            <a:r>
              <a:rPr lang="en-US" dirty="0"/>
              <a:t>1:05 – 1:30		Team Building Activity</a:t>
            </a:r>
          </a:p>
          <a:p>
            <a:r>
              <a:rPr lang="en-US" dirty="0"/>
              <a:t>1:25 – 1:45		Club Growth Director Update</a:t>
            </a:r>
          </a:p>
          <a:p>
            <a:r>
              <a:rPr lang="en-US" dirty="0"/>
              <a:t>1:45 – 1:55		Membership Building</a:t>
            </a:r>
          </a:p>
          <a:p>
            <a:r>
              <a:rPr lang="en-US" dirty="0"/>
              <a:t>1:55 – 2:05		General Updates</a:t>
            </a:r>
          </a:p>
          <a:p>
            <a:r>
              <a:rPr lang="en-US" dirty="0"/>
              <a:t>2:05 – 2:15		Recognition</a:t>
            </a:r>
          </a:p>
          <a:p>
            <a:r>
              <a:rPr lang="en-US" dirty="0"/>
              <a:t>2:15 – 2:20       		30-60-90 Day Plan</a:t>
            </a:r>
          </a:p>
          <a:p>
            <a:r>
              <a:rPr lang="en-US" dirty="0"/>
              <a:t>2:20 – 2:30        		Q &amp; A and Next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558008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4121D-C09A-8645-AFFD-7988F99C6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Mileage Budget - Division Directors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8FDABF-EE12-3E44-80C1-54DA1EF79CF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04800" y="2035175"/>
            <a:ext cx="8679510" cy="1470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2F5DCB-B513-D548-83AD-B24E2B373106}"/>
              </a:ext>
            </a:extLst>
          </p:cNvPr>
          <p:cNvSpPr txBox="1"/>
          <p:nvPr/>
        </p:nvSpPr>
        <p:spPr>
          <a:xfrm>
            <a:off x="713983" y="3675606"/>
            <a:ext cx="774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Division </a:t>
            </a:r>
            <a:r>
              <a:rPr lang="en-US" sz="2800" dirty="0">
                <a:solidFill>
                  <a:schemeClr val="tx2"/>
                </a:solidFill>
              </a:rPr>
              <a:t>Director</a:t>
            </a:r>
            <a:r>
              <a:rPr lang="en-US" sz="2400" dirty="0">
                <a:solidFill>
                  <a:schemeClr val="tx2"/>
                </a:solidFill>
              </a:rPr>
              <a:t> Mileage Budget has been depleted</a:t>
            </a:r>
          </a:p>
        </p:txBody>
      </p:sp>
    </p:spTree>
    <p:extLst>
      <p:ext uri="{BB962C8B-B14F-4D97-AF65-F5344CB8AC3E}">
        <p14:creationId xmlns:p14="http://schemas.microsoft.com/office/powerpoint/2010/main" val="458425294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84C39-B4AD-AB41-9257-6D961DA0B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Mileage Budget - Area Directors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2104B7-DBDE-DE4E-8573-BFADE710469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43114" y="1447800"/>
            <a:ext cx="8381571" cy="44628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952DD2-05FA-6344-9240-C136F748F57C}"/>
              </a:ext>
            </a:extLst>
          </p:cNvPr>
          <p:cNvSpPr txBox="1"/>
          <p:nvPr/>
        </p:nvSpPr>
        <p:spPr>
          <a:xfrm>
            <a:off x="238125" y="6019800"/>
            <a:ext cx="8610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$1,294.68 remains in AD budget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Reimburse FIFO until budget is depleted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14561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725F1-0E7A-9245-ACB6-C647AB2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 - Reimbursements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B3542-DF66-2E44-92F0-BD10C79D8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expense reimbursements should be submitted via Concur</a:t>
            </a:r>
          </a:p>
          <a:p>
            <a:r>
              <a:rPr lang="en-US" dirty="0"/>
              <a:t>All expense reimbursements must be submitted within 60 days of when the expense occurred.</a:t>
            </a:r>
          </a:p>
          <a:p>
            <a:r>
              <a:rPr lang="en-US" dirty="0"/>
              <a:t>All expense reimbursements MUST have supporting documentation (receipts, map, etc.) </a:t>
            </a:r>
          </a:p>
        </p:txBody>
      </p:sp>
      <p:pic>
        <p:nvPicPr>
          <p:cNvPr id="7172" name="Picture 4" descr="https://www.optumhealthfinancial.com/content/dam/optumhealthfinancial/Images/receipts.gif">
            <a:extLst>
              <a:ext uri="{FF2B5EF4-FFF2-40B4-BE49-F238E27FC236}">
                <a16:creationId xmlns:a16="http://schemas.microsoft.com/office/drawing/2014/main" id="{5F820E83-1F3D-4CE0-AEA6-7F8AC4A5C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67200"/>
            <a:ext cx="2157726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094125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B098E-DD61-E747-BD94-4172CB97E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C861A-2CF2-4F49-8DE8-7138F331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Allocations</a:t>
            </a:r>
          </a:p>
          <a:p>
            <a:pPr lvl="1"/>
            <a:r>
              <a:rPr lang="en-US" dirty="0"/>
              <a:t>TLI: $200 per Division per event</a:t>
            </a:r>
          </a:p>
          <a:p>
            <a:pPr lvl="1"/>
            <a:r>
              <a:rPr lang="en-US" dirty="0"/>
              <a:t>Contests: $75 per Division; $40 per Area per event</a:t>
            </a:r>
          </a:p>
          <a:p>
            <a:pPr lvl="1"/>
            <a:r>
              <a:rPr lang="en-US" dirty="0"/>
              <a:t>Look for opportunities to combine events to make them more cost effective when practical</a:t>
            </a:r>
          </a:p>
          <a:p>
            <a:pPr lvl="1"/>
            <a:r>
              <a:rPr lang="en-US" dirty="0"/>
              <a:t>TI highly recommends all events run at net $0, meaning income is brought in to cover most, if not all, expenses</a:t>
            </a:r>
          </a:p>
          <a:p>
            <a:pPr lvl="1"/>
            <a:r>
              <a:rPr lang="en-US" dirty="0"/>
              <a:t>If you charge for your event and it results in a profit, those funds must be returned to the District; they cannot be kept to have additional to spend on a future event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677842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EA73-574F-7540-ACBE-3FDD10C3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Eventbrite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EE300-4329-0B45-B92F-FE554B937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Eventbrite is a great way to collect registrations as well as funds for your event</a:t>
            </a:r>
          </a:p>
          <a:p>
            <a:pPr lvl="1"/>
            <a:r>
              <a:rPr lang="en-US" dirty="0"/>
              <a:t>D35 has a master Eventbrite account, which should be used for all Area, Division, and District events</a:t>
            </a:r>
          </a:p>
          <a:p>
            <a:pPr lvl="1"/>
            <a:r>
              <a:rPr lang="en-US" dirty="0"/>
              <a:t>All funds collected are sent via check directly to D35</a:t>
            </a:r>
          </a:p>
          <a:p>
            <a:pPr lvl="1"/>
            <a:r>
              <a:rPr lang="en-US" dirty="0"/>
              <a:t>If you want to use Eventbrite, please email me and I can get you started</a:t>
            </a:r>
          </a:p>
          <a:p>
            <a:endParaRPr lang="en-US" dirty="0"/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55F7CB0F-E3DF-4718-BB48-5D4D9A882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19600"/>
            <a:ext cx="3207383" cy="215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440441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634F1-33F9-F740-BF88-94FD63CC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9254F-05EF-9940-8649-559322D03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</a:t>
            </a:r>
          </a:p>
          <a:p>
            <a:pPr lvl="1"/>
            <a:r>
              <a:rPr lang="en-US" dirty="0"/>
              <a:t>Expenses need to be reported within 60 days</a:t>
            </a:r>
          </a:p>
          <a:p>
            <a:pPr lvl="1"/>
            <a:r>
              <a:rPr lang="en-US" dirty="0"/>
              <a:t>Questions regarding your allocations, if is is ok to spend funds, etc.:  Contact Ed</a:t>
            </a:r>
          </a:p>
          <a:p>
            <a:pPr lvl="1"/>
            <a:r>
              <a:rPr lang="en-US" dirty="0"/>
              <a:t>Questions on Concur, Eventbrite, and other Finance Policies and Procedures:  Contact Jason</a:t>
            </a:r>
          </a:p>
          <a:p>
            <a:endParaRPr lang="en-US" dirty="0"/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D2AA1D84-3324-49E8-A4E7-3D41A5D87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362123"/>
            <a:ext cx="2514600" cy="188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710718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0B29-6800-43E1-B109-5813B288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Status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5B046-165B-4428-856E-ADD7CCEB957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Thelen,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371068620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9CE9-800E-4DEE-88E7-05F56ADE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Director Resignations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EBC8E-71B5-466D-B2D0-01F43CE41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Area C3 – Amy Clements</a:t>
            </a:r>
          </a:p>
          <a:p>
            <a:r>
              <a:rPr lang="en-US" dirty="0"/>
              <a:t>Area C4 – Janette </a:t>
            </a:r>
            <a:r>
              <a:rPr lang="en-US" dirty="0" err="1"/>
              <a:t>Jordee</a:t>
            </a:r>
            <a:endParaRPr lang="en-US" dirty="0"/>
          </a:p>
          <a:p>
            <a:r>
              <a:rPr lang="en-US" dirty="0"/>
              <a:t>Area C5 – Cassie </a:t>
            </a:r>
            <a:r>
              <a:rPr lang="en-US" dirty="0" err="1"/>
              <a:t>Volden</a:t>
            </a:r>
            <a:endParaRPr lang="en-US" dirty="0"/>
          </a:p>
          <a:p>
            <a:r>
              <a:rPr lang="en-US" dirty="0"/>
              <a:t>Area F2 – Robert Wall</a:t>
            </a:r>
          </a:p>
        </p:txBody>
      </p:sp>
      <p:pic>
        <p:nvPicPr>
          <p:cNvPr id="10242" name="Picture 2" descr="See the source image">
            <a:extLst>
              <a:ext uri="{FF2B5EF4-FFF2-40B4-BE49-F238E27FC236}">
                <a16:creationId xmlns:a16="http://schemas.microsoft.com/office/drawing/2014/main" id="{58D9DD63-5B96-408C-8F9E-29DE12891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20040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551592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Director Replacement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Area C3 – Laura Croft</a:t>
            </a:r>
          </a:p>
        </p:txBody>
      </p:sp>
      <p:sp>
        <p:nvSpPr>
          <p:cNvPr id="5" name="AutoShape 8" descr="See the source image">
            <a:extLst>
              <a:ext uri="{FF2B5EF4-FFF2-40B4-BE49-F238E27FC236}">
                <a16:creationId xmlns:a16="http://schemas.microsoft.com/office/drawing/2014/main" id="{45C9E7B5-489A-4ED4-B91F-0F0CAB7C37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74" name="Picture 10" descr="See the source image">
            <a:extLst>
              <a:ext uri="{FF2B5EF4-FFF2-40B4-BE49-F238E27FC236}">
                <a16:creationId xmlns:a16="http://schemas.microsoft.com/office/drawing/2014/main" id="{DE2C68C9-61E1-4E76-9641-B77470650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248025"/>
            <a:ext cx="2590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67246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59A9-1281-403C-9645-0FEE1DD3F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We 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07C87-15CB-4F58-B3BF-A963F550E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Central Division needs help with the following:</a:t>
            </a:r>
          </a:p>
          <a:p>
            <a:pPr lvl="1"/>
            <a:r>
              <a:rPr lang="en-US" dirty="0"/>
              <a:t>A second make-up Divisional TLI (if one is held)</a:t>
            </a:r>
          </a:p>
          <a:p>
            <a:pPr lvl="1"/>
            <a:r>
              <a:rPr lang="en-US" dirty="0"/>
              <a:t>Area and Division Speech Contests</a:t>
            </a:r>
          </a:p>
          <a:p>
            <a:pPr lvl="1"/>
            <a:r>
              <a:rPr lang="en-US" dirty="0"/>
              <a:t>Area Director Visits</a:t>
            </a:r>
          </a:p>
          <a:p>
            <a:r>
              <a:rPr lang="en-US" dirty="0"/>
              <a:t>Where can you give a few hours of your time to help?</a:t>
            </a:r>
            <a:endParaRPr lang="en-US" sz="3200" dirty="0"/>
          </a:p>
          <a:p>
            <a:pPr lvl="1"/>
            <a:r>
              <a:rPr lang="en-US" dirty="0"/>
              <a:t>Carpool with others</a:t>
            </a:r>
          </a:p>
          <a:p>
            <a:pPr lvl="1"/>
            <a:r>
              <a:rPr lang="en-US" dirty="0"/>
              <a:t>Quality time to plan some of your own Area/Division events</a:t>
            </a:r>
          </a:p>
        </p:txBody>
      </p:sp>
      <p:pic>
        <p:nvPicPr>
          <p:cNvPr id="13314" name="Picture 2" descr="See the source image">
            <a:extLst>
              <a:ext uri="{FF2B5EF4-FFF2-40B4-BE49-F238E27FC236}">
                <a16:creationId xmlns:a16="http://schemas.microsoft.com/office/drawing/2014/main" id="{2833BAC9-F2A7-4562-8BA3-D1732A410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2" b="18450"/>
          <a:stretch/>
        </p:blipFill>
        <p:spPr bwMode="auto">
          <a:xfrm>
            <a:off x="5181600" y="5253845"/>
            <a:ext cx="3108793" cy="129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801679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 we all have a Feather in our CAP?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</a:t>
            </a:r>
          </a:p>
          <a:p>
            <a:r>
              <a:rPr lang="en-US" dirty="0"/>
              <a:t>Attitude</a:t>
            </a:r>
          </a:p>
          <a:p>
            <a:r>
              <a:rPr lang="en-US" dirty="0"/>
              <a:t>Pathways</a:t>
            </a:r>
          </a:p>
          <a:p>
            <a:endParaRPr lang="en-US" dirty="0"/>
          </a:p>
        </p:txBody>
      </p:sp>
      <p:pic>
        <p:nvPicPr>
          <p:cNvPr id="4" name="Picture 2" descr="C:\Users\Owner\AppData\Local\Microsoft\Windows\INetCache\IE\JU5QYK54\gray_ankh_top_hat_with_feathers_3_by_windthin-d4kxaxm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2057400"/>
            <a:ext cx="4343400" cy="3373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901105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373D6-6F23-4F50-B037-A9FF1ADA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Could Happen to All of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B6612-D179-483E-A199-1F157F704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issue of lack of new leaders</a:t>
            </a:r>
          </a:p>
          <a:p>
            <a:pPr lvl="1"/>
            <a:r>
              <a:rPr lang="en-US" dirty="0"/>
              <a:t>Don’t be complacent</a:t>
            </a:r>
          </a:p>
          <a:p>
            <a:pPr lvl="1"/>
            <a:r>
              <a:rPr lang="en-US" dirty="0"/>
              <a:t>Be encouraging of new talent:  “I see something in you but I don’t know what it is…”</a:t>
            </a:r>
          </a:p>
          <a:p>
            <a:r>
              <a:rPr lang="en-US" dirty="0"/>
              <a:t>Have some sort of topic related to this on the February virtual DEC call</a:t>
            </a:r>
          </a:p>
        </p:txBody>
      </p:sp>
      <p:pic>
        <p:nvPicPr>
          <p:cNvPr id="12290" name="Picture 2" descr="See the source image">
            <a:extLst>
              <a:ext uri="{FF2B5EF4-FFF2-40B4-BE49-F238E27FC236}">
                <a16:creationId xmlns:a16="http://schemas.microsoft.com/office/drawing/2014/main" id="{41D18F3A-87C4-4474-8B20-65D432898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4" b="43333"/>
          <a:stretch/>
        </p:blipFill>
        <p:spPr bwMode="auto">
          <a:xfrm>
            <a:off x="4800600" y="4112215"/>
            <a:ext cx="3733800" cy="228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020940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00A714A-00BE-449D-9090-222DE644DFE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8200" y="1600200"/>
            <a:ext cx="73914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07006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25394-A7B9-46B0-9983-446ACEA25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Building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071C-FBC6-4234-96FE-8D3B6CCD63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Thelen,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269957005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506FB-2A4B-4102-A7EC-6A3976DE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 by </a:t>
            </a:r>
            <a:r>
              <a:rPr lang="en-US"/>
              <a:t>Your Quotes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F73F7-BF4B-4080-BF8F-041B12520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 leader is best when people barely know he exists, when his work is done, his aim fulfilled, they will say: we did it ourselves. “</a:t>
            </a:r>
          </a:p>
          <a:p>
            <a:pPr marL="457200" lvl="1" indent="0">
              <a:buNone/>
            </a:pPr>
            <a:r>
              <a:rPr lang="en-US" dirty="0"/>
              <a:t>— Lao Tzu</a:t>
            </a:r>
          </a:p>
          <a:p>
            <a:endParaRPr lang="en-US" dirty="0"/>
          </a:p>
          <a:p>
            <a:r>
              <a:rPr lang="en-US" dirty="0"/>
              <a:t>“Where there is no vision, the people perish. “</a:t>
            </a:r>
          </a:p>
          <a:p>
            <a:pPr marL="457200" lvl="1" indent="0">
              <a:buNone/>
            </a:pPr>
            <a:r>
              <a:rPr lang="en-US" dirty="0"/>
              <a:t>— Proverbs 29:18</a:t>
            </a:r>
          </a:p>
          <a:p>
            <a:pPr marL="0" indent="0">
              <a:buNone/>
            </a:pPr>
            <a:r>
              <a:rPr lang="en-US" dirty="0"/>
              <a:t>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86594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Club Growth Director Update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3944867562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506FB-2A4B-4102-A7EC-6A3976DE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Reports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4AB29F-07A7-4290-A3EF-225865CEB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600200"/>
            <a:ext cx="6705600" cy="4560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6BFB7B-3D5C-4A9D-AA1F-41D07AE26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6310811"/>
            <a:ext cx="143827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28800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C3D367-C558-4474-BD2A-EF9F100B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Situation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2DA5BD-6E65-40FD-87CC-2BF2B93FE19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Lost clubs</a:t>
            </a:r>
          </a:p>
          <a:p>
            <a:pPr lvl="1"/>
            <a:r>
              <a:rPr lang="en-US" dirty="0"/>
              <a:t>Trek TM</a:t>
            </a:r>
          </a:p>
          <a:p>
            <a:pPr lvl="1"/>
            <a:r>
              <a:rPr lang="en-US" dirty="0"/>
              <a:t>Deere Tales *</a:t>
            </a:r>
          </a:p>
          <a:p>
            <a:pPr lvl="1"/>
            <a:r>
              <a:rPr lang="en-US" dirty="0"/>
              <a:t>Hansen’s TM *</a:t>
            </a:r>
          </a:p>
          <a:p>
            <a:pPr lvl="1"/>
            <a:r>
              <a:rPr lang="en-US" dirty="0"/>
              <a:t>Funny Business</a:t>
            </a:r>
          </a:p>
          <a:p>
            <a:pPr lvl="1"/>
            <a:r>
              <a:rPr lang="en-US" dirty="0" err="1"/>
              <a:t>Eau</a:t>
            </a:r>
            <a:r>
              <a:rPr lang="en-US" dirty="0"/>
              <a:t> Claire TM</a:t>
            </a:r>
          </a:p>
          <a:p>
            <a:pPr lvl="1"/>
            <a:r>
              <a:rPr lang="en-US" dirty="0"/>
              <a:t>3M Menomonee</a:t>
            </a:r>
          </a:p>
          <a:p>
            <a:pPr lvl="1"/>
            <a:r>
              <a:rPr lang="en-US" dirty="0"/>
              <a:t>MKE Engineer</a:t>
            </a:r>
          </a:p>
          <a:p>
            <a:r>
              <a:rPr lang="en-US" dirty="0"/>
              <a:t>New clubs</a:t>
            </a:r>
          </a:p>
          <a:p>
            <a:pPr lvl="1"/>
            <a:r>
              <a:rPr lang="en-US" dirty="0"/>
              <a:t>Speak Up!</a:t>
            </a:r>
          </a:p>
          <a:p>
            <a:pPr lvl="1"/>
            <a:r>
              <a:rPr lang="en-US" dirty="0"/>
              <a:t>Words Properly Spoken TM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60789D-946D-4744-A9BD-3B1A283B80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0" y="1600200"/>
            <a:ext cx="4038600" cy="5181600"/>
          </a:xfrm>
        </p:spPr>
        <p:txBody>
          <a:bodyPr/>
          <a:lstStyle/>
          <a:p>
            <a:r>
              <a:rPr lang="en-US" dirty="0"/>
              <a:t>Submitting application</a:t>
            </a:r>
          </a:p>
          <a:p>
            <a:pPr lvl="1"/>
            <a:r>
              <a:rPr lang="en-US" dirty="0"/>
              <a:t>Johnsonville TM</a:t>
            </a:r>
          </a:p>
          <a:p>
            <a:r>
              <a:rPr lang="en-US" dirty="0"/>
              <a:t>In process</a:t>
            </a:r>
          </a:p>
          <a:p>
            <a:pPr lvl="1"/>
            <a:r>
              <a:rPr lang="en-US" dirty="0"/>
              <a:t>Blackhawk Community Credit Union</a:t>
            </a:r>
          </a:p>
          <a:p>
            <a:pPr lvl="1"/>
            <a:r>
              <a:rPr lang="en-US" dirty="0" err="1"/>
              <a:t>Mammonth</a:t>
            </a:r>
            <a:r>
              <a:rPr lang="en-US" dirty="0"/>
              <a:t> TM </a:t>
            </a:r>
          </a:p>
          <a:p>
            <a:pPr lvl="1"/>
            <a:r>
              <a:rPr lang="en-US" dirty="0"/>
              <a:t>EQ Leadership </a:t>
            </a:r>
          </a:p>
          <a:p>
            <a:pPr lvl="1"/>
            <a:r>
              <a:rPr lang="en-US" dirty="0" err="1"/>
              <a:t>Badgerland</a:t>
            </a:r>
            <a:r>
              <a:rPr lang="en-US" dirty="0"/>
              <a:t> Meter</a:t>
            </a:r>
          </a:p>
          <a:p>
            <a:r>
              <a:rPr lang="en-US" dirty="0"/>
              <a:t>Possible</a:t>
            </a:r>
          </a:p>
          <a:p>
            <a:pPr lvl="1"/>
            <a:r>
              <a:rPr lang="en-US" dirty="0"/>
              <a:t>St. Croix</a:t>
            </a:r>
          </a:p>
          <a:p>
            <a:pPr lvl="1"/>
            <a:r>
              <a:rPr lang="en-US" dirty="0"/>
              <a:t>Thai Community Club</a:t>
            </a:r>
          </a:p>
        </p:txBody>
      </p:sp>
    </p:spTree>
    <p:extLst>
      <p:ext uri="{BB962C8B-B14F-4D97-AF65-F5344CB8AC3E}">
        <p14:creationId xmlns:p14="http://schemas.microsoft.com/office/powerpoint/2010/main" val="1693836239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C0B7E-5A90-42F3-BE95-5932EDD3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Coaches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D8CF09-8CE4-42FF-950D-D5A38896E04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86250122"/>
              </p:ext>
            </p:extLst>
          </p:nvPr>
        </p:nvGraphicFramePr>
        <p:xfrm>
          <a:off x="381000" y="1714500"/>
          <a:ext cx="3962400" cy="48387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791348619"/>
                    </a:ext>
                  </a:extLst>
                </a:gridCol>
              </a:tblGrid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Church Mutual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13525487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Generally Speaking Toastmasters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15788077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Kimmunicators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57190737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Landmark Toastmasters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44947718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Madison Achievers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79027396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 dirty="0">
                          <a:effectLst/>
                        </a:rPr>
                        <a:t>Marshfield Area Toastmasters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98424805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Milwaukee Metro Spkrs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21811868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Oak Creek Toastmasters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3896642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Red Cedar Toastmasters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31061997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Schneider Toastmasters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4966638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Sheboygan Club 2121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47580920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Spectacle City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24163112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Sunburst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90294746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The Waukie Talkies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85243725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Toasters For Independence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05481178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Toastmasters of the Northwoods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54711422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Tosa/Medical Club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95018900"/>
                  </a:ext>
                </a:extLst>
              </a:tr>
              <a:tr h="268817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 dirty="0">
                          <a:effectLst/>
                        </a:rPr>
                        <a:t>Walworth County Toastmasters Club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91671368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46228-C64E-42BF-AE9B-2DB29786092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18 clubs currently have a club coach assigned</a:t>
            </a:r>
          </a:p>
          <a:p>
            <a:r>
              <a:rPr lang="en-US" dirty="0"/>
              <a:t>39 clubs need a coach</a:t>
            </a:r>
          </a:p>
          <a:p>
            <a:endParaRPr lang="en-US" dirty="0"/>
          </a:p>
          <a:p>
            <a:r>
              <a:rPr lang="en-US" dirty="0"/>
              <a:t>Club Coach</a:t>
            </a:r>
          </a:p>
          <a:p>
            <a:pPr lvl="1"/>
            <a:r>
              <a:rPr lang="en-US" dirty="0"/>
              <a:t>Monthly calls with other coaches</a:t>
            </a:r>
          </a:p>
          <a:p>
            <a:pPr lvl="1"/>
            <a:r>
              <a:rPr lang="en-US" dirty="0"/>
              <a:t>Requirement for DTM</a:t>
            </a:r>
          </a:p>
          <a:p>
            <a:pPr lvl="1"/>
            <a:r>
              <a:rPr lang="en-US" dirty="0"/>
              <a:t>“Double Duty” – bring club to distinguished AND get district officer credit (by June 2020)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217693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0BD5-87F1-4F44-BE7F-6914FE7C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05227-7591-439F-A153-DB226C53856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1295564953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598B57-AA01-4105-9681-1B8A0DD4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Membership Campaigns</a:t>
            </a:r>
          </a:p>
        </p:txBody>
      </p:sp>
      <p:pic>
        <p:nvPicPr>
          <p:cNvPr id="16386" name="Picture 2" descr="See the source image">
            <a:extLst>
              <a:ext uri="{FF2B5EF4-FFF2-40B4-BE49-F238E27FC236}">
                <a16:creationId xmlns:a16="http://schemas.microsoft.com/office/drawing/2014/main" id="{30F9A39F-6F3A-43F5-A655-FB849E16E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07734"/>
            <a:ext cx="6019800" cy="525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67610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65F7-6085-4AC2-A038-49224D992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TLI Debrief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4FE44-61A2-480B-8B68-9A7CFB0E9B0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560737417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AD14-FA5F-4002-AC53-1B66226C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Membership Campaigns</a:t>
            </a:r>
          </a:p>
        </p:txBody>
      </p:sp>
      <p:pic>
        <p:nvPicPr>
          <p:cNvPr id="17410" name="Picture 2" descr="See the source image">
            <a:extLst>
              <a:ext uri="{FF2B5EF4-FFF2-40B4-BE49-F238E27FC236}">
                <a16:creationId xmlns:a16="http://schemas.microsoft.com/office/drawing/2014/main" id="{30CDFD81-39E9-4864-8602-A3B438437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799"/>
            <a:ext cx="5638800" cy="518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212779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754C5-A0EF-4BED-A2C4-32945DC9E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Membership Building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F9306-15F5-49FF-BD73-60E869067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Plan Open House </a:t>
            </a:r>
          </a:p>
          <a:p>
            <a:pPr lvl="1"/>
            <a:r>
              <a:rPr lang="en-US" dirty="0"/>
              <a:t>Promotion of event (flyers for members to distribute, </a:t>
            </a:r>
            <a:r>
              <a:rPr lang="en-US" dirty="0" err="1"/>
              <a:t>EventBrite</a:t>
            </a:r>
            <a:r>
              <a:rPr lang="en-US" dirty="0"/>
              <a:t>, Facebook, LinkedIn, Twitter, club website, local community calendars, other ideas?)</a:t>
            </a:r>
          </a:p>
          <a:p>
            <a:pPr lvl="1"/>
            <a:r>
              <a:rPr lang="en-US" dirty="0"/>
              <a:t>Gain bases in TBL</a:t>
            </a:r>
          </a:p>
          <a:p>
            <a:r>
              <a:rPr lang="en-US" dirty="0"/>
              <a:t>Guest packet with current information</a:t>
            </a:r>
          </a:p>
          <a:p>
            <a:r>
              <a:rPr lang="en-US" dirty="0"/>
              <a:t>Club website / social media current</a:t>
            </a:r>
          </a:p>
          <a:p>
            <a:r>
              <a:rPr lang="en-US" dirty="0"/>
              <a:t>Special membership drive – put on a “show”</a:t>
            </a:r>
          </a:p>
          <a:p>
            <a:pPr lvl="1"/>
            <a:r>
              <a:rPr lang="en-US" dirty="0"/>
              <a:t>Advanced speaker and beginning speaker</a:t>
            </a:r>
          </a:p>
          <a:p>
            <a:pPr lvl="1"/>
            <a:r>
              <a:rPr lang="en-US" dirty="0"/>
              <a:t>Evaluators give a “model” evaluation</a:t>
            </a:r>
          </a:p>
          <a:p>
            <a:r>
              <a:rPr lang="en-US" dirty="0"/>
              <a:t>Membership contests – between club members or clubs in an area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52482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441-3232-478D-9FE0-FC32A1BD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Membership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E7F7D-F72F-4284-B8AF-912B2C993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Achieve Success – Attract &amp; Retain members</a:t>
            </a:r>
          </a:p>
          <a:p>
            <a:pPr lvl="1"/>
            <a:r>
              <a:rPr lang="en-US" dirty="0">
                <a:hlinkClick r:id="rId2"/>
              </a:rPr>
              <a:t>https://www.toastmasters.org/~/media/aed54005493241a997833b547b40337d.ashx</a:t>
            </a:r>
            <a:r>
              <a:rPr lang="en-US" dirty="0"/>
              <a:t> </a:t>
            </a:r>
          </a:p>
          <a:p>
            <a:r>
              <a:rPr lang="en-US" dirty="0"/>
              <a:t>Let the World Know – Publicity &amp; Promotion Handbook</a:t>
            </a:r>
          </a:p>
          <a:p>
            <a:pPr lvl="1"/>
            <a:r>
              <a:rPr lang="en-US" dirty="0">
                <a:hlinkClick r:id="rId3"/>
              </a:rPr>
              <a:t>https://www.toastmasters.org/~/media/4961F7BE4B244A12A39426D0C9193CD1.ashx</a:t>
            </a:r>
            <a:r>
              <a:rPr lang="en-US" dirty="0"/>
              <a:t> </a:t>
            </a:r>
          </a:p>
          <a:p>
            <a:r>
              <a:rPr lang="en-US" dirty="0"/>
              <a:t>Visit other district websites for different ideas too</a:t>
            </a:r>
          </a:p>
          <a:p>
            <a:pPr lvl="1"/>
            <a:r>
              <a:rPr lang="en-US" dirty="0">
                <a:hlinkClick r:id="rId4"/>
              </a:rPr>
              <a:t>https://www.d25toastmasters.org/resources/membership-and-marketing-resources/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53537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0E994-C800-48BE-B18E-11ACC934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A3C2F-E9B8-4316-BA10-FD4988419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Relations Awards</a:t>
            </a:r>
          </a:p>
          <a:p>
            <a:pPr lvl="1"/>
            <a:r>
              <a:rPr lang="en-US" dirty="0"/>
              <a:t>Best Website</a:t>
            </a:r>
          </a:p>
          <a:p>
            <a:pPr lvl="1"/>
            <a:r>
              <a:rPr lang="en-US" dirty="0"/>
              <a:t>Best Social Media</a:t>
            </a:r>
          </a:p>
          <a:p>
            <a:r>
              <a:rPr lang="en-US" dirty="0"/>
              <a:t>See the </a:t>
            </a:r>
            <a:r>
              <a:rPr lang="en-US" dirty="0">
                <a:hlinkClick r:id="rId2"/>
              </a:rPr>
              <a:t>District 35 website</a:t>
            </a:r>
            <a:r>
              <a:rPr lang="en-US" dirty="0"/>
              <a:t> for more details about the qualifying criteria and judging criteria for each award</a:t>
            </a:r>
          </a:p>
          <a:p>
            <a:r>
              <a:rPr lang="en-US" dirty="0"/>
              <a:t>The submission deadline is </a:t>
            </a:r>
            <a:r>
              <a:rPr lang="en-US" b="1" dirty="0"/>
              <a:t>March 31</a:t>
            </a:r>
            <a:r>
              <a:rPr lang="en-US" b="1"/>
              <a:t>, 2019</a:t>
            </a:r>
            <a:endParaRPr lang="en-US" dirty="0"/>
          </a:p>
          <a:p>
            <a:r>
              <a:rPr lang="en-US" dirty="0"/>
              <a:t>Please use this </a:t>
            </a:r>
            <a:r>
              <a:rPr lang="en-US" dirty="0">
                <a:hlinkClick r:id="rId3"/>
              </a:rPr>
              <a:t>entry form</a:t>
            </a:r>
            <a:endParaRPr lang="en-US" dirty="0"/>
          </a:p>
          <a:p>
            <a:r>
              <a:rPr lang="en-US" dirty="0"/>
              <a:t>Email your entry form to Kamal </a:t>
            </a:r>
            <a:r>
              <a:rPr lang="en-US" dirty="0" err="1"/>
              <a:t>Soan</a:t>
            </a:r>
            <a:r>
              <a:rPr lang="en-US" dirty="0"/>
              <a:t>, PR Manager at </a:t>
            </a:r>
            <a:r>
              <a:rPr lang="en-US" dirty="0">
                <a:hlinkClick r:id="rId4"/>
              </a:rPr>
              <a:t>kamal.soan@gmail.com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6412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District 35 General Updates</a:t>
            </a:r>
            <a:br>
              <a:rPr lang="en-US" dirty="0"/>
            </a:br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Thelen,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947813230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5588-F633-4462-80CA-423BA496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Toastmasters Baseball League Prizes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3EC6C-3DB0-4E0B-81DF-C75B0E254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Rozaline already shared general updates</a:t>
            </a:r>
          </a:p>
          <a:p>
            <a:r>
              <a:rPr lang="en-US" dirty="0"/>
              <a:t>Prizes based upon current standings to be ordered shortly</a:t>
            </a:r>
          </a:p>
          <a:p>
            <a:r>
              <a:rPr lang="en-US" dirty="0"/>
              <a:t>Prizes to be delivered at _______________</a:t>
            </a:r>
          </a:p>
        </p:txBody>
      </p:sp>
      <p:pic>
        <p:nvPicPr>
          <p:cNvPr id="15362" name="Picture 2" descr="See the source image">
            <a:extLst>
              <a:ext uri="{FF2B5EF4-FFF2-40B4-BE49-F238E27FC236}">
                <a16:creationId xmlns:a16="http://schemas.microsoft.com/office/drawing/2014/main" id="{B3DF8ABF-2CE3-4117-91AA-90AC52A0C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27873"/>
            <a:ext cx="3429000" cy="23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465925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B85E9-36D9-47F6-BC45-892F1A66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Leadership Update (partial)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F204E-8756-40FE-AD25-121F0F8C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Division Director candidates for all but Divisions A and F</a:t>
            </a:r>
          </a:p>
          <a:p>
            <a:r>
              <a:rPr lang="en-US" dirty="0"/>
              <a:t>Need Area Director candidates for many Areas</a:t>
            </a:r>
          </a:p>
          <a:p>
            <a:endParaRPr lang="en-US" dirty="0"/>
          </a:p>
          <a:p>
            <a:r>
              <a:rPr lang="en-US" dirty="0"/>
              <a:t>Suggestions? Please forward to Ed and/or District Leadership Chair Rhonda Williams (rhondainwisconsin@gmail.com)</a:t>
            </a:r>
          </a:p>
        </p:txBody>
      </p:sp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CEAE22D8-1F72-4ABC-B67E-C8E22AC57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36629"/>
            <a:ext cx="2331944" cy="222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824612"/>
      </p:ext>
    </p:extLst>
  </p:cSld>
  <p:clrMapOvr>
    <a:masterClrMapping/>
  </p:clrMapOvr>
  <p:transition spd="slow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9950-B331-4B59-937A-2BF0BD2ED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 about District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4407B-2B58-4EC4-96BA-51AC21EC5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Relations Awards</a:t>
            </a:r>
          </a:p>
          <a:p>
            <a:pPr lvl="1"/>
            <a:r>
              <a:rPr lang="en-US" dirty="0"/>
              <a:t>Website</a:t>
            </a:r>
          </a:p>
          <a:p>
            <a:pPr lvl="1"/>
            <a:r>
              <a:rPr lang="en-US" dirty="0"/>
              <a:t>Social Media</a:t>
            </a:r>
          </a:p>
          <a:p>
            <a:r>
              <a:rPr lang="en-US" dirty="0"/>
              <a:t>Toastmaster of the Year</a:t>
            </a:r>
          </a:p>
          <a:p>
            <a:r>
              <a:rPr lang="en-US" dirty="0"/>
              <a:t>Area Director of the Year</a:t>
            </a:r>
          </a:p>
          <a:p>
            <a:r>
              <a:rPr lang="en-US" dirty="0"/>
              <a:t>Division Director of the Year</a:t>
            </a:r>
          </a:p>
          <a:p>
            <a:endParaRPr lang="en-US" dirty="0"/>
          </a:p>
          <a:p>
            <a:r>
              <a:rPr lang="en-US" dirty="0"/>
              <a:t>Have nominations in for the latter three to Ed by March 1, 2019</a:t>
            </a:r>
          </a:p>
        </p:txBody>
      </p:sp>
    </p:spTree>
    <p:extLst>
      <p:ext uri="{BB962C8B-B14F-4D97-AF65-F5344CB8AC3E}">
        <p14:creationId xmlns:p14="http://schemas.microsoft.com/office/powerpoint/2010/main" val="1779896987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F196-FBA6-4DC2-B9FA-B7625852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18FB0-39D3-467C-874A-0287E624B0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962118638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2E770-DCAA-40F6-8E84-2FB0F8E89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DEC Attendance – 2</a:t>
            </a:r>
            <a:r>
              <a:rPr lang="en-US" baseline="30000" dirty="0"/>
              <a:t>nd</a:t>
            </a:r>
            <a:r>
              <a:rPr lang="en-US" dirty="0"/>
              <a:t> Quarter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14165-72DA-4681-A517-E75EAEFB5ED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400" y="2667000"/>
            <a:ext cx="8077200" cy="4114800"/>
          </a:xfrm>
        </p:spPr>
        <p:txBody>
          <a:bodyPr/>
          <a:lstStyle/>
          <a:p>
            <a:pPr marL="0" indent="0" algn="ctr">
              <a:buNone/>
            </a:pP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B8A5AA-FAF3-455B-B0D3-DCB1BBB07597}"/>
              </a:ext>
            </a:extLst>
          </p:cNvPr>
          <p:cNvSpPr txBox="1">
            <a:spLocks/>
          </p:cNvSpPr>
          <p:nvPr/>
        </p:nvSpPr>
        <p:spPr>
          <a:xfrm>
            <a:off x="253218" y="1564077"/>
            <a:ext cx="8229600" cy="98664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sz="2400" kern="0" dirty="0">
                <a:solidFill>
                  <a:schemeClr val="tx2"/>
                </a:solidFill>
              </a:rPr>
              <a:t>These individuals had perfect attendance at DEC meetings in the 2</a:t>
            </a:r>
            <a:r>
              <a:rPr lang="en-US" sz="2400" kern="0" baseline="30000" dirty="0">
                <a:solidFill>
                  <a:schemeClr val="tx2"/>
                </a:solidFill>
              </a:rPr>
              <a:t>nd</a:t>
            </a:r>
            <a:r>
              <a:rPr lang="en-US" sz="2400" kern="0" dirty="0">
                <a:solidFill>
                  <a:schemeClr val="tx2"/>
                </a:solidFill>
              </a:rPr>
              <a:t> quarter</a:t>
            </a:r>
          </a:p>
        </p:txBody>
      </p:sp>
    </p:spTree>
    <p:extLst>
      <p:ext uri="{BB962C8B-B14F-4D97-AF65-F5344CB8AC3E}">
        <p14:creationId xmlns:p14="http://schemas.microsoft.com/office/powerpoint/2010/main" val="1914426734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C93EF-2912-4C0F-90FF-E0555D3D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TLI – Toastmasters Leadership Institute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21436-8EBA-42FF-BFD6-729AFBF52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029200" cy="5101445"/>
          </a:xfrm>
        </p:spPr>
        <p:txBody>
          <a:bodyPr/>
          <a:lstStyle/>
          <a:p>
            <a:r>
              <a:rPr lang="en-US" dirty="0"/>
              <a:t>Makeup sessions continue through the end of February</a:t>
            </a:r>
          </a:p>
          <a:p>
            <a:r>
              <a:rPr lang="en-US" dirty="0"/>
              <a:t>Check District calendar for dates and details</a:t>
            </a:r>
          </a:p>
          <a:p>
            <a:r>
              <a:rPr lang="en-US" dirty="0"/>
              <a:t>Encourage clubs to send all 7 officers (and they don’t need to all attend the same session)</a:t>
            </a:r>
          </a:p>
          <a:p>
            <a:r>
              <a:rPr lang="en-US" dirty="0"/>
              <a:t>Minimum of 4 officers attend to receive DCP credit</a:t>
            </a:r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461B630D-9FEE-4945-B26B-8F56637F2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060" y="2362200"/>
            <a:ext cx="3416140" cy="301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023606"/>
      </p:ext>
    </p:extLst>
  </p:cSld>
  <p:clrMapOvr>
    <a:masterClrMapping/>
  </p:clrMapOvr>
  <p:transition spd="slow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766AE-CF6B-473D-BFAE-83EA684F9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DEC Attendance – 1</a:t>
            </a:r>
            <a:r>
              <a:rPr lang="en-US" baseline="30000" dirty="0"/>
              <a:t>st</a:t>
            </a:r>
            <a:r>
              <a:rPr lang="en-US" dirty="0"/>
              <a:t> Half of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CEF11-182C-4055-8320-425355075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individuals had perfect attendance for the 1</a:t>
            </a:r>
            <a:r>
              <a:rPr lang="en-US" baseline="30000" dirty="0"/>
              <a:t>st</a:t>
            </a:r>
            <a:r>
              <a:rPr lang="en-US" dirty="0"/>
              <a:t> half of the Toastmasters year:</a:t>
            </a:r>
          </a:p>
        </p:txBody>
      </p:sp>
    </p:spTree>
    <p:extLst>
      <p:ext uri="{BB962C8B-B14F-4D97-AF65-F5344CB8AC3E}">
        <p14:creationId xmlns:p14="http://schemas.microsoft.com/office/powerpoint/2010/main" val="583184312"/>
      </p:ext>
    </p:extLst>
  </p:cSld>
  <p:clrMapOvr>
    <a:masterClrMapping/>
  </p:clrMapOvr>
  <p:transition spd="slow"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30-60-90 Day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308392020"/>
      </p:ext>
    </p:extLst>
  </p:cSld>
  <p:clrMapOvr>
    <a:masterClrMapping/>
  </p:clrMapOvr>
  <p:transition spd="slow"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30 Days (mid-February)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Make sure all TLI training is recorded by May 31</a:t>
            </a:r>
          </a:p>
          <a:p>
            <a:pPr lvl="0"/>
            <a:r>
              <a:rPr lang="en-US" dirty="0"/>
              <a:t>Start 2</a:t>
            </a:r>
            <a:r>
              <a:rPr lang="en-US" baseline="30000" dirty="0"/>
              <a:t>nd</a:t>
            </a:r>
            <a:r>
              <a:rPr lang="en-US" dirty="0"/>
              <a:t> round of club visits and enter information for visit reports ASAP after visit (due by May 31)</a:t>
            </a:r>
          </a:p>
          <a:p>
            <a:r>
              <a:rPr lang="en-US" dirty="0"/>
              <a:t>Speech Contests</a:t>
            </a:r>
          </a:p>
          <a:p>
            <a:pPr lvl="1"/>
            <a:r>
              <a:rPr lang="en-US" dirty="0"/>
              <a:t>Area Directors – everything ready to conduct contests?</a:t>
            </a:r>
          </a:p>
          <a:p>
            <a:pPr lvl="1"/>
            <a:r>
              <a:rPr lang="en-US" dirty="0"/>
              <a:t>Division Directors – location, date, and time finalized?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pPr lvl="0"/>
            <a:r>
              <a:rPr lang="en-US" dirty="0"/>
              <a:t>Start generating interest for Spring Convention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16402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60 Days (mid-March)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Make sure all TLI training is recorded by May 31</a:t>
            </a:r>
          </a:p>
          <a:p>
            <a:pPr lvl="0"/>
            <a:r>
              <a:rPr lang="en-US" dirty="0"/>
              <a:t>Continue 2</a:t>
            </a:r>
            <a:r>
              <a:rPr lang="en-US" baseline="30000" dirty="0"/>
              <a:t>nd</a:t>
            </a:r>
            <a:r>
              <a:rPr lang="en-US" dirty="0"/>
              <a:t> round of club visits and enter information for visit reports ASAP after visit (due by May 31)</a:t>
            </a:r>
          </a:p>
          <a:p>
            <a:r>
              <a:rPr lang="en-US" dirty="0"/>
              <a:t>Speech Contests</a:t>
            </a:r>
          </a:p>
          <a:p>
            <a:pPr lvl="1"/>
            <a:r>
              <a:rPr lang="en-US" dirty="0"/>
              <a:t>Area Directors – Concluding contests</a:t>
            </a:r>
          </a:p>
          <a:p>
            <a:pPr lvl="1"/>
            <a:r>
              <a:rPr lang="en-US" dirty="0"/>
              <a:t>Division Directors – Finalizing details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pPr lvl="0"/>
            <a:r>
              <a:rPr lang="en-US" dirty="0"/>
              <a:t>Share information for the Spring Convention provided by PQD and on website with clubs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71504"/>
      </p:ext>
    </p:extLst>
  </p:cSld>
  <p:clrMapOvr>
    <a:masterClrMapping/>
  </p:clrMapOvr>
  <p:transition spd="slow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90 Days (mid-April)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Ensure all training is recorded</a:t>
            </a:r>
          </a:p>
          <a:p>
            <a:r>
              <a:rPr lang="en-US" dirty="0"/>
              <a:t>Complete Area Director visits – finalize paperwork in early May</a:t>
            </a:r>
          </a:p>
          <a:p>
            <a:r>
              <a:rPr lang="en-US" dirty="0"/>
              <a:t>Division Contests occurring or have all plans finalized</a:t>
            </a:r>
          </a:p>
          <a:p>
            <a:r>
              <a:rPr lang="en-US" dirty="0"/>
              <a:t>Hold another Area/Division council meeting</a:t>
            </a:r>
          </a:p>
          <a:p>
            <a:r>
              <a:rPr lang="en-US" dirty="0"/>
              <a:t>Share information for the Spring Convention provided by PQD and on website with clubs</a:t>
            </a:r>
          </a:p>
          <a:p>
            <a:r>
              <a:rPr lang="en-US" dirty="0"/>
              <a:t>Have successors recommended to DLC/likely incoming District Director or keep asking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79549"/>
      </p:ext>
    </p:extLst>
  </p:cSld>
  <p:clrMapOvr>
    <a:masterClrMapping/>
  </p:clrMapOvr>
  <p:transition spd="slow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&amp; A and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727535514"/>
      </p:ext>
    </p:extLst>
  </p:cSld>
  <p:clrMapOvr>
    <a:masterClrMapping/>
  </p:clrMapOvr>
  <p:transition spd="slow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4DE6DA2E-0505-4AB5-9822-67E930A1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4400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427887"/>
      </p:ext>
    </p:extLst>
  </p:cSld>
  <p:clrMapOvr>
    <a:masterClrMapping/>
  </p:clrMapOvr>
  <p:transition spd="slow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Saturday, February 16, 2019</a:t>
            </a:r>
          </a:p>
          <a:p>
            <a:r>
              <a:rPr lang="en-US" dirty="0"/>
              <a:t>9:30 a.m. to 11:30 a.m. </a:t>
            </a:r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b="1" dirty="0">
                <a:solidFill>
                  <a:srgbClr val="FF0000"/>
                </a:solidFill>
              </a:rPr>
              <a:t>NOTE TIME CHANGE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Virtual Meeting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District Success Plan Update (Multiple)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Spring Convention Update (Rozaline)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Speech Contest Update (Rozaline)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Public Relations Update (Kamal)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Finding New Leaders (TBD)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…and more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  <p:pic>
        <p:nvPicPr>
          <p:cNvPr id="19458" name="Picture 2" descr="See the source image">
            <a:extLst>
              <a:ext uri="{FF2B5EF4-FFF2-40B4-BE49-F238E27FC236}">
                <a16:creationId xmlns:a16="http://schemas.microsoft.com/office/drawing/2014/main" id="{6B809300-8B39-4C78-B4B9-1A59D7AF7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953000"/>
            <a:ext cx="3371850" cy="157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952420"/>
      </p:ext>
    </p:extLst>
  </p:cSld>
  <p:clrMapOvr>
    <a:masterClrMapping/>
  </p:clrMapOvr>
  <p:transition spd="slow"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Topics for DEC Meeting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District Success Plan Progress (Quad)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Contest Update (Rozaline Janci)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Spring Convention Update 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07535"/>
      </p:ext>
    </p:extLst>
  </p:cSld>
  <p:clrMapOvr>
    <a:masterClrMapping/>
  </p:clrMapOvr>
  <p:transition spd="slow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>
            <a:extLst>
              <a:ext uri="{FF2B5EF4-FFF2-40B4-BE49-F238E27FC236}">
                <a16:creationId xmlns:a16="http://schemas.microsoft.com/office/drawing/2014/main" id="{958A06FE-960E-4685-AF41-20A61E33F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1295400"/>
            <a:ext cx="5105400" cy="469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32786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3FE8C-8C41-4C57-B536-9F635BFC1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Contest Reminders and TBL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22E1C-786F-42A1-994C-A6794CAE178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110222802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ACB84-0FA3-4F8D-823C-DB0183EC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Contest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3EF5A-2C41-4AB9-A422-87989C475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Clubs – January 2, 2019 – February 21, 2019</a:t>
            </a:r>
          </a:p>
          <a:p>
            <a:r>
              <a:rPr lang="en-US" dirty="0"/>
              <a:t>Areas – February 22, 2019 – March 24, 2019</a:t>
            </a:r>
          </a:p>
          <a:p>
            <a:r>
              <a:rPr lang="en-US" dirty="0"/>
              <a:t>Division – March 25, 2019 – April 28, 2019</a:t>
            </a:r>
          </a:p>
          <a:p>
            <a:r>
              <a:rPr lang="en-US" dirty="0"/>
              <a:t>District</a:t>
            </a:r>
          </a:p>
          <a:p>
            <a:pPr lvl="1"/>
            <a:r>
              <a:rPr lang="en-US" dirty="0"/>
              <a:t>Humorous – Friday, May 10, 2019</a:t>
            </a:r>
          </a:p>
          <a:p>
            <a:pPr lvl="1"/>
            <a:r>
              <a:rPr lang="en-US" dirty="0"/>
              <a:t>International – Saturday, May 11, 2019</a:t>
            </a:r>
          </a:p>
        </p:txBody>
      </p:sp>
      <p:pic>
        <p:nvPicPr>
          <p:cNvPr id="1028" name="Picture 4" descr="https://jennifermeaton.files.wordpress.com/2011/12/yay.png">
            <a:extLst>
              <a:ext uri="{FF2B5EF4-FFF2-40B4-BE49-F238E27FC236}">
                <a16:creationId xmlns:a16="http://schemas.microsoft.com/office/drawing/2014/main" id="{4FD7AFFB-8B68-4767-82AB-28864D282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724400"/>
            <a:ext cx="4791075" cy="189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600457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D8245-8080-4A57-B368-DA6D9989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on Number of Contestants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D473-19F7-45FE-97C1-565EF87DD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District 35 has chosen to invoke the rule regarding multiple contestants moving forward to the next level contest:</a:t>
            </a:r>
          </a:p>
          <a:p>
            <a:pPr lvl="1"/>
            <a:r>
              <a:rPr lang="en-US" dirty="0"/>
              <a:t>If an Area has 4 or less Clubs, 2 contestants can move forward to the Area contest</a:t>
            </a:r>
          </a:p>
          <a:p>
            <a:pPr lvl="1"/>
            <a:r>
              <a:rPr lang="en-US" dirty="0"/>
              <a:t>If a Division has 4 or less Areas, 2 contestants can move on to the Division contest</a:t>
            </a:r>
          </a:p>
          <a:p>
            <a:r>
              <a:rPr lang="en-US" dirty="0"/>
              <a:t>Based upon the number of clubs as of July 1, 2018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47AED728-71E9-4B62-8D04-D2AC2F4A4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136017"/>
            <a:ext cx="1670050" cy="153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23579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8936</TotalTime>
  <Words>2309</Words>
  <Application>Microsoft Office PowerPoint</Application>
  <PresentationFormat>On-screen Show (4:3)</PresentationFormat>
  <Paragraphs>417</Paragraphs>
  <Slides>69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8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January 2019 DEC Meeting</vt:lpstr>
      <vt:lpstr>Agenda</vt:lpstr>
      <vt:lpstr>Agenda</vt:lpstr>
      <vt:lpstr>Do we all have a Feather in our CAP?</vt:lpstr>
      <vt:lpstr>District TLI Debrief</vt:lpstr>
      <vt:lpstr>TLI – Toastmasters Leadership Institute</vt:lpstr>
      <vt:lpstr>Speech Contest Reminders and TBL Update</vt:lpstr>
      <vt:lpstr>Speech Contest Timeline</vt:lpstr>
      <vt:lpstr>Rule on Number of Contestants</vt:lpstr>
      <vt:lpstr>TBL – Toastmasters Baseball League</vt:lpstr>
      <vt:lpstr>TBL – Going Strong</vt:lpstr>
      <vt:lpstr>Spring Convention Update</vt:lpstr>
      <vt:lpstr>Countdown to Spring Convention</vt:lpstr>
      <vt:lpstr>2019 Spring Convention</vt:lpstr>
      <vt:lpstr>Theme: GET IN THE GAME</vt:lpstr>
      <vt:lpstr>PowerPoint Presentation</vt:lpstr>
      <vt:lpstr>Convention Chairs</vt:lpstr>
      <vt:lpstr>Assistance Still Needed</vt:lpstr>
      <vt:lpstr>Promoting the Spring Convention</vt:lpstr>
      <vt:lpstr>How Area and Division Directors Promote</vt:lpstr>
      <vt:lpstr>General Reminders</vt:lpstr>
      <vt:lpstr>Area and Division Director Roundtable</vt:lpstr>
      <vt:lpstr>PowerPoint Presentation</vt:lpstr>
      <vt:lpstr>District 35 Finance Update </vt:lpstr>
      <vt:lpstr>Overview</vt:lpstr>
      <vt:lpstr>Preliminary Financial Results Through December 2018</vt:lpstr>
      <vt:lpstr>Income Estimates</vt:lpstr>
      <vt:lpstr>District TLI – Preliminary Profit &amp; Loss</vt:lpstr>
      <vt:lpstr>Mileage Budget - Trio &amp; Administration</vt:lpstr>
      <vt:lpstr>Mileage Budget - Division Directors</vt:lpstr>
      <vt:lpstr>Mileage Budget - Area Directors</vt:lpstr>
      <vt:lpstr>Reminders - Reimbursements</vt:lpstr>
      <vt:lpstr>Other Reminders</vt:lpstr>
      <vt:lpstr>Eventbrite</vt:lpstr>
      <vt:lpstr>Questions?</vt:lpstr>
      <vt:lpstr>District Status Update</vt:lpstr>
      <vt:lpstr>Area Director Resignations</vt:lpstr>
      <vt:lpstr>Area Director Replacement</vt:lpstr>
      <vt:lpstr>Where Do We Need Help?</vt:lpstr>
      <vt:lpstr>This Could Happen to All of You</vt:lpstr>
      <vt:lpstr>PowerPoint Presentation</vt:lpstr>
      <vt:lpstr>Team Building Activity</vt:lpstr>
      <vt:lpstr>Stand by Your Quotes</vt:lpstr>
      <vt:lpstr>Club Growth Director Update</vt:lpstr>
      <vt:lpstr>Performance Reports</vt:lpstr>
      <vt:lpstr>Club Situation</vt:lpstr>
      <vt:lpstr>Club Coaches</vt:lpstr>
      <vt:lpstr>Membership Building</vt:lpstr>
      <vt:lpstr>Upcoming Membership Campaigns</vt:lpstr>
      <vt:lpstr>Upcoming Membership Campaigns</vt:lpstr>
      <vt:lpstr>Other Membership Building Ideas</vt:lpstr>
      <vt:lpstr>More Membership Resources</vt:lpstr>
      <vt:lpstr>PR Awards</vt:lpstr>
      <vt:lpstr>District 35 General Updates </vt:lpstr>
      <vt:lpstr>Toastmasters Baseball League Prizes</vt:lpstr>
      <vt:lpstr>District Leadership Update (partial)</vt:lpstr>
      <vt:lpstr>Reminders about District Awards</vt:lpstr>
      <vt:lpstr>Recognition</vt:lpstr>
      <vt:lpstr>Perfect DEC Attendance – 2nd Quarter</vt:lpstr>
      <vt:lpstr>Perfect DEC Attendance – 1st Half of Year</vt:lpstr>
      <vt:lpstr>30-60-90 Day Review</vt:lpstr>
      <vt:lpstr>Your Next 30 Days (mid-February)</vt:lpstr>
      <vt:lpstr>Your Next 60 Days (mid-March)</vt:lpstr>
      <vt:lpstr>Your Next 90 Days (mid-April)</vt:lpstr>
      <vt:lpstr>Q &amp; A and Wrap-Up</vt:lpstr>
      <vt:lpstr>PowerPoint Presentation</vt:lpstr>
      <vt:lpstr>Next DEC Meeting</vt:lpstr>
      <vt:lpstr>Next DEC Meeting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382</cp:revision>
  <cp:lastPrinted>2017-08-03T22:39:42Z</cp:lastPrinted>
  <dcterms:created xsi:type="dcterms:W3CDTF">2011-07-13T15:20:37Z</dcterms:created>
  <dcterms:modified xsi:type="dcterms:W3CDTF">2019-01-19T20:51:52Z</dcterms:modified>
</cp:coreProperties>
</file>