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85"/>
  </p:notesMasterIdLst>
  <p:sldIdLst>
    <p:sldId id="388" r:id="rId2"/>
    <p:sldId id="407" r:id="rId3"/>
    <p:sldId id="408" r:id="rId4"/>
    <p:sldId id="409" r:id="rId5"/>
    <p:sldId id="739" r:id="rId6"/>
    <p:sldId id="640" r:id="rId7"/>
    <p:sldId id="662" r:id="rId8"/>
    <p:sldId id="496" r:id="rId9"/>
    <p:sldId id="350" r:id="rId10"/>
    <p:sldId id="348" r:id="rId11"/>
    <p:sldId id="403" r:id="rId12"/>
    <p:sldId id="404" r:id="rId13"/>
    <p:sldId id="405" r:id="rId14"/>
    <p:sldId id="400" r:id="rId15"/>
    <p:sldId id="393" r:id="rId16"/>
    <p:sldId id="398" r:id="rId17"/>
    <p:sldId id="484" r:id="rId18"/>
    <p:sldId id="487" r:id="rId19"/>
    <p:sldId id="649" r:id="rId20"/>
    <p:sldId id="650" r:id="rId21"/>
    <p:sldId id="651" r:id="rId22"/>
    <p:sldId id="663" r:id="rId23"/>
    <p:sldId id="740" r:id="rId24"/>
    <p:sldId id="264" r:id="rId25"/>
    <p:sldId id="270" r:id="rId26"/>
    <p:sldId id="269" r:id="rId27"/>
    <p:sldId id="268" r:id="rId28"/>
    <p:sldId id="267" r:id="rId29"/>
    <p:sldId id="741" r:id="rId30"/>
    <p:sldId id="742" r:id="rId31"/>
    <p:sldId id="743" r:id="rId32"/>
    <p:sldId id="265" r:id="rId33"/>
    <p:sldId id="744" r:id="rId34"/>
    <p:sldId id="266" r:id="rId35"/>
    <p:sldId id="745" r:id="rId36"/>
    <p:sldId id="746" r:id="rId37"/>
    <p:sldId id="747" r:id="rId38"/>
    <p:sldId id="748" r:id="rId39"/>
    <p:sldId id="749" r:id="rId40"/>
    <p:sldId id="750" r:id="rId41"/>
    <p:sldId id="751" r:id="rId42"/>
    <p:sldId id="752" r:id="rId43"/>
    <p:sldId id="753" r:id="rId44"/>
    <p:sldId id="272" r:id="rId45"/>
    <p:sldId id="271" r:id="rId46"/>
    <p:sldId id="273" r:id="rId47"/>
    <p:sldId id="446" r:id="rId48"/>
    <p:sldId id="754" r:id="rId49"/>
    <p:sldId id="755" r:id="rId50"/>
    <p:sldId id="757" r:id="rId51"/>
    <p:sldId id="756" r:id="rId52"/>
    <p:sldId id="497" r:id="rId53"/>
    <p:sldId id="766" r:id="rId54"/>
    <p:sldId id="767" r:id="rId55"/>
    <p:sldId id="768" r:id="rId56"/>
    <p:sldId id="765" r:id="rId57"/>
    <p:sldId id="769" r:id="rId58"/>
    <p:sldId id="646" r:id="rId59"/>
    <p:sldId id="770" r:id="rId60"/>
    <p:sldId id="771" r:id="rId61"/>
    <p:sldId id="772" r:id="rId62"/>
    <p:sldId id="773" r:id="rId63"/>
    <p:sldId id="774" r:id="rId64"/>
    <p:sldId id="482" r:id="rId65"/>
    <p:sldId id="311" r:id="rId66"/>
    <p:sldId id="310" r:id="rId67"/>
    <p:sldId id="288" r:id="rId68"/>
    <p:sldId id="762" r:id="rId69"/>
    <p:sldId id="294" r:id="rId70"/>
    <p:sldId id="761" r:id="rId71"/>
    <p:sldId id="758" r:id="rId72"/>
    <p:sldId id="485" r:id="rId73"/>
    <p:sldId id="759" r:id="rId74"/>
    <p:sldId id="760" r:id="rId75"/>
    <p:sldId id="763" r:id="rId76"/>
    <p:sldId id="478" r:id="rId77"/>
    <p:sldId id="667" r:id="rId78"/>
    <p:sldId id="473" r:id="rId79"/>
    <p:sldId id="764" r:id="rId80"/>
    <p:sldId id="479" r:id="rId81"/>
    <p:sldId id="476" r:id="rId82"/>
    <p:sldId id="680" r:id="rId83"/>
    <p:sldId id="481" r:id="rId84"/>
  </p:sldIdLst>
  <p:sldSz cx="9144000" cy="6858000" type="screen4x3"/>
  <p:notesSz cx="7010400" cy="9236075"/>
  <p:defaultTextStyle>
    <a:defPPr>
      <a:defRPr lang="en-US"/>
    </a:defPPr>
    <a:lvl1pPr algn="l" rtl="0" fontAlgn="base">
      <a:spcBef>
        <a:spcPct val="0"/>
      </a:spcBef>
      <a:spcAft>
        <a:spcPct val="0"/>
      </a:spcAft>
      <a:defRPr kern="1200">
        <a:solidFill>
          <a:schemeClr val="tx1"/>
        </a:solidFill>
        <a:latin typeface="Arial" charset="0"/>
        <a:ea typeface="ヒラギノ角ゴ Pro W3" charset="0"/>
        <a:cs typeface="Arial" charset="0"/>
      </a:defRPr>
    </a:lvl1pPr>
    <a:lvl2pPr marL="457200" algn="l" rtl="0" fontAlgn="base">
      <a:spcBef>
        <a:spcPct val="0"/>
      </a:spcBef>
      <a:spcAft>
        <a:spcPct val="0"/>
      </a:spcAft>
      <a:defRPr kern="1200">
        <a:solidFill>
          <a:schemeClr val="tx1"/>
        </a:solidFill>
        <a:latin typeface="Arial" charset="0"/>
        <a:ea typeface="ヒラギノ角ゴ Pro W3" charset="0"/>
        <a:cs typeface="Arial" charset="0"/>
      </a:defRPr>
    </a:lvl2pPr>
    <a:lvl3pPr marL="914400" algn="l" rtl="0" fontAlgn="base">
      <a:spcBef>
        <a:spcPct val="0"/>
      </a:spcBef>
      <a:spcAft>
        <a:spcPct val="0"/>
      </a:spcAft>
      <a:defRPr kern="1200">
        <a:solidFill>
          <a:schemeClr val="tx1"/>
        </a:solidFill>
        <a:latin typeface="Arial" charset="0"/>
        <a:ea typeface="ヒラギノ角ゴ Pro W3" charset="0"/>
        <a:cs typeface="Arial" charset="0"/>
      </a:defRPr>
    </a:lvl3pPr>
    <a:lvl4pPr marL="1371600" algn="l" rtl="0" fontAlgn="base">
      <a:spcBef>
        <a:spcPct val="0"/>
      </a:spcBef>
      <a:spcAft>
        <a:spcPct val="0"/>
      </a:spcAft>
      <a:defRPr kern="1200">
        <a:solidFill>
          <a:schemeClr val="tx1"/>
        </a:solidFill>
        <a:latin typeface="Arial" charset="0"/>
        <a:ea typeface="ヒラギノ角ゴ Pro W3" charset="0"/>
        <a:cs typeface="Arial" charset="0"/>
      </a:defRPr>
    </a:lvl4pPr>
    <a:lvl5pPr marL="1828800" algn="l" rtl="0" fontAlgn="base">
      <a:spcBef>
        <a:spcPct val="0"/>
      </a:spcBef>
      <a:spcAft>
        <a:spcPct val="0"/>
      </a:spcAft>
      <a:defRPr kern="1200">
        <a:solidFill>
          <a:schemeClr val="tx1"/>
        </a:solidFill>
        <a:latin typeface="Arial" charset="0"/>
        <a:ea typeface="ヒラギノ角ゴ Pro W3" charset="0"/>
        <a:cs typeface="Arial" charset="0"/>
      </a:defRPr>
    </a:lvl5pPr>
    <a:lvl6pPr marL="2286000" algn="l" defTabSz="457200" rtl="0" eaLnBrk="1" latinLnBrk="0" hangingPunct="1">
      <a:defRPr kern="1200">
        <a:solidFill>
          <a:schemeClr val="tx1"/>
        </a:solidFill>
        <a:latin typeface="Arial" charset="0"/>
        <a:ea typeface="ヒラギノ角ゴ Pro W3" charset="0"/>
        <a:cs typeface="Arial" charset="0"/>
      </a:defRPr>
    </a:lvl6pPr>
    <a:lvl7pPr marL="2743200" algn="l" defTabSz="457200" rtl="0" eaLnBrk="1" latinLnBrk="0" hangingPunct="1">
      <a:defRPr kern="1200">
        <a:solidFill>
          <a:schemeClr val="tx1"/>
        </a:solidFill>
        <a:latin typeface="Arial" charset="0"/>
        <a:ea typeface="ヒラギノ角ゴ Pro W3" charset="0"/>
        <a:cs typeface="Arial" charset="0"/>
      </a:defRPr>
    </a:lvl7pPr>
    <a:lvl8pPr marL="3200400" algn="l" defTabSz="457200" rtl="0" eaLnBrk="1" latinLnBrk="0" hangingPunct="1">
      <a:defRPr kern="1200">
        <a:solidFill>
          <a:schemeClr val="tx1"/>
        </a:solidFill>
        <a:latin typeface="Arial" charset="0"/>
        <a:ea typeface="ヒラギノ角ゴ Pro W3" charset="0"/>
        <a:cs typeface="Arial" charset="0"/>
      </a:defRPr>
    </a:lvl8pPr>
    <a:lvl9pPr marL="3657600" algn="l" defTabSz="457200" rtl="0" eaLnBrk="1" latinLnBrk="0" hangingPunct="1">
      <a:defRPr kern="1200">
        <a:solidFill>
          <a:schemeClr val="tx1"/>
        </a:solidFill>
        <a:latin typeface="Arial" charset="0"/>
        <a:ea typeface="ヒラギノ角ゴ Pro W3" charset="0"/>
        <a:cs typeface="Arial" charset="0"/>
      </a:defRPr>
    </a:lvl9pPr>
  </p:defaultTextStyle>
  <p:extLst>
    <p:ext uri="{EFAFB233-063F-42B5-8137-9DF3F51BA10A}">
      <p15:sldGuideLst xmlns:p15="http://schemas.microsoft.com/office/powerpoint/2012/main">
        <p15:guide id="1" orient="horz" pos="1008" userDrawn="1">
          <p15:clr>
            <a:srgbClr val="A4A3A4"/>
          </p15:clr>
        </p15:guide>
        <p15:guide id="2" pos="192" userDrawn="1">
          <p15:clr>
            <a:srgbClr val="A4A3A4"/>
          </p15:clr>
        </p15:guide>
        <p15:guide id="3" pos="28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00374A"/>
    <a:srgbClr val="004165"/>
    <a:srgbClr val="A9B2B1"/>
    <a:srgbClr val="C6D5D7"/>
    <a:srgbClr val="DCEAEA"/>
    <a:srgbClr val="EBFDFF"/>
    <a:srgbClr val="ECFCFE"/>
    <a:srgbClr val="D9EFF8"/>
    <a:srgbClr val="ECEFE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0" autoAdjust="0"/>
    <p:restoredTop sz="90657" autoAdjust="0"/>
  </p:normalViewPr>
  <p:slideViewPr>
    <p:cSldViewPr showGuides="1">
      <p:cViewPr varScale="1">
        <p:scale>
          <a:sx n="66" d="100"/>
          <a:sy n="66" d="100"/>
        </p:scale>
        <p:origin x="540" y="72"/>
      </p:cViewPr>
      <p:guideLst>
        <p:guide orient="horz" pos="1008"/>
        <p:guide pos="192"/>
        <p:guide pos="288"/>
      </p:guideLst>
    </p:cSldViewPr>
  </p:slideViewPr>
  <p:outlineViewPr>
    <p:cViewPr>
      <p:scale>
        <a:sx n="33" d="100"/>
        <a:sy n="33" d="100"/>
      </p:scale>
      <p:origin x="0" y="0"/>
    </p:cViewPr>
  </p:outlineViewPr>
  <p:notesTextViewPr>
    <p:cViewPr>
      <p:scale>
        <a:sx n="3" d="2"/>
        <a:sy n="3" d="2"/>
      </p:scale>
      <p:origin x="0" y="0"/>
    </p:cViewPr>
  </p:notesTextViewPr>
  <p:sorterViewPr>
    <p:cViewPr>
      <p:scale>
        <a:sx n="70" d="100"/>
        <a:sy n="70" d="100"/>
      </p:scale>
      <p:origin x="0" y="883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C598E5-AF8C-4705-9F84-734F0E34E9D6}" type="doc">
      <dgm:prSet loTypeId="urn:microsoft.com/office/officeart/2005/8/layout/funnel1" loCatId="relationship" qsTypeId="urn:microsoft.com/office/officeart/2005/8/quickstyle/simple2" qsCatId="simple" csTypeId="urn:microsoft.com/office/officeart/2005/8/colors/colorful2" csCatId="colorful" phldr="1"/>
      <dgm:spPr/>
      <dgm:t>
        <a:bodyPr/>
        <a:lstStyle/>
        <a:p>
          <a:endParaRPr lang="en-US"/>
        </a:p>
      </dgm:t>
    </dgm:pt>
    <dgm:pt modelId="{8275C427-ABC3-4E11-BCE0-CB2F8754BABD}">
      <dgm:prSet phldrT="[Text]"/>
      <dgm:spPr/>
      <dgm:t>
        <a:bodyPr/>
        <a:lstStyle/>
        <a:p>
          <a:r>
            <a:rPr lang="en-US" dirty="0">
              <a:solidFill>
                <a:schemeClr val="tx1"/>
              </a:solidFill>
            </a:rPr>
            <a:t>Areas</a:t>
          </a:r>
        </a:p>
      </dgm:t>
    </dgm:pt>
    <dgm:pt modelId="{2B2E5ED9-4880-4385-A66C-4786DD6F7A12}" type="parTrans" cxnId="{3D0A1886-2517-476C-9570-3966D537CA6C}">
      <dgm:prSet/>
      <dgm:spPr/>
      <dgm:t>
        <a:bodyPr/>
        <a:lstStyle/>
        <a:p>
          <a:endParaRPr lang="en-US"/>
        </a:p>
      </dgm:t>
    </dgm:pt>
    <dgm:pt modelId="{EB5B3769-E699-4C02-BAEE-852C00985C9D}" type="sibTrans" cxnId="{3D0A1886-2517-476C-9570-3966D537CA6C}">
      <dgm:prSet/>
      <dgm:spPr/>
      <dgm:t>
        <a:bodyPr/>
        <a:lstStyle/>
        <a:p>
          <a:endParaRPr lang="en-US"/>
        </a:p>
      </dgm:t>
    </dgm:pt>
    <dgm:pt modelId="{4BE92901-E0D5-4E72-B7A1-C0F3CEE8A1F7}">
      <dgm:prSet phldrT="[Text]"/>
      <dgm:spPr/>
      <dgm:t>
        <a:bodyPr/>
        <a:lstStyle/>
        <a:p>
          <a:r>
            <a:rPr lang="en-US" dirty="0"/>
            <a:t>Divisions</a:t>
          </a:r>
        </a:p>
      </dgm:t>
    </dgm:pt>
    <dgm:pt modelId="{E46403CA-A122-41E0-85FB-84E7D75A0AC4}" type="parTrans" cxnId="{68B9CFC7-A253-4BE7-8401-70F31D52832D}">
      <dgm:prSet/>
      <dgm:spPr/>
      <dgm:t>
        <a:bodyPr/>
        <a:lstStyle/>
        <a:p>
          <a:endParaRPr lang="en-US"/>
        </a:p>
      </dgm:t>
    </dgm:pt>
    <dgm:pt modelId="{A4EA9FB7-714A-4AE7-87E1-3D37EF9CDB5C}" type="sibTrans" cxnId="{68B9CFC7-A253-4BE7-8401-70F31D52832D}">
      <dgm:prSet/>
      <dgm:spPr/>
      <dgm:t>
        <a:bodyPr/>
        <a:lstStyle/>
        <a:p>
          <a:endParaRPr lang="en-US"/>
        </a:p>
      </dgm:t>
    </dgm:pt>
    <dgm:pt modelId="{19802F64-104D-4B3B-9FC4-671EE3BBAB8C}">
      <dgm:prSet phldrT="[Text]"/>
      <dgm:spPr/>
      <dgm:t>
        <a:bodyPr/>
        <a:lstStyle/>
        <a:p>
          <a:r>
            <a:rPr lang="en-US" dirty="0"/>
            <a:t>Clubs</a:t>
          </a:r>
        </a:p>
      </dgm:t>
    </dgm:pt>
    <dgm:pt modelId="{5520E8A6-2D33-4EA4-917A-FEA22AF7303C}" type="parTrans" cxnId="{0491601C-D58B-4628-BDAB-257B93801905}">
      <dgm:prSet/>
      <dgm:spPr/>
      <dgm:t>
        <a:bodyPr/>
        <a:lstStyle/>
        <a:p>
          <a:endParaRPr lang="en-US"/>
        </a:p>
      </dgm:t>
    </dgm:pt>
    <dgm:pt modelId="{FE504E7C-A767-4278-BD03-1616A9F26D02}" type="sibTrans" cxnId="{0491601C-D58B-4628-BDAB-257B93801905}">
      <dgm:prSet/>
      <dgm:spPr/>
      <dgm:t>
        <a:bodyPr/>
        <a:lstStyle/>
        <a:p>
          <a:endParaRPr lang="en-US"/>
        </a:p>
      </dgm:t>
    </dgm:pt>
    <dgm:pt modelId="{5EB68755-5850-4A22-9DD9-D3104E3B93D4}">
      <dgm:prSet phldrT="[Text]"/>
      <dgm:spPr/>
      <dgm:t>
        <a:bodyPr/>
        <a:lstStyle/>
        <a:p>
          <a:r>
            <a:rPr lang="en-US" dirty="0">
              <a:solidFill>
                <a:schemeClr val="tx2"/>
              </a:solidFill>
            </a:rPr>
            <a:t>District 35</a:t>
          </a:r>
        </a:p>
      </dgm:t>
    </dgm:pt>
    <dgm:pt modelId="{57675E2D-B7EB-493B-90B9-29EC7A867961}" type="parTrans" cxnId="{4520389C-0D24-4846-B4A5-5D103C1B90EE}">
      <dgm:prSet/>
      <dgm:spPr/>
      <dgm:t>
        <a:bodyPr/>
        <a:lstStyle/>
        <a:p>
          <a:endParaRPr lang="en-US"/>
        </a:p>
      </dgm:t>
    </dgm:pt>
    <dgm:pt modelId="{02063B8C-913E-419C-B246-461D5BA4FBF8}" type="sibTrans" cxnId="{4520389C-0D24-4846-B4A5-5D103C1B90EE}">
      <dgm:prSet/>
      <dgm:spPr/>
      <dgm:t>
        <a:bodyPr/>
        <a:lstStyle/>
        <a:p>
          <a:endParaRPr lang="en-US"/>
        </a:p>
      </dgm:t>
    </dgm:pt>
    <dgm:pt modelId="{24841525-7D91-42B3-A53B-073DB8B680B5}" type="pres">
      <dgm:prSet presAssocID="{6FC598E5-AF8C-4705-9F84-734F0E34E9D6}" presName="Name0" presStyleCnt="0">
        <dgm:presLayoutVars>
          <dgm:chMax val="4"/>
          <dgm:resizeHandles val="exact"/>
        </dgm:presLayoutVars>
      </dgm:prSet>
      <dgm:spPr/>
    </dgm:pt>
    <dgm:pt modelId="{64631EC1-8DAC-4E92-A3D7-B45DFF55E460}" type="pres">
      <dgm:prSet presAssocID="{6FC598E5-AF8C-4705-9F84-734F0E34E9D6}" presName="ellipse" presStyleLbl="trBgShp" presStyleIdx="0" presStyleCnt="1"/>
      <dgm:spPr/>
    </dgm:pt>
    <dgm:pt modelId="{F9AF26B3-1A04-4002-BFB7-26971710504F}" type="pres">
      <dgm:prSet presAssocID="{6FC598E5-AF8C-4705-9F84-734F0E34E9D6}" presName="arrow1" presStyleLbl="fgShp" presStyleIdx="0" presStyleCnt="1"/>
      <dgm:spPr/>
    </dgm:pt>
    <dgm:pt modelId="{D17FDA13-9295-4742-A2EF-897BCBF382FA}" type="pres">
      <dgm:prSet presAssocID="{6FC598E5-AF8C-4705-9F84-734F0E34E9D6}" presName="rectangle" presStyleLbl="revTx" presStyleIdx="0" presStyleCnt="1">
        <dgm:presLayoutVars>
          <dgm:bulletEnabled val="1"/>
        </dgm:presLayoutVars>
      </dgm:prSet>
      <dgm:spPr/>
    </dgm:pt>
    <dgm:pt modelId="{BFB04FFE-0716-41AD-9783-04A4BD9E84A4}" type="pres">
      <dgm:prSet presAssocID="{4BE92901-E0D5-4E72-B7A1-C0F3CEE8A1F7}" presName="item1" presStyleLbl="node1" presStyleIdx="0" presStyleCnt="3">
        <dgm:presLayoutVars>
          <dgm:bulletEnabled val="1"/>
        </dgm:presLayoutVars>
      </dgm:prSet>
      <dgm:spPr/>
    </dgm:pt>
    <dgm:pt modelId="{FE5631C0-1237-4FFB-8654-230BC6048CBD}" type="pres">
      <dgm:prSet presAssocID="{19802F64-104D-4B3B-9FC4-671EE3BBAB8C}" presName="item2" presStyleLbl="node1" presStyleIdx="1" presStyleCnt="3">
        <dgm:presLayoutVars>
          <dgm:bulletEnabled val="1"/>
        </dgm:presLayoutVars>
      </dgm:prSet>
      <dgm:spPr/>
    </dgm:pt>
    <dgm:pt modelId="{AE2F5C44-67AC-437E-9A6A-A3BE404D189E}" type="pres">
      <dgm:prSet presAssocID="{5EB68755-5850-4A22-9DD9-D3104E3B93D4}" presName="item3" presStyleLbl="node1" presStyleIdx="2" presStyleCnt="3">
        <dgm:presLayoutVars>
          <dgm:bulletEnabled val="1"/>
        </dgm:presLayoutVars>
      </dgm:prSet>
      <dgm:spPr/>
    </dgm:pt>
    <dgm:pt modelId="{3CD7F1A4-A043-403F-A5F7-F2D299C83F80}" type="pres">
      <dgm:prSet presAssocID="{6FC598E5-AF8C-4705-9F84-734F0E34E9D6}" presName="funnel" presStyleLbl="trAlignAcc1" presStyleIdx="0" presStyleCnt="1" custLinFactNeighborX="-1137" custLinFactNeighborY="-893"/>
      <dgm:spPr/>
    </dgm:pt>
  </dgm:ptLst>
  <dgm:cxnLst>
    <dgm:cxn modelId="{0491601C-D58B-4628-BDAB-257B93801905}" srcId="{6FC598E5-AF8C-4705-9F84-734F0E34E9D6}" destId="{19802F64-104D-4B3B-9FC4-671EE3BBAB8C}" srcOrd="2" destOrd="0" parTransId="{5520E8A6-2D33-4EA4-917A-FEA22AF7303C}" sibTransId="{FE504E7C-A767-4278-BD03-1616A9F26D02}"/>
    <dgm:cxn modelId="{18C66224-187E-4205-B9A3-01E6834635DD}" type="presOf" srcId="{6FC598E5-AF8C-4705-9F84-734F0E34E9D6}" destId="{24841525-7D91-42B3-A53B-073DB8B680B5}" srcOrd="0" destOrd="0" presId="urn:microsoft.com/office/officeart/2005/8/layout/funnel1"/>
    <dgm:cxn modelId="{7FFB994F-3464-45E4-A4D0-34DC8610680D}" type="presOf" srcId="{19802F64-104D-4B3B-9FC4-671EE3BBAB8C}" destId="{BFB04FFE-0716-41AD-9783-04A4BD9E84A4}" srcOrd="0" destOrd="0" presId="urn:microsoft.com/office/officeart/2005/8/layout/funnel1"/>
    <dgm:cxn modelId="{4B3A9458-B29F-4D7A-9C07-01E76848EEBB}" type="presOf" srcId="{4BE92901-E0D5-4E72-B7A1-C0F3CEE8A1F7}" destId="{FE5631C0-1237-4FFB-8654-230BC6048CBD}" srcOrd="0" destOrd="0" presId="urn:microsoft.com/office/officeart/2005/8/layout/funnel1"/>
    <dgm:cxn modelId="{3D0A1886-2517-476C-9570-3966D537CA6C}" srcId="{6FC598E5-AF8C-4705-9F84-734F0E34E9D6}" destId="{8275C427-ABC3-4E11-BCE0-CB2F8754BABD}" srcOrd="0" destOrd="0" parTransId="{2B2E5ED9-4880-4385-A66C-4786DD6F7A12}" sibTransId="{EB5B3769-E699-4C02-BAEE-852C00985C9D}"/>
    <dgm:cxn modelId="{66383791-AB28-4315-B7BF-DFC1E3FF882B}" type="presOf" srcId="{5EB68755-5850-4A22-9DD9-D3104E3B93D4}" destId="{D17FDA13-9295-4742-A2EF-897BCBF382FA}" srcOrd="0" destOrd="0" presId="urn:microsoft.com/office/officeart/2005/8/layout/funnel1"/>
    <dgm:cxn modelId="{4520389C-0D24-4846-B4A5-5D103C1B90EE}" srcId="{6FC598E5-AF8C-4705-9F84-734F0E34E9D6}" destId="{5EB68755-5850-4A22-9DD9-D3104E3B93D4}" srcOrd="3" destOrd="0" parTransId="{57675E2D-B7EB-493B-90B9-29EC7A867961}" sibTransId="{02063B8C-913E-419C-B246-461D5BA4FBF8}"/>
    <dgm:cxn modelId="{F59925A2-B7A3-41B0-B5E3-6489265CB99B}" type="presOf" srcId="{8275C427-ABC3-4E11-BCE0-CB2F8754BABD}" destId="{AE2F5C44-67AC-437E-9A6A-A3BE404D189E}" srcOrd="0" destOrd="0" presId="urn:microsoft.com/office/officeart/2005/8/layout/funnel1"/>
    <dgm:cxn modelId="{68B9CFC7-A253-4BE7-8401-70F31D52832D}" srcId="{6FC598E5-AF8C-4705-9F84-734F0E34E9D6}" destId="{4BE92901-E0D5-4E72-B7A1-C0F3CEE8A1F7}" srcOrd="1" destOrd="0" parTransId="{E46403CA-A122-41E0-85FB-84E7D75A0AC4}" sibTransId="{A4EA9FB7-714A-4AE7-87E1-3D37EF9CDB5C}"/>
    <dgm:cxn modelId="{2292513C-E5D9-444F-A3BD-5711CA31D3F9}" type="presParOf" srcId="{24841525-7D91-42B3-A53B-073DB8B680B5}" destId="{64631EC1-8DAC-4E92-A3D7-B45DFF55E460}" srcOrd="0" destOrd="0" presId="urn:microsoft.com/office/officeart/2005/8/layout/funnel1"/>
    <dgm:cxn modelId="{360169AA-33E2-48AC-AC19-A931E9C06684}" type="presParOf" srcId="{24841525-7D91-42B3-A53B-073DB8B680B5}" destId="{F9AF26B3-1A04-4002-BFB7-26971710504F}" srcOrd="1" destOrd="0" presId="urn:microsoft.com/office/officeart/2005/8/layout/funnel1"/>
    <dgm:cxn modelId="{11248D1C-3A02-4255-8C0F-E61F01B963E6}" type="presParOf" srcId="{24841525-7D91-42B3-A53B-073DB8B680B5}" destId="{D17FDA13-9295-4742-A2EF-897BCBF382FA}" srcOrd="2" destOrd="0" presId="urn:microsoft.com/office/officeart/2005/8/layout/funnel1"/>
    <dgm:cxn modelId="{97BA4E15-57F4-4BA5-948E-80F278DFD6BE}" type="presParOf" srcId="{24841525-7D91-42B3-A53B-073DB8B680B5}" destId="{BFB04FFE-0716-41AD-9783-04A4BD9E84A4}" srcOrd="3" destOrd="0" presId="urn:microsoft.com/office/officeart/2005/8/layout/funnel1"/>
    <dgm:cxn modelId="{4C201359-0CDE-424D-A144-30BFE06A65D5}" type="presParOf" srcId="{24841525-7D91-42B3-A53B-073DB8B680B5}" destId="{FE5631C0-1237-4FFB-8654-230BC6048CBD}" srcOrd="4" destOrd="0" presId="urn:microsoft.com/office/officeart/2005/8/layout/funnel1"/>
    <dgm:cxn modelId="{64FA6C42-2C5B-4944-A6A6-73B2A2F8D163}" type="presParOf" srcId="{24841525-7D91-42B3-A53B-073DB8B680B5}" destId="{AE2F5C44-67AC-437E-9A6A-A3BE404D189E}" srcOrd="5" destOrd="0" presId="urn:microsoft.com/office/officeart/2005/8/layout/funnel1"/>
    <dgm:cxn modelId="{DEB933D1-AA64-45B6-9F51-86E0428046E2}" type="presParOf" srcId="{24841525-7D91-42B3-A53B-073DB8B680B5}" destId="{3CD7F1A4-A043-403F-A5F7-F2D299C83F80}"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631EC1-8DAC-4E92-A3D7-B45DFF55E460}">
      <dsp:nvSpPr>
        <dsp:cNvPr id="0" name=""/>
        <dsp:cNvSpPr/>
      </dsp:nvSpPr>
      <dsp:spPr>
        <a:xfrm>
          <a:off x="559827" y="564728"/>
          <a:ext cx="2045827" cy="710489"/>
        </a:xfrm>
        <a:prstGeom prst="ellipse">
          <a:avLst/>
        </a:prstGeom>
        <a:solidFill>
          <a:schemeClr val="accent2">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AF26B3-1A04-4002-BFB7-26971710504F}">
      <dsp:nvSpPr>
        <dsp:cNvPr id="0" name=""/>
        <dsp:cNvSpPr/>
      </dsp:nvSpPr>
      <dsp:spPr>
        <a:xfrm>
          <a:off x="1387673" y="2304475"/>
          <a:ext cx="396478" cy="253746"/>
        </a:xfrm>
        <a:prstGeom prst="downArrow">
          <a:avLst/>
        </a:prstGeom>
        <a:solidFill>
          <a:schemeClr val="accent2">
            <a:tint val="4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D17FDA13-9295-4742-A2EF-897BCBF382FA}">
      <dsp:nvSpPr>
        <dsp:cNvPr id="0" name=""/>
        <dsp:cNvSpPr/>
      </dsp:nvSpPr>
      <dsp:spPr>
        <a:xfrm>
          <a:off x="634365" y="2507472"/>
          <a:ext cx="1903095" cy="4757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2"/>
              </a:solidFill>
            </a:rPr>
            <a:t>District 35</a:t>
          </a:r>
        </a:p>
      </dsp:txBody>
      <dsp:txXfrm>
        <a:off x="634365" y="2507472"/>
        <a:ext cx="1903095" cy="475773"/>
      </dsp:txXfrm>
    </dsp:sp>
    <dsp:sp modelId="{BFB04FFE-0716-41AD-9783-04A4BD9E84A4}">
      <dsp:nvSpPr>
        <dsp:cNvPr id="0" name=""/>
        <dsp:cNvSpPr/>
      </dsp:nvSpPr>
      <dsp:spPr>
        <a:xfrm>
          <a:off x="1303620" y="1330090"/>
          <a:ext cx="713660" cy="713660"/>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Clubs</a:t>
          </a:r>
        </a:p>
      </dsp:txBody>
      <dsp:txXfrm>
        <a:off x="1408133" y="1434603"/>
        <a:ext cx="504634" cy="504634"/>
      </dsp:txXfrm>
    </dsp:sp>
    <dsp:sp modelId="{FE5631C0-1237-4FFB-8654-230BC6048CBD}">
      <dsp:nvSpPr>
        <dsp:cNvPr id="0" name=""/>
        <dsp:cNvSpPr/>
      </dsp:nvSpPr>
      <dsp:spPr>
        <a:xfrm>
          <a:off x="792956" y="794686"/>
          <a:ext cx="713660" cy="713660"/>
        </a:xfrm>
        <a:prstGeom prst="ellipse">
          <a:avLst/>
        </a:prstGeom>
        <a:solidFill>
          <a:schemeClr val="accent2">
            <a:hueOff val="-10409901"/>
            <a:satOff val="-21129"/>
            <a:lumOff val="36079"/>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Divisions</a:t>
          </a:r>
        </a:p>
      </dsp:txBody>
      <dsp:txXfrm>
        <a:off x="897469" y="899199"/>
        <a:ext cx="504634" cy="504634"/>
      </dsp:txXfrm>
    </dsp:sp>
    <dsp:sp modelId="{AE2F5C44-67AC-437E-9A6A-A3BE404D189E}">
      <dsp:nvSpPr>
        <dsp:cNvPr id="0" name=""/>
        <dsp:cNvSpPr/>
      </dsp:nvSpPr>
      <dsp:spPr>
        <a:xfrm>
          <a:off x="1522476" y="622138"/>
          <a:ext cx="713660" cy="713660"/>
        </a:xfrm>
        <a:prstGeom prst="ellipse">
          <a:avLst/>
        </a:prstGeom>
        <a:solidFill>
          <a:schemeClr val="accent2">
            <a:hueOff val="-20819802"/>
            <a:satOff val="-42258"/>
            <a:lumOff val="72157"/>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solidFill>
                <a:schemeClr val="tx1"/>
              </a:solidFill>
            </a:rPr>
            <a:t>Areas</a:t>
          </a:r>
        </a:p>
      </dsp:txBody>
      <dsp:txXfrm>
        <a:off x="1626989" y="726651"/>
        <a:ext cx="504634" cy="504634"/>
      </dsp:txXfrm>
    </dsp:sp>
    <dsp:sp modelId="{3CD7F1A4-A043-403F-A5F7-F2D299C83F80}">
      <dsp:nvSpPr>
        <dsp:cNvPr id="0" name=""/>
        <dsp:cNvSpPr/>
      </dsp:nvSpPr>
      <dsp:spPr>
        <a:xfrm>
          <a:off x="450529" y="461642"/>
          <a:ext cx="2220278" cy="1776222"/>
        </a:xfrm>
        <a:prstGeom prst="funnel">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408"/>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970938" y="0"/>
            <a:ext cx="3037840" cy="463408"/>
          </a:xfrm>
          <a:prstGeom prst="rect">
            <a:avLst/>
          </a:prstGeom>
        </p:spPr>
        <p:txBody>
          <a:bodyPr vert="horz" lIns="92830" tIns="46415" rIns="92830" bIns="46415" rtlCol="0"/>
          <a:lstStyle>
            <a:lvl1pPr algn="r">
              <a:defRPr sz="1200"/>
            </a:lvl1pPr>
          </a:lstStyle>
          <a:p>
            <a:fld id="{16E6FB2C-DA94-C541-9E89-F92525DB3B64}" type="datetimeFigureOut">
              <a:rPr lang="en-US" smtClean="0"/>
              <a:t>4/13/2019</a:t>
            </a:fld>
            <a:endParaRPr 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701040" y="4444861"/>
            <a:ext cx="5608320" cy="3636705"/>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37840" cy="463407"/>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9"/>
            <a:ext cx="3037840" cy="463407"/>
          </a:xfrm>
          <a:prstGeom prst="rect">
            <a:avLst/>
          </a:prstGeom>
        </p:spPr>
        <p:txBody>
          <a:bodyPr vert="horz" lIns="92830" tIns="46415" rIns="92830" bIns="46415" rtlCol="0" anchor="b"/>
          <a:lstStyle>
            <a:lvl1pPr algn="r">
              <a:defRPr sz="1200"/>
            </a:lvl1pPr>
          </a:lstStyle>
          <a:p>
            <a:fld id="{1C54B805-CDAB-3A40-8111-AB777D1FAB7A}" type="slidenum">
              <a:rPr lang="en-US" smtClean="0"/>
              <a:t>‹#›</a:t>
            </a:fld>
            <a:endParaRPr lang="en-US"/>
          </a:p>
        </p:txBody>
      </p:sp>
    </p:spTree>
    <p:extLst>
      <p:ext uri="{BB962C8B-B14F-4D97-AF65-F5344CB8AC3E}">
        <p14:creationId xmlns:p14="http://schemas.microsoft.com/office/powerpoint/2010/main" val="465603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C54B805-CDAB-3A40-8111-AB777D1FAB7A}" type="slidenum">
              <a:rPr lang="en-US" smtClean="0"/>
              <a:t>1</a:t>
            </a:fld>
            <a:endParaRPr lang="en-US"/>
          </a:p>
        </p:txBody>
      </p:sp>
    </p:spTree>
    <p:extLst>
      <p:ext uri="{BB962C8B-B14F-4D97-AF65-F5344CB8AC3E}">
        <p14:creationId xmlns:p14="http://schemas.microsoft.com/office/powerpoint/2010/main" val="10637713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A4D573F-1E27-408F-A43D-C76D613B4222}" type="slidenum">
              <a:rPr lang="en-US" smtClean="0"/>
              <a:t>77</a:t>
            </a:fld>
            <a:endParaRPr lang="en-US"/>
          </a:p>
        </p:txBody>
      </p:sp>
    </p:spTree>
    <p:extLst>
      <p:ext uri="{BB962C8B-B14F-4D97-AF65-F5344CB8AC3E}">
        <p14:creationId xmlns:p14="http://schemas.microsoft.com/office/powerpoint/2010/main" val="41873889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7163" y="1154113"/>
            <a:ext cx="4156075" cy="3117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C54B805-CDAB-3A40-8111-AB777D1FAB7A}" type="slidenum">
              <a:rPr lang="en-US" smtClean="0"/>
              <a:t>9</a:t>
            </a:fld>
            <a:endParaRPr lang="en-US" dirty="0"/>
          </a:p>
        </p:txBody>
      </p:sp>
    </p:spTree>
    <p:extLst>
      <p:ext uri="{BB962C8B-B14F-4D97-AF65-F5344CB8AC3E}">
        <p14:creationId xmlns:p14="http://schemas.microsoft.com/office/powerpoint/2010/main" val="18655691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fld id="{1C54B805-CDAB-3A40-8111-AB777D1FAB7A}" type="slidenum">
              <a:rPr lang="en-US" smtClean="0"/>
              <a:t>10</a:t>
            </a:fld>
            <a:endParaRPr lang="en-US" dirty="0"/>
          </a:p>
        </p:txBody>
      </p:sp>
    </p:spTree>
    <p:extLst>
      <p:ext uri="{BB962C8B-B14F-4D97-AF65-F5344CB8AC3E}">
        <p14:creationId xmlns:p14="http://schemas.microsoft.com/office/powerpoint/2010/main" val="32013950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14</a:t>
            </a:fld>
            <a:endParaRPr lang="en-US" dirty="0"/>
          </a:p>
        </p:txBody>
      </p:sp>
    </p:spTree>
    <p:extLst>
      <p:ext uri="{BB962C8B-B14F-4D97-AF65-F5344CB8AC3E}">
        <p14:creationId xmlns:p14="http://schemas.microsoft.com/office/powerpoint/2010/main" val="4924706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My experience started 2 months into the new Toastmaster year and into my new role as Division Director when Kris Pool asked me to help transition a closing corp9orate club – Deere Tails to a new community club in Horicon WI.  If Kris has ever asked you to help with something, then you know that it’s impossible to say no.  Plus, when someone offers me an opportunity to take on something new, I will say yes and figure out the how later.  And that’s what I did.  </a:t>
            </a:r>
          </a:p>
        </p:txBody>
      </p:sp>
      <p:sp>
        <p:nvSpPr>
          <p:cNvPr id="4" name="Slide Number Placeholder 3"/>
          <p:cNvSpPr>
            <a:spLocks noGrp="1"/>
          </p:cNvSpPr>
          <p:nvPr>
            <p:ph type="sldNum" sz="quarter" idx="5"/>
          </p:nvPr>
        </p:nvSpPr>
        <p:spPr/>
        <p:txBody>
          <a:bodyPr/>
          <a:lstStyle/>
          <a:p>
            <a:fld id="{E6553E28-46AA-401A-971F-7CB7BBED54F4}" type="slidenum">
              <a:rPr lang="en-US" smtClean="0"/>
              <a:t>24</a:t>
            </a:fld>
            <a:endParaRPr lang="en-US"/>
          </a:p>
        </p:txBody>
      </p:sp>
    </p:spTree>
    <p:extLst>
      <p:ext uri="{BB962C8B-B14F-4D97-AF65-F5344CB8AC3E}">
        <p14:creationId xmlns:p14="http://schemas.microsoft.com/office/powerpoint/2010/main" val="32543208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started by following the lead.  Kris planned a demo meeting by setting the date and time. She mailed letters to local businesses and organizations like the Horicon Bank and the Rotary.  Besides the demo meeting team, we had one person attend.  But he was the one we needed – Tony.  He was enthusiastic and ready to help us get this club off the ground.  We were trying to transition the club because that would be easy – or so we thought.  To transition a club charter we only needed 3 things:  </a:t>
            </a:r>
          </a:p>
          <a:p>
            <a:endParaRPr lang="en-US" dirty="0"/>
          </a:p>
          <a:p>
            <a:r>
              <a:rPr lang="en-US" dirty="0"/>
              <a:t>Plus we would have a stack of supplies saving everyone money – score!</a:t>
            </a:r>
          </a:p>
        </p:txBody>
      </p:sp>
      <p:sp>
        <p:nvSpPr>
          <p:cNvPr id="4" name="Slide Number Placeholder 3"/>
          <p:cNvSpPr>
            <a:spLocks noGrp="1"/>
          </p:cNvSpPr>
          <p:nvPr>
            <p:ph type="sldNum" sz="quarter" idx="5"/>
          </p:nvPr>
        </p:nvSpPr>
        <p:spPr/>
        <p:txBody>
          <a:bodyPr/>
          <a:lstStyle/>
          <a:p>
            <a:fld id="{E6553E28-46AA-401A-971F-7CB7BBED54F4}" type="slidenum">
              <a:rPr lang="en-US" smtClean="0"/>
              <a:t>26</a:t>
            </a:fld>
            <a:endParaRPr lang="en-US"/>
          </a:p>
        </p:txBody>
      </p:sp>
    </p:spTree>
    <p:extLst>
      <p:ext uri="{BB962C8B-B14F-4D97-AF65-F5344CB8AC3E}">
        <p14:creationId xmlns:p14="http://schemas.microsoft.com/office/powerpoint/2010/main" val="36448567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Naturally in a place where leaders are made – I took the lead then felt I had to do it myself.  But living an hour away from Horicon I realized that I knew nothing about the community.  I don’t know the people, I have no connections so I had to take a step back and rely on our friend Tony to make the personal connections and invitations.</a:t>
            </a:r>
          </a:p>
          <a:p>
            <a:endParaRPr lang="en-US" dirty="0"/>
          </a:p>
          <a:p>
            <a:r>
              <a:rPr lang="en-US" dirty="0"/>
              <a:t>We were collecting names and email addresses but not asking the question, how can we best reach you to notify you of future meetings? When I asked this question, I learned…. </a:t>
            </a:r>
          </a:p>
        </p:txBody>
      </p:sp>
      <p:sp>
        <p:nvSpPr>
          <p:cNvPr id="4" name="Slide Number Placeholder 3"/>
          <p:cNvSpPr>
            <a:spLocks noGrp="1"/>
          </p:cNvSpPr>
          <p:nvPr>
            <p:ph type="sldNum" sz="quarter" idx="5"/>
          </p:nvPr>
        </p:nvSpPr>
        <p:spPr/>
        <p:txBody>
          <a:bodyPr/>
          <a:lstStyle/>
          <a:p>
            <a:fld id="{E6553E28-46AA-401A-971F-7CB7BBED54F4}" type="slidenum">
              <a:rPr lang="en-US" smtClean="0"/>
              <a:t>27</a:t>
            </a:fld>
            <a:endParaRPr lang="en-US"/>
          </a:p>
        </p:txBody>
      </p:sp>
    </p:spTree>
    <p:extLst>
      <p:ext uri="{BB962C8B-B14F-4D97-AF65-F5344CB8AC3E}">
        <p14:creationId xmlns:p14="http://schemas.microsoft.com/office/powerpoint/2010/main" val="19785835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Horicon is a small town – less than 4000 people and it boarders Mayville – a town of approx. 5000 people.  Plenty of people to support a community club, if the 2 communities got along.  I had no idea that the people of Mayville don’t really like to attend events in Horicon.  </a:t>
            </a:r>
          </a:p>
          <a:p>
            <a:endParaRPr lang="en-US" dirty="0"/>
          </a:p>
          <a:p>
            <a:r>
              <a:rPr lang="en-US" dirty="0"/>
              <a:t>What other issues could there be with trying to start a community club in a small town?  Competition – chances are that if you are involved in the community, like the Lions club or the chamber of commerce, you are already stretched thin.  We scheduled one Demo and it was “bring a VIP to lunch” day at the elementary school. </a:t>
            </a:r>
          </a:p>
        </p:txBody>
      </p:sp>
      <p:sp>
        <p:nvSpPr>
          <p:cNvPr id="4" name="Slide Number Placeholder 3"/>
          <p:cNvSpPr>
            <a:spLocks noGrp="1"/>
          </p:cNvSpPr>
          <p:nvPr>
            <p:ph type="sldNum" sz="quarter" idx="5"/>
          </p:nvPr>
        </p:nvSpPr>
        <p:spPr/>
        <p:txBody>
          <a:bodyPr/>
          <a:lstStyle/>
          <a:p>
            <a:fld id="{E6553E28-46AA-401A-971F-7CB7BBED54F4}" type="slidenum">
              <a:rPr lang="en-US" smtClean="0"/>
              <a:t>28</a:t>
            </a:fld>
            <a:endParaRPr lang="en-US"/>
          </a:p>
        </p:txBody>
      </p:sp>
    </p:spTree>
    <p:extLst>
      <p:ext uri="{BB962C8B-B14F-4D97-AF65-F5344CB8AC3E}">
        <p14:creationId xmlns:p14="http://schemas.microsoft.com/office/powerpoint/2010/main" val="2830280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7163" y="1154113"/>
            <a:ext cx="4156075" cy="31178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C54B805-CDAB-3A40-8111-AB777D1FAB7A}" type="slidenum">
              <a:rPr lang="en-US" smtClean="0"/>
              <a:t>58</a:t>
            </a:fld>
            <a:endParaRPr lang="en-US"/>
          </a:p>
        </p:txBody>
      </p:sp>
    </p:spTree>
    <p:extLst>
      <p:ext uri="{BB962C8B-B14F-4D97-AF65-F5344CB8AC3E}">
        <p14:creationId xmlns:p14="http://schemas.microsoft.com/office/powerpoint/2010/main" val="2873483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dark bkg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3048000" y="1671826"/>
            <a:ext cx="3048000" cy="694946"/>
          </a:xfrm>
          <a:prstGeom prst="rect">
            <a:avLst/>
          </a:prstGeom>
        </p:spPr>
      </p:pic>
      <p:cxnSp>
        <p:nvCxnSpPr>
          <p:cNvPr id="4" name="Straight Connector 3"/>
          <p:cNvCxnSpPr/>
          <p:nvPr userDrawn="1"/>
        </p:nvCxnSpPr>
        <p:spPr>
          <a:xfrm>
            <a:off x="1066800" y="2743200"/>
            <a:ext cx="70104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itle 9"/>
          <p:cNvSpPr>
            <a:spLocks noGrp="1"/>
          </p:cNvSpPr>
          <p:nvPr>
            <p:ph type="title" hasCustomPrompt="1"/>
          </p:nvPr>
        </p:nvSpPr>
        <p:spPr>
          <a:xfrm>
            <a:off x="628650" y="3200401"/>
            <a:ext cx="7886700" cy="533400"/>
          </a:xfrm>
          <a:prstGeom prst="rect">
            <a:avLst/>
          </a:prstGeom>
        </p:spPr>
        <p:txBody>
          <a:bodyPr/>
          <a:lstStyle>
            <a:lvl1pPr algn="ctr">
              <a:defRPr sz="2800">
                <a:solidFill>
                  <a:srgbClr val="FFF0A0"/>
                </a:solidFill>
                <a:latin typeface="Myriad Pro" charset="0"/>
                <a:ea typeface="Myriad Pro" charset="0"/>
                <a:cs typeface="Myriad Pro" charset="0"/>
              </a:defRPr>
            </a:lvl1pPr>
          </a:lstStyle>
          <a:p>
            <a:r>
              <a:rPr lang="en-US" dirty="0"/>
              <a:t>Click to Edit Master Title</a:t>
            </a:r>
          </a:p>
        </p:txBody>
      </p:sp>
      <p:sp>
        <p:nvSpPr>
          <p:cNvPr id="15" name="Content Placeholder 17"/>
          <p:cNvSpPr>
            <a:spLocks noGrp="1"/>
          </p:cNvSpPr>
          <p:nvPr>
            <p:ph sz="quarter" idx="10" hasCustomPrompt="1"/>
          </p:nvPr>
        </p:nvSpPr>
        <p:spPr>
          <a:xfrm>
            <a:off x="1647825" y="4038600"/>
            <a:ext cx="5848350" cy="914400"/>
          </a:xfrm>
          <a:prstGeom prst="rect">
            <a:avLst/>
          </a:prstGeom>
        </p:spPr>
        <p:txBody>
          <a:bodyPr/>
          <a:lstStyle>
            <a:lvl1pPr marL="0" indent="0" algn="ctr">
              <a:buNone/>
              <a:defRPr sz="2400" baseline="0">
                <a:solidFill>
                  <a:srgbClr val="EBEBEB"/>
                </a:solidFill>
              </a:defRPr>
            </a:lvl1pPr>
          </a:lstStyle>
          <a:p>
            <a:pPr lvl="0"/>
            <a:r>
              <a:rPr lang="en-US" dirty="0"/>
              <a:t>Click to Edit Master subtitle</a:t>
            </a:r>
          </a:p>
        </p:txBody>
      </p:sp>
    </p:spTree>
    <p:extLst/>
  </p:cSld>
  <p:clrMapOvr>
    <a:masterClrMapping/>
  </p:clrMapOvr>
  <p:transition spd="slow">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92BEE49C-A640-DF47-981F-3DDD420CAE49}"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97881859"/>
      </p:ext>
    </p:extLst>
  </p:cSld>
  <p:clrMapOvr>
    <a:masterClrMapping/>
  </p:clrMapOvr>
  <p:transition spd="slow">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B6A42-3F1C-654D-B2FF-40904DD480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D28968-6D8A-7A43-82F0-31CE8F66E1B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D6B903-FF7A-D841-9942-EDCC98CFBF30}"/>
              </a:ext>
            </a:extLst>
          </p:cNvPr>
          <p:cNvSpPr>
            <a:spLocks noGrp="1"/>
          </p:cNvSpPr>
          <p:nvPr>
            <p:ph type="dt" sz="half" idx="10"/>
          </p:nvPr>
        </p:nvSpPr>
        <p:spPr/>
        <p:txBody>
          <a:bodyPr/>
          <a:lstStyle/>
          <a:p>
            <a:fld id="{248339F4-1A0C-D746-9F26-480389EED880}" type="datetimeFigureOut">
              <a:rPr lang="en-US" smtClean="0"/>
              <a:t>4/13/2019</a:t>
            </a:fld>
            <a:endParaRPr lang="en-US"/>
          </a:p>
        </p:txBody>
      </p:sp>
      <p:sp>
        <p:nvSpPr>
          <p:cNvPr id="5" name="Footer Placeholder 4">
            <a:extLst>
              <a:ext uri="{FF2B5EF4-FFF2-40B4-BE49-F238E27FC236}">
                <a16:creationId xmlns:a16="http://schemas.microsoft.com/office/drawing/2014/main" id="{A026CDB0-5573-214D-980A-DE4BE3BB1F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71B6C7-A656-7C47-AD13-EAB9B63E0962}"/>
              </a:ext>
            </a:extLst>
          </p:cNvPr>
          <p:cNvSpPr>
            <a:spLocks noGrp="1"/>
          </p:cNvSpPr>
          <p:nvPr>
            <p:ph type="sldNum" sz="quarter" idx="12"/>
          </p:nvPr>
        </p:nvSpPr>
        <p:spPr/>
        <p:txBody>
          <a:bodyPr/>
          <a:lstStyle/>
          <a:p>
            <a:fld id="{D8C918FC-34BD-2246-8252-98A470DAD538}" type="slidenum">
              <a:rPr lang="en-US" smtClean="0"/>
              <a:t>‹#›</a:t>
            </a:fld>
            <a:endParaRPr lang="en-US"/>
          </a:p>
        </p:txBody>
      </p:sp>
    </p:spTree>
    <p:extLst>
      <p:ext uri="{BB962C8B-B14F-4D97-AF65-F5344CB8AC3E}">
        <p14:creationId xmlns:p14="http://schemas.microsoft.com/office/powerpoint/2010/main" val="34503289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8D98C-3FBF-5641-BD16-364C967384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6D43034-AA9A-AD42-942B-799575C34A47}"/>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964BD33-51B2-5D49-9BC5-11A1CE73BDE8}"/>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F38249E-5E42-7C42-882A-D9A67493F60F}"/>
              </a:ext>
            </a:extLst>
          </p:cNvPr>
          <p:cNvSpPr>
            <a:spLocks noGrp="1"/>
          </p:cNvSpPr>
          <p:nvPr>
            <p:ph type="dt" sz="half" idx="10"/>
          </p:nvPr>
        </p:nvSpPr>
        <p:spPr/>
        <p:txBody>
          <a:bodyPr/>
          <a:lstStyle/>
          <a:p>
            <a:fld id="{248339F4-1A0C-D746-9F26-480389EED880}" type="datetimeFigureOut">
              <a:rPr lang="en-US" smtClean="0"/>
              <a:t>4/13/2019</a:t>
            </a:fld>
            <a:endParaRPr lang="en-US"/>
          </a:p>
        </p:txBody>
      </p:sp>
      <p:sp>
        <p:nvSpPr>
          <p:cNvPr id="6" name="Footer Placeholder 5">
            <a:extLst>
              <a:ext uri="{FF2B5EF4-FFF2-40B4-BE49-F238E27FC236}">
                <a16:creationId xmlns:a16="http://schemas.microsoft.com/office/drawing/2014/main" id="{3EF827B4-4BD8-E740-9E64-F61ECAF1F8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41ED72-0357-194B-8F7F-579B74762B22}"/>
              </a:ext>
            </a:extLst>
          </p:cNvPr>
          <p:cNvSpPr>
            <a:spLocks noGrp="1"/>
          </p:cNvSpPr>
          <p:nvPr>
            <p:ph type="sldNum" sz="quarter" idx="12"/>
          </p:nvPr>
        </p:nvSpPr>
        <p:spPr/>
        <p:txBody>
          <a:bodyPr/>
          <a:lstStyle/>
          <a:p>
            <a:fld id="{D8C918FC-34BD-2246-8252-98A470DAD538}" type="slidenum">
              <a:rPr lang="en-US" smtClean="0"/>
              <a:t>‹#›</a:t>
            </a:fld>
            <a:endParaRPr lang="en-US"/>
          </a:p>
        </p:txBody>
      </p:sp>
    </p:spTree>
    <p:extLst>
      <p:ext uri="{BB962C8B-B14F-4D97-AF65-F5344CB8AC3E}">
        <p14:creationId xmlns:p14="http://schemas.microsoft.com/office/powerpoint/2010/main" val="1359923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light bkgd">
    <p:spTree>
      <p:nvGrpSpPr>
        <p:cNvPr id="1" name=""/>
        <p:cNvGrpSpPr/>
        <p:nvPr/>
      </p:nvGrpSpPr>
      <p:grpSpPr>
        <a:xfrm>
          <a:off x="0" y="0"/>
          <a:ext cx="0" cy="0"/>
          <a:chOff x="0" y="0"/>
          <a:chExt cx="0" cy="0"/>
        </a:xfrm>
      </p:grpSpPr>
      <p:cxnSp>
        <p:nvCxnSpPr>
          <p:cNvPr id="4" name="Straight Connector 3"/>
          <p:cNvCxnSpPr/>
          <p:nvPr userDrawn="1"/>
        </p:nvCxnSpPr>
        <p:spPr>
          <a:xfrm>
            <a:off x="1066800" y="2743200"/>
            <a:ext cx="7010400" cy="0"/>
          </a:xfrm>
          <a:prstGeom prst="line">
            <a:avLst/>
          </a:prstGeom>
          <a:ln>
            <a:solidFill>
              <a:srgbClr val="A9B2B1"/>
            </a:solidFill>
          </a:ln>
        </p:spPr>
        <p:style>
          <a:lnRef idx="1">
            <a:schemeClr val="accent1"/>
          </a:lnRef>
          <a:fillRef idx="0">
            <a:schemeClr val="accent1"/>
          </a:fillRef>
          <a:effectRef idx="0">
            <a:schemeClr val="accent1"/>
          </a:effectRef>
          <a:fontRef idx="minor">
            <a:schemeClr val="tx1"/>
          </a:fontRef>
        </p:style>
      </p:cxnSp>
      <p:sp>
        <p:nvSpPr>
          <p:cNvPr id="14" name="Title 9"/>
          <p:cNvSpPr>
            <a:spLocks noGrp="1"/>
          </p:cNvSpPr>
          <p:nvPr>
            <p:ph type="title" hasCustomPrompt="1"/>
          </p:nvPr>
        </p:nvSpPr>
        <p:spPr>
          <a:xfrm>
            <a:off x="628650" y="3200401"/>
            <a:ext cx="7886700" cy="533400"/>
          </a:xfrm>
          <a:prstGeom prst="rect">
            <a:avLst/>
          </a:prstGeom>
        </p:spPr>
        <p:txBody>
          <a:bodyPr/>
          <a:lstStyle>
            <a:lvl1pPr algn="ctr">
              <a:defRPr sz="2800">
                <a:solidFill>
                  <a:schemeClr val="tx2">
                    <a:lumMod val="65000"/>
                    <a:lumOff val="35000"/>
                  </a:schemeClr>
                </a:solidFill>
                <a:latin typeface="Myriad Pro" charset="0"/>
                <a:ea typeface="Myriad Pro" charset="0"/>
                <a:cs typeface="Myriad Pro" charset="0"/>
              </a:defRPr>
            </a:lvl1pPr>
          </a:lstStyle>
          <a:p>
            <a:r>
              <a:rPr lang="en-US" dirty="0"/>
              <a:t>Click to Edit Presentation Title</a:t>
            </a:r>
          </a:p>
        </p:txBody>
      </p:sp>
      <p:sp>
        <p:nvSpPr>
          <p:cNvPr id="15" name="Content Placeholder 17"/>
          <p:cNvSpPr>
            <a:spLocks noGrp="1"/>
          </p:cNvSpPr>
          <p:nvPr>
            <p:ph sz="quarter" idx="10" hasCustomPrompt="1"/>
          </p:nvPr>
        </p:nvSpPr>
        <p:spPr>
          <a:xfrm>
            <a:off x="1647825" y="4038600"/>
            <a:ext cx="5848350" cy="914400"/>
          </a:xfrm>
          <a:prstGeom prst="rect">
            <a:avLst/>
          </a:prstGeom>
        </p:spPr>
        <p:txBody>
          <a:bodyPr/>
          <a:lstStyle>
            <a:lvl1pPr marL="0" indent="0" algn="ctr">
              <a:buNone/>
              <a:defRPr sz="2400" baseline="0">
                <a:solidFill>
                  <a:schemeClr val="tx2">
                    <a:lumMod val="65000"/>
                    <a:lumOff val="35000"/>
                  </a:schemeClr>
                </a:solidFill>
              </a:defRPr>
            </a:lvl1pPr>
          </a:lstStyle>
          <a:p>
            <a:pPr lvl="0"/>
            <a:r>
              <a:rPr lang="en-US" dirty="0"/>
              <a:t>Click to Edit Presentation Subtitle</a:t>
            </a:r>
          </a:p>
        </p:txBody>
      </p:sp>
      <p:pic>
        <p:nvPicPr>
          <p:cNvPr id="17" name="Picture 1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3048000" y="1677404"/>
            <a:ext cx="3048000" cy="694944"/>
          </a:xfrm>
          <a:prstGeom prst="rect">
            <a:avLst/>
          </a:prstGeom>
        </p:spPr>
      </p:pic>
    </p:spTree>
    <p:extLst/>
  </p:cSld>
  <p:clrMapOvr>
    <a:masterClrMapping/>
  </p:clrMapOvr>
  <p:transition spd="slow">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Bulleted Content">
    <p:spTree>
      <p:nvGrpSpPr>
        <p:cNvPr id="1" name=""/>
        <p:cNvGrpSpPr/>
        <p:nvPr/>
      </p:nvGrpSpPr>
      <p:grpSpPr>
        <a:xfrm>
          <a:off x="0" y="0"/>
          <a:ext cx="0" cy="0"/>
          <a:chOff x="0" y="0"/>
          <a:chExt cx="0" cy="0"/>
        </a:xfrm>
      </p:grpSpPr>
      <p:cxnSp>
        <p:nvCxnSpPr>
          <p:cNvPr id="9" name="Straight Connector 8"/>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228600" y="609599"/>
            <a:ext cx="8610600" cy="645075"/>
          </a:xfrm>
          <a:prstGeom prst="rect">
            <a:avLst/>
          </a:prstGeom>
        </p:spPr>
        <p:txBody>
          <a:bodyPr/>
          <a:lstStyle>
            <a:lvl1pPr>
              <a:defRPr sz="3200">
                <a:solidFill>
                  <a:schemeClr val="tx2"/>
                </a:solidFill>
              </a:defRPr>
            </a:lvl1pPr>
          </a:lstStyle>
          <a:p>
            <a:r>
              <a:rPr lang="en-US" dirty="0"/>
              <a:t>Click to edit Master title style</a:t>
            </a:r>
          </a:p>
        </p:txBody>
      </p:sp>
      <p:sp>
        <p:nvSpPr>
          <p:cNvPr id="11" name="Text Placeholder 23"/>
          <p:cNvSpPr>
            <a:spLocks noGrp="1"/>
          </p:cNvSpPr>
          <p:nvPr>
            <p:ph idx="1"/>
          </p:nvPr>
        </p:nvSpPr>
        <p:spPr>
          <a:xfrm>
            <a:off x="457200" y="1604155"/>
            <a:ext cx="8229600" cy="5101445"/>
          </a:xfrm>
          <a:prstGeom prst="rect">
            <a:avLst/>
          </a:prstGeom>
        </p:spPr>
        <p:txBody>
          <a:bodyPr vert="horz" lIns="91440" tIns="45720" rIns="91440" bIns="45720" rtlCol="0">
            <a:normAutofit/>
          </a:bodyPr>
          <a:lstStyle>
            <a:lvl1pPr marL="287338" indent="-287338">
              <a:buSzPct val="100000"/>
              <a:defRPr sz="2800">
                <a:solidFill>
                  <a:schemeClr val="tx2"/>
                </a:solidFill>
              </a:defRPr>
            </a:lvl1pPr>
            <a:lvl2pPr marL="685800" indent="-228600">
              <a:defRPr sz="2400">
                <a:solidFill>
                  <a:schemeClr val="tx2"/>
                </a:solidFill>
              </a:defRPr>
            </a:lvl2pPr>
            <a:lvl3pPr marL="1084263" indent="-169863">
              <a:defRPr sz="2000">
                <a:solidFill>
                  <a:schemeClr val="tx2"/>
                </a:solidFill>
              </a:defRPr>
            </a:lvl3pPr>
            <a:lvl4pPr>
              <a:defRPr sz="1800">
                <a:solidFill>
                  <a:schemeClr val="tx2"/>
                </a:solidFill>
              </a:defRPr>
            </a:lvl4pPr>
            <a:lvl5pPr marL="2060575" indent="-290513">
              <a:defRPr sz="18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64164710"/>
      </p:ext>
    </p:extLst>
  </p:cSld>
  <p:clrMapOvr>
    <a:masterClrMapping/>
  </p:clrMapOvr>
  <p:transition spd="slow">
    <p:wipe dir="r"/>
  </p:transition>
  <p:extLst mod="1">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running copy">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229600" cy="914400"/>
          </a:xfrm>
          <a:prstGeom prst="rect">
            <a:avLst/>
          </a:prstGeom>
        </p:spPr>
        <p:txBody>
          <a:bodyPr vert="horz"/>
          <a:lstStyle>
            <a:lvl1pPr>
              <a:defRPr sz="3200">
                <a:solidFill>
                  <a:schemeClr val="tx2"/>
                </a:solidFill>
              </a:defRPr>
            </a:lvl1pPr>
          </a:lstStyle>
          <a:p>
            <a:r>
              <a:rPr lang="en-US" dirty="0"/>
              <a:t>Click to edit Master title style</a:t>
            </a:r>
          </a:p>
        </p:txBody>
      </p:sp>
      <p:sp>
        <p:nvSpPr>
          <p:cNvPr id="3" name="Text Placeholder 23"/>
          <p:cNvSpPr>
            <a:spLocks noGrp="1"/>
          </p:cNvSpPr>
          <p:nvPr>
            <p:ph idx="1"/>
          </p:nvPr>
        </p:nvSpPr>
        <p:spPr>
          <a:xfrm>
            <a:off x="457200" y="1604155"/>
            <a:ext cx="8229600" cy="5101445"/>
          </a:xfrm>
          <a:prstGeom prst="rect">
            <a:avLst/>
          </a:prstGeom>
        </p:spPr>
        <p:txBody>
          <a:bodyPr vert="horz" lIns="91440" tIns="45720" rIns="91440" bIns="45720" rtlCol="0">
            <a:normAutofit/>
          </a:bodyPr>
          <a:lstStyle>
            <a:lvl1pPr marL="0" indent="0">
              <a:buSzPct val="100000"/>
              <a:buFontTx/>
              <a:buNone/>
              <a:defRPr sz="2400">
                <a:solidFill>
                  <a:schemeClr val="tx2"/>
                </a:solidFill>
              </a:defRPr>
            </a:lvl1pPr>
            <a:lvl2pPr marL="457200" indent="0">
              <a:buFontTx/>
              <a:buNone/>
              <a:defRPr sz="2000">
                <a:solidFill>
                  <a:schemeClr val="tx2">
                    <a:lumMod val="65000"/>
                    <a:lumOff val="35000"/>
                  </a:schemeClr>
                </a:solidFill>
              </a:defRPr>
            </a:lvl2pPr>
            <a:lvl3pPr marL="914400" indent="0">
              <a:buFontTx/>
              <a:buNone/>
              <a:defRPr>
                <a:solidFill>
                  <a:schemeClr val="tx2">
                    <a:lumMod val="65000"/>
                    <a:lumOff val="35000"/>
                  </a:schemeClr>
                </a:solidFill>
              </a:defRPr>
            </a:lvl3pPr>
            <a:lvl4pPr marL="1371600" indent="0">
              <a:buFontTx/>
              <a:buNone/>
              <a:defRPr>
                <a:solidFill>
                  <a:schemeClr val="tx2">
                    <a:lumMod val="65000"/>
                    <a:lumOff val="35000"/>
                  </a:schemeClr>
                </a:solidFill>
              </a:defRPr>
            </a:lvl4pPr>
            <a:lvl5pPr marL="1770062" indent="0">
              <a:buFontTx/>
              <a:buNone/>
              <a:defRPr>
                <a:solidFill>
                  <a:schemeClr val="tx2">
                    <a:lumMod val="65000"/>
                    <a:lumOff val="35000"/>
                  </a:schemeClr>
                </a:solidFill>
              </a:defRPr>
            </a:lvl5pPr>
          </a:lstStyle>
          <a:p>
            <a:pPr lvl="0"/>
            <a:r>
              <a:rPr lang="en-US" dirty="0"/>
              <a:t>Click to edit Master text styles</a:t>
            </a:r>
          </a:p>
        </p:txBody>
      </p:sp>
      <p:cxnSp>
        <p:nvCxnSpPr>
          <p:cNvPr id="4" name="Straight Connector 3"/>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6820552"/>
      </p:ext>
    </p:extLst>
  </p:cSld>
  <p:clrMapOvr>
    <a:masterClrMapping/>
  </p:clrMapOvr>
  <p:transition spd="slow">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s--bullets">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229600" cy="838200"/>
          </a:xfrm>
          <a:prstGeom prst="rect">
            <a:avLst/>
          </a:prstGeom>
        </p:spPr>
        <p:txBody>
          <a:bodyPr vert="horz"/>
          <a:lstStyle>
            <a:lvl1pPr>
              <a:defRPr sz="3200">
                <a:solidFill>
                  <a:schemeClr val="tx2"/>
                </a:solidFill>
              </a:defRPr>
            </a:lvl1pPr>
          </a:lstStyle>
          <a:p>
            <a:r>
              <a:rPr lang="en-US" dirty="0"/>
              <a:t>Click to edit Master title style</a:t>
            </a:r>
          </a:p>
        </p:txBody>
      </p:sp>
      <p:sp>
        <p:nvSpPr>
          <p:cNvPr id="4" name="Content Placeholder 3"/>
          <p:cNvSpPr>
            <a:spLocks noGrp="1"/>
          </p:cNvSpPr>
          <p:nvPr>
            <p:ph sz="quarter" idx="10" hasCustomPrompt="1"/>
          </p:nvPr>
        </p:nvSpPr>
        <p:spPr>
          <a:xfrm>
            <a:off x="533400" y="1600200"/>
            <a:ext cx="3733800" cy="5181600"/>
          </a:xfrm>
          <a:prstGeom prst="rect">
            <a:avLst/>
          </a:prstGeom>
        </p:spPr>
        <p:txBody>
          <a:bodyPr vert="horz"/>
          <a:lstStyle>
            <a:lvl1pPr marL="228600" indent="-228600">
              <a:defRPr sz="2400">
                <a:solidFill>
                  <a:schemeClr val="tx2"/>
                </a:solidFill>
              </a:defRPr>
            </a:lvl1pPr>
            <a:lvl2pPr marL="685800" indent="-228600">
              <a:defRPr sz="2000">
                <a:solidFill>
                  <a:schemeClr val="tx2"/>
                </a:solidFill>
              </a:defRPr>
            </a:lvl2pPr>
            <a:lvl3pPr marL="1084263" indent="-169863">
              <a:defRPr sz="2000">
                <a:solidFill>
                  <a:schemeClr val="tx2"/>
                </a:solidFill>
              </a:defRPr>
            </a:lvl3pPr>
            <a:lvl4pPr>
              <a:defRPr>
                <a:solidFill>
                  <a:schemeClr val="tx2"/>
                </a:solidFill>
              </a:defRPr>
            </a:lvl4pPr>
            <a:lvl5pPr marL="2057400" indent="-228600">
              <a:defRPr>
                <a:solidFill>
                  <a:schemeClr val="tx2"/>
                </a:solidFill>
              </a:defRPr>
            </a:lvl5pPr>
          </a:lstStyle>
          <a:p>
            <a:pPr lvl="0"/>
            <a:r>
              <a:rPr lang="en-US" dirty="0"/>
              <a:t>Level One Bullet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5" name="Straight Connector 4"/>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
        <p:nvSpPr>
          <p:cNvPr id="6" name="Content Placeholder 3"/>
          <p:cNvSpPr>
            <a:spLocks noGrp="1"/>
          </p:cNvSpPr>
          <p:nvPr>
            <p:ph sz="quarter" idx="11" hasCustomPrompt="1"/>
          </p:nvPr>
        </p:nvSpPr>
        <p:spPr>
          <a:xfrm>
            <a:off x="4572000" y="1600200"/>
            <a:ext cx="3733800" cy="5181600"/>
          </a:xfrm>
          <a:prstGeom prst="rect">
            <a:avLst/>
          </a:prstGeom>
        </p:spPr>
        <p:txBody>
          <a:bodyPr vert="horz"/>
          <a:lstStyle>
            <a:lvl1pPr marL="228600" indent="-228600">
              <a:defRPr sz="2400">
                <a:solidFill>
                  <a:schemeClr val="tx2"/>
                </a:solidFill>
              </a:defRPr>
            </a:lvl1pPr>
            <a:lvl2pPr marL="685800" indent="-228600">
              <a:defRPr sz="2000">
                <a:solidFill>
                  <a:schemeClr val="tx2"/>
                </a:solidFill>
              </a:defRPr>
            </a:lvl2pPr>
            <a:lvl3pPr marL="1084263" indent="-169863">
              <a:defRPr sz="2000">
                <a:solidFill>
                  <a:schemeClr val="tx2"/>
                </a:solidFill>
              </a:defRPr>
            </a:lvl3pPr>
            <a:lvl4pPr>
              <a:defRPr>
                <a:solidFill>
                  <a:schemeClr val="tx2"/>
                </a:solidFill>
              </a:defRPr>
            </a:lvl4pPr>
            <a:lvl5pPr marL="2057400" indent="-228600">
              <a:defRPr>
                <a:solidFill>
                  <a:schemeClr val="tx2"/>
                </a:solidFill>
              </a:defRPr>
            </a:lvl5pPr>
          </a:lstStyle>
          <a:p>
            <a:pPr lvl="0"/>
            <a:r>
              <a:rPr lang="en-US" dirty="0"/>
              <a:t>Level One Bullet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82830085"/>
      </p:ext>
    </p:extLst>
  </p:cSld>
  <p:clrMapOvr>
    <a:masterClrMapping/>
  </p:clrMapOvr>
  <p:transition spd="slow">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s--copy">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229600" cy="762000"/>
          </a:xfrm>
          <a:prstGeom prst="rect">
            <a:avLst/>
          </a:prstGeom>
        </p:spPr>
        <p:txBody>
          <a:bodyPr vert="horz"/>
          <a:lstStyle>
            <a:lvl1pPr>
              <a:defRPr sz="3200">
                <a:solidFill>
                  <a:schemeClr val="tx2"/>
                </a:solidFill>
              </a:defRPr>
            </a:lvl1pPr>
          </a:lstStyle>
          <a:p>
            <a:r>
              <a:rPr lang="en-US" dirty="0"/>
              <a:t>Click to edit Master title style</a:t>
            </a:r>
          </a:p>
        </p:txBody>
      </p:sp>
      <p:cxnSp>
        <p:nvCxnSpPr>
          <p:cNvPr id="3" name="Straight Connector 2"/>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
        <p:nvSpPr>
          <p:cNvPr id="11" name="Content Placeholder 10"/>
          <p:cNvSpPr>
            <a:spLocks noGrp="1"/>
          </p:cNvSpPr>
          <p:nvPr>
            <p:ph sz="quarter" idx="10"/>
          </p:nvPr>
        </p:nvSpPr>
        <p:spPr>
          <a:xfrm>
            <a:off x="457200" y="1600200"/>
            <a:ext cx="3886200" cy="5029200"/>
          </a:xfrm>
          <a:prstGeom prst="rect">
            <a:avLst/>
          </a:prstGeom>
        </p:spPr>
        <p:txBody>
          <a:bodyPr vert="horz"/>
          <a:lstStyle>
            <a:lvl1pPr marL="0" indent="0">
              <a:buFontTx/>
              <a:buNone/>
              <a:defRPr>
                <a:solidFill>
                  <a:schemeClr val="tx2"/>
                </a:solidFill>
              </a:defRPr>
            </a:lvl1pPr>
            <a:lvl2pPr marL="0" indent="0">
              <a:buFontTx/>
              <a:buNone/>
              <a:defRPr/>
            </a:lvl2pPr>
            <a:lvl3pPr marL="0" indent="0">
              <a:buFontTx/>
              <a:buNone/>
              <a:defRPr/>
            </a:lvl3pPr>
            <a:lvl4pPr marL="0" indent="0">
              <a:buFontTx/>
              <a:buNone/>
              <a:defRPr/>
            </a:lvl4pPr>
            <a:lvl5pPr marL="0" indent="0">
              <a:buFontTx/>
              <a:buNone/>
              <a:defRPr/>
            </a:lvl5pPr>
          </a:lstStyle>
          <a:p>
            <a:pPr lvl="0"/>
            <a:r>
              <a:rPr lang="en-US" dirty="0"/>
              <a:t>Click to edit Master text styles</a:t>
            </a:r>
          </a:p>
          <a:p>
            <a:pPr lvl="0"/>
            <a:endParaRPr lang="en-US" dirty="0"/>
          </a:p>
        </p:txBody>
      </p:sp>
      <p:sp>
        <p:nvSpPr>
          <p:cNvPr id="12" name="Content Placeholder 10"/>
          <p:cNvSpPr>
            <a:spLocks noGrp="1"/>
          </p:cNvSpPr>
          <p:nvPr>
            <p:ph sz="quarter" idx="11"/>
          </p:nvPr>
        </p:nvSpPr>
        <p:spPr>
          <a:xfrm>
            <a:off x="4648200" y="1600200"/>
            <a:ext cx="3886200" cy="5029200"/>
          </a:xfrm>
          <a:prstGeom prst="rect">
            <a:avLst/>
          </a:prstGeom>
        </p:spPr>
        <p:txBody>
          <a:bodyPr vert="horz"/>
          <a:lstStyle>
            <a:lvl1pPr marL="0" indent="0">
              <a:buFontTx/>
              <a:buNone/>
              <a:defRPr sz="2400"/>
            </a:lvl1pPr>
            <a:lvl2pPr marL="0" indent="0">
              <a:buFontTx/>
              <a:buNone/>
              <a:defRPr/>
            </a:lvl2pPr>
            <a:lvl3pPr marL="0" indent="0">
              <a:buFontTx/>
              <a:buNone/>
              <a:defRPr/>
            </a:lvl3pPr>
            <a:lvl4pPr marL="0" indent="0">
              <a:buFontTx/>
              <a:buNone/>
              <a:defRPr/>
            </a:lvl4pPr>
            <a:lvl5pPr marL="0" indent="0">
              <a:buFontTx/>
              <a:buNone/>
              <a:defRPr/>
            </a:lvl5pPr>
          </a:lstStyle>
          <a:p>
            <a:pPr lvl="0"/>
            <a:r>
              <a:rPr lang="en-US" dirty="0"/>
              <a:t>Click to edit Master text styles</a:t>
            </a:r>
          </a:p>
          <a:p>
            <a:pPr lvl="0"/>
            <a:endParaRPr lang="en-US" dirty="0"/>
          </a:p>
        </p:txBody>
      </p:sp>
    </p:spTree>
    <p:extLst>
      <p:ext uri="{BB962C8B-B14F-4D97-AF65-F5344CB8AC3E}">
        <p14:creationId xmlns:p14="http://schemas.microsoft.com/office/powerpoint/2010/main" val="1547827990"/>
      </p:ext>
    </p:extLst>
  </p:cSld>
  <p:clrMapOvr>
    <a:masterClrMapping/>
  </p:clrMapOvr>
  <p:transition spd="slow">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 With Titl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162800" y="114300"/>
            <a:ext cx="1812635" cy="413281"/>
          </a:xfrm>
          <a:prstGeom prst="rect">
            <a:avLst/>
          </a:prstGeom>
        </p:spPr>
      </p:pic>
      <p:sp>
        <p:nvSpPr>
          <p:cNvPr id="3" name="Title 1"/>
          <p:cNvSpPr>
            <a:spLocks noGrp="1"/>
          </p:cNvSpPr>
          <p:nvPr>
            <p:ph type="title"/>
          </p:nvPr>
        </p:nvSpPr>
        <p:spPr>
          <a:xfrm>
            <a:off x="228600" y="609599"/>
            <a:ext cx="8610600" cy="645075"/>
          </a:xfrm>
          <a:prstGeom prst="rect">
            <a:avLst/>
          </a:prstGeom>
        </p:spPr>
        <p:txBody>
          <a:bodyPr/>
          <a:lstStyle>
            <a:lvl1pPr>
              <a:defRPr sz="3200">
                <a:solidFill>
                  <a:schemeClr val="tx2"/>
                </a:solidFill>
              </a:defRPr>
            </a:lvl1pPr>
          </a:lstStyle>
          <a:p>
            <a:endParaRPr lang="en-US" dirty="0"/>
          </a:p>
        </p:txBody>
      </p:sp>
      <p:cxnSp>
        <p:nvCxnSpPr>
          <p:cNvPr id="4" name="Straight Connector 3"/>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7075499"/>
      </p:ext>
    </p:extLst>
  </p:cSld>
  <p:clrMapOvr>
    <a:masterClrMapping/>
  </p:clrMapOvr>
  <p:transition spd="slow">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ustom - No Titl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162800" y="114300"/>
            <a:ext cx="1812635" cy="413281"/>
          </a:xfrm>
          <a:prstGeom prst="rect">
            <a:avLst/>
          </a:prstGeom>
        </p:spPr>
      </p:pic>
    </p:spTree>
    <p:extLst>
      <p:ext uri="{BB962C8B-B14F-4D97-AF65-F5344CB8AC3E}">
        <p14:creationId xmlns:p14="http://schemas.microsoft.com/office/powerpoint/2010/main" val="2518080885"/>
      </p:ext>
    </p:extLst>
  </p:cSld>
  <p:clrMapOvr>
    <a:masterClrMapping/>
  </p:clrMapOvr>
  <p:transition spd="slow">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9400514"/>
      </p:ext>
    </p:extLst>
  </p:cSld>
  <p:clrMapOvr>
    <a:masterClrMapping/>
  </p:clrMapOvr>
  <p:transition spd="slow">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C6D5D7">
            <a:alpha val="65000"/>
          </a:srgbClr>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14" cstate="email">
            <a:extLst>
              <a:ext uri="{28A0092B-C50C-407E-A947-70E740481C1C}">
                <a14:useLocalDpi xmlns:a14="http://schemas.microsoft.com/office/drawing/2010/main" val="0"/>
              </a:ext>
            </a:extLst>
          </a:blip>
          <a:stretch>
            <a:fillRect/>
          </a:stretch>
        </p:blipFill>
        <p:spPr>
          <a:xfrm>
            <a:off x="7162800" y="114300"/>
            <a:ext cx="1812635" cy="413281"/>
          </a:xfrm>
          <a:prstGeom prst="rect">
            <a:avLst/>
          </a:prstGeom>
        </p:spPr>
      </p:pic>
    </p:spTree>
    <p:extLst>
      <p:ext uri="{BB962C8B-B14F-4D97-AF65-F5344CB8AC3E}">
        <p14:creationId xmlns:p14="http://schemas.microsoft.com/office/powerpoint/2010/main" val="786624690"/>
      </p:ext>
    </p:extLst>
  </p:cSld>
  <p:clrMap bg1="lt1" tx1="dk1" bg2="lt2" tx2="dk2" accent1="accent1" accent2="accent2" accent3="accent3" accent4="accent4" accent5="accent5" accent6="accent6" hlink="hlink" folHlink="folHlink"/>
  <p:sldLayoutIdLst>
    <p:sldLayoutId id="2147483735" r:id="rId1"/>
    <p:sldLayoutId id="2147483734" r:id="rId2"/>
    <p:sldLayoutId id="2147483666" r:id="rId3"/>
    <p:sldLayoutId id="2147483740" r:id="rId4"/>
    <p:sldLayoutId id="2147483744" r:id="rId5"/>
    <p:sldLayoutId id="2147483745" r:id="rId6"/>
    <p:sldLayoutId id="2147483736" r:id="rId7"/>
    <p:sldLayoutId id="2147483743" r:id="rId8"/>
    <p:sldLayoutId id="2147483751" r:id="rId9"/>
    <p:sldLayoutId id="2147483756" r:id="rId10"/>
    <p:sldLayoutId id="2147483758" r:id="rId11"/>
    <p:sldLayoutId id="2147483759" r:id="rId12"/>
  </p:sldLayoutIdLst>
  <p:transition spd="slow">
    <p:wipe dir="r"/>
  </p:transition>
  <p:hf sldNum="0" hdr="0" ftr="0" dt="0"/>
  <p:txStyles>
    <p:titleStyle>
      <a:lvl1pPr algn="l" rtl="0" eaLnBrk="1" fontAlgn="base" hangingPunct="1">
        <a:spcBef>
          <a:spcPct val="0"/>
        </a:spcBef>
        <a:spcAft>
          <a:spcPct val="0"/>
        </a:spcAft>
        <a:defRPr sz="2800" b="1" i="0">
          <a:solidFill>
            <a:schemeClr val="tx2">
              <a:lumMod val="65000"/>
              <a:lumOff val="35000"/>
            </a:schemeClr>
          </a:solidFill>
          <a:latin typeface="Myriad Pro Semibold" charset="0"/>
          <a:ea typeface="Myriad Pro Semibold" charset="0"/>
          <a:cs typeface="Myriad Pro Semibold" charset="0"/>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p:titleStyle>
    <p:bodyStyle>
      <a:lvl1pPr marL="342900" indent="-342900" algn="l" rtl="0" eaLnBrk="1" fontAlgn="base" hangingPunct="1">
        <a:spcBef>
          <a:spcPct val="20000"/>
        </a:spcBef>
        <a:spcAft>
          <a:spcPct val="0"/>
        </a:spcAft>
        <a:buClr>
          <a:srgbClr val="800000"/>
        </a:buClr>
        <a:buSzPct val="87000"/>
        <a:buFont typeface="ArialUnicodeMS" charset="0"/>
        <a:buChar char="▸"/>
        <a:defRPr sz="2200">
          <a:solidFill>
            <a:schemeClr val="tx1"/>
          </a:solidFill>
          <a:latin typeface="Myriad Pro" charset="0"/>
          <a:ea typeface="Myriad Pro" charset="0"/>
          <a:cs typeface="Myriad Pro" charset="0"/>
        </a:defRPr>
      </a:lvl1pPr>
      <a:lvl2pPr marL="742950" indent="-285750" algn="l" rtl="0" eaLnBrk="1" fontAlgn="base" hangingPunct="1">
        <a:spcBef>
          <a:spcPct val="20000"/>
        </a:spcBef>
        <a:spcAft>
          <a:spcPct val="0"/>
        </a:spcAft>
        <a:buClr>
          <a:srgbClr val="063052"/>
        </a:buClr>
        <a:buSzPct val="80000"/>
        <a:buFont typeface="Wingdings" charset="0"/>
        <a:buChar char="§"/>
        <a:defRPr sz="1800">
          <a:solidFill>
            <a:schemeClr val="tx1"/>
          </a:solidFill>
          <a:latin typeface="Myriad Pro" charset="0"/>
          <a:ea typeface="Myriad Pro" charset="0"/>
          <a:cs typeface="Myriad Pro" charset="0"/>
        </a:defRPr>
      </a:lvl2pPr>
      <a:lvl3pPr marL="1143000" indent="-228600" algn="l" rtl="0" eaLnBrk="1" fontAlgn="base" hangingPunct="1">
        <a:spcBef>
          <a:spcPct val="20000"/>
        </a:spcBef>
        <a:spcAft>
          <a:spcPct val="0"/>
        </a:spcAft>
        <a:buClr>
          <a:srgbClr val="800000"/>
        </a:buClr>
        <a:buChar char="•"/>
        <a:defRPr sz="1800">
          <a:solidFill>
            <a:schemeClr val="tx1"/>
          </a:solidFill>
          <a:latin typeface="Myriad Pro" charset="0"/>
          <a:ea typeface="Myriad Pro" charset="0"/>
          <a:cs typeface="Myriad Pro" charset="0"/>
        </a:defRPr>
      </a:lvl3pPr>
      <a:lvl4pPr marL="1600200" indent="-228600" algn="l" rtl="0" eaLnBrk="1" fontAlgn="base" hangingPunct="1">
        <a:spcBef>
          <a:spcPct val="20000"/>
        </a:spcBef>
        <a:spcAft>
          <a:spcPct val="0"/>
        </a:spcAft>
        <a:buClr>
          <a:schemeClr val="tx1"/>
        </a:buClr>
        <a:buFont typeface="Wingdings" charset="0"/>
        <a:buChar char="ü"/>
        <a:defRPr sz="1600">
          <a:solidFill>
            <a:schemeClr val="tx1"/>
          </a:solidFill>
          <a:latin typeface="Myriad Pro" charset="0"/>
          <a:ea typeface="Myriad Pro" charset="0"/>
          <a:cs typeface="Myriad Pro" charset="0"/>
        </a:defRPr>
      </a:lvl4pPr>
      <a:lvl5pPr marL="2171700" indent="-342900" algn="l" rtl="0" eaLnBrk="1" fontAlgn="base" hangingPunct="1">
        <a:spcBef>
          <a:spcPct val="20000"/>
        </a:spcBef>
        <a:spcAft>
          <a:spcPct val="0"/>
        </a:spcAft>
        <a:buClr>
          <a:srgbClr val="800000"/>
        </a:buClr>
        <a:buFont typeface="Courier New" charset="0"/>
        <a:buChar char="o"/>
        <a:defRPr sz="1600">
          <a:solidFill>
            <a:srgbClr val="063052"/>
          </a:solidFill>
          <a:latin typeface="+mn-lt"/>
          <a:ea typeface="ヒラギノ角ゴ Pro W3" charset="0"/>
        </a:defRPr>
      </a:lvl5pPr>
      <a:lvl6pPr marL="25146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6pPr>
      <a:lvl7pPr marL="29718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7pPr>
      <a:lvl8pPr marL="34290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8pPr>
      <a:lvl9pPr marL="38862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 Id="rId4" Type="http://schemas.openxmlformats.org/officeDocument/2006/relationships/image" Target="../media/image9.sv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 Id="rId5" Type="http://schemas.openxmlformats.org/officeDocument/2006/relationships/image" Target="../media/image9.sv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2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hyperlink" Target="https://calaborlawnews.com/legal-news/california-labor-law-lawsuit-146-20878.php" TargetMode="External"/><Relationship Id="rId2" Type="http://schemas.openxmlformats.org/officeDocument/2006/relationships/image" Target="../media/image32.jp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1.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mailto:kamal.soan@gmail.com" TargetMode="Externa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3" Type="http://schemas.openxmlformats.org/officeDocument/2006/relationships/hyperlink" Target="http://www.pngall.com/congratulation-png" TargetMode="External"/><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hyperlink" Target="https://www.flickr.com/photos/vblibrary/5436521212/" TargetMode="External"/><Relationship Id="rId2" Type="http://schemas.openxmlformats.org/officeDocument/2006/relationships/image" Target="../media/image46.jpg"/><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hyperlink" Target="http://flickr.com/photos/raybouk/8966134244" TargetMode="External"/><Relationship Id="rId2" Type="http://schemas.openxmlformats.org/officeDocument/2006/relationships/image" Target="../media/image47.jpeg"/><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hyperlink" Target="http://www.globalawareness101.org/2012_07_01_archive.html" TargetMode="External"/><Relationship Id="rId2" Type="http://schemas.openxmlformats.org/officeDocument/2006/relationships/image" Target="../media/image51.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p:cNvSpPr>
            <a:spLocks noGrp="1"/>
          </p:cNvSpPr>
          <p:nvPr>
            <p:ph type="title"/>
          </p:nvPr>
        </p:nvSpPr>
        <p:spPr/>
        <p:txBody>
          <a:bodyPr>
            <a:normAutofit/>
          </a:bodyPr>
          <a:lstStyle/>
          <a:p>
            <a:r>
              <a:rPr lang="en-US" dirty="0"/>
              <a:t>April 2019 DEC Meeting</a:t>
            </a:r>
          </a:p>
        </p:txBody>
      </p:sp>
      <p:sp>
        <p:nvSpPr>
          <p:cNvPr id="21" name="Content Placeholder 20"/>
          <p:cNvSpPr>
            <a:spLocks noGrp="1"/>
          </p:cNvSpPr>
          <p:nvPr>
            <p:ph sz="quarter" idx="10"/>
          </p:nvPr>
        </p:nvSpPr>
        <p:spPr>
          <a:xfrm>
            <a:off x="1219200" y="4038600"/>
            <a:ext cx="6858000" cy="914400"/>
          </a:xfrm>
        </p:spPr>
        <p:txBody>
          <a:bodyPr/>
          <a:lstStyle/>
          <a:p>
            <a:r>
              <a:rPr lang="en-US" dirty="0"/>
              <a:t>April 13, 2019</a:t>
            </a:r>
          </a:p>
          <a:p>
            <a:r>
              <a:rPr lang="en-US" dirty="0"/>
              <a:t>Harley-Davidson University</a:t>
            </a:r>
          </a:p>
          <a:p>
            <a:r>
              <a:rPr lang="en-US" dirty="0"/>
              <a:t>Milwaukee, WI</a:t>
            </a:r>
          </a:p>
          <a:p>
            <a:r>
              <a:rPr lang="en-US" dirty="0"/>
              <a:t>Host: Division D</a:t>
            </a:r>
          </a:p>
        </p:txBody>
      </p:sp>
    </p:spTree>
    <p:extLst>
      <p:ext uri="{BB962C8B-B14F-4D97-AF65-F5344CB8AC3E}">
        <p14:creationId xmlns:p14="http://schemas.microsoft.com/office/powerpoint/2010/main" val="1468468774"/>
      </p:ext>
    </p:extLst>
  </p:cSld>
  <p:clrMapOvr>
    <a:masterClrMapping/>
  </p:clrMapOvr>
  <p:transition spd="slow">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Financial Results Through February 2019</a:t>
            </a:r>
          </a:p>
        </p:txBody>
      </p:sp>
      <p:sp>
        <p:nvSpPr>
          <p:cNvPr id="3" name="Content Placeholder 2"/>
          <p:cNvSpPr>
            <a:spLocks noGrp="1"/>
          </p:cNvSpPr>
          <p:nvPr>
            <p:ph idx="1"/>
          </p:nvPr>
        </p:nvSpPr>
        <p:spPr/>
        <p:txBody>
          <a:bodyPr/>
          <a:lstStyle/>
          <a:p>
            <a:r>
              <a:rPr lang="en-US" dirty="0"/>
              <a:t>Total Funds Available $20,894.74</a:t>
            </a:r>
          </a:p>
          <a:p>
            <a:pPr lvl="2"/>
            <a:r>
              <a:rPr lang="en-US" dirty="0"/>
              <a:t>Does not including required reserves</a:t>
            </a:r>
          </a:p>
          <a:p>
            <a:r>
              <a:rPr lang="en-US" dirty="0"/>
              <a:t>YTD Budgeted Income $30,690.00 actual income $30,786.60</a:t>
            </a:r>
          </a:p>
          <a:p>
            <a:pPr lvl="2"/>
            <a:r>
              <a:rPr lang="en-US" dirty="0"/>
              <a:t>Variance OVER budgeted income by $96.60</a:t>
            </a:r>
          </a:p>
          <a:p>
            <a:pPr lvl="1"/>
            <a:r>
              <a:rPr lang="en-US" dirty="0"/>
              <a:t>YTD Budgeted Expenses $37,949.75 actual expenses $33,045.39</a:t>
            </a:r>
          </a:p>
          <a:p>
            <a:pPr lvl="2"/>
            <a:r>
              <a:rPr lang="en-US" dirty="0"/>
              <a:t>Variance UNDER budgeted expenses by $4,904.36</a:t>
            </a:r>
          </a:p>
          <a:p>
            <a:pPr lvl="1"/>
            <a:r>
              <a:rPr lang="en-US" dirty="0"/>
              <a:t>Bottom Line</a:t>
            </a:r>
          </a:p>
          <a:p>
            <a:pPr lvl="2"/>
            <a:r>
              <a:rPr lang="en-US" dirty="0"/>
              <a:t>Through February D35 ran at a LOSS of $2,258.79</a:t>
            </a:r>
          </a:p>
        </p:txBody>
      </p:sp>
    </p:spTree>
    <p:extLst>
      <p:ext uri="{BB962C8B-B14F-4D97-AF65-F5344CB8AC3E}">
        <p14:creationId xmlns:p14="http://schemas.microsoft.com/office/powerpoint/2010/main" val="382010348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4D498-7EB3-8A4D-82B4-22AF62D7B126}"/>
              </a:ext>
            </a:extLst>
          </p:cNvPr>
          <p:cNvSpPr>
            <a:spLocks noGrp="1"/>
          </p:cNvSpPr>
          <p:nvPr>
            <p:ph type="title"/>
          </p:nvPr>
        </p:nvSpPr>
        <p:spPr/>
        <p:txBody>
          <a:bodyPr/>
          <a:lstStyle/>
          <a:p>
            <a:r>
              <a:rPr lang="en-US" dirty="0"/>
              <a:t>Financial Results Through February 2019</a:t>
            </a:r>
          </a:p>
        </p:txBody>
      </p:sp>
      <p:pic>
        <p:nvPicPr>
          <p:cNvPr id="4" name="Content Placeholder 3">
            <a:extLst>
              <a:ext uri="{FF2B5EF4-FFF2-40B4-BE49-F238E27FC236}">
                <a16:creationId xmlns:a16="http://schemas.microsoft.com/office/drawing/2014/main" id="{5D8CB923-8F32-D64C-B719-958D07026AC2}"/>
              </a:ext>
            </a:extLst>
          </p:cNvPr>
          <p:cNvPicPr>
            <a:picLocks noGrp="1" noChangeAspect="1"/>
          </p:cNvPicPr>
          <p:nvPr>
            <p:ph idx="1"/>
          </p:nvPr>
        </p:nvPicPr>
        <p:blipFill>
          <a:blip r:embed="rId2"/>
          <a:stretch>
            <a:fillRect/>
          </a:stretch>
        </p:blipFill>
        <p:spPr>
          <a:xfrm>
            <a:off x="685800" y="1520522"/>
            <a:ext cx="7619999" cy="5005294"/>
          </a:xfrm>
          <a:prstGeom prst="rect">
            <a:avLst/>
          </a:prstGeom>
        </p:spPr>
      </p:pic>
    </p:spTree>
    <p:extLst>
      <p:ext uri="{BB962C8B-B14F-4D97-AF65-F5344CB8AC3E}">
        <p14:creationId xmlns:p14="http://schemas.microsoft.com/office/powerpoint/2010/main" val="253716241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813BC-F67F-EB4F-BE84-622BD9072150}"/>
              </a:ext>
            </a:extLst>
          </p:cNvPr>
          <p:cNvSpPr>
            <a:spLocks noGrp="1"/>
          </p:cNvSpPr>
          <p:nvPr>
            <p:ph type="title"/>
          </p:nvPr>
        </p:nvSpPr>
        <p:spPr/>
        <p:txBody>
          <a:bodyPr/>
          <a:lstStyle/>
          <a:p>
            <a:r>
              <a:rPr lang="en-US" dirty="0"/>
              <a:t>Financial Results Through February 2019</a:t>
            </a:r>
          </a:p>
        </p:txBody>
      </p:sp>
      <p:pic>
        <p:nvPicPr>
          <p:cNvPr id="4" name="Content Placeholder 3">
            <a:extLst>
              <a:ext uri="{FF2B5EF4-FFF2-40B4-BE49-F238E27FC236}">
                <a16:creationId xmlns:a16="http://schemas.microsoft.com/office/drawing/2014/main" id="{3ED176DD-8352-864A-B6A2-89ED7BE8D5C6}"/>
              </a:ext>
            </a:extLst>
          </p:cNvPr>
          <p:cNvPicPr>
            <a:picLocks noGrp="1" noChangeAspect="1"/>
          </p:cNvPicPr>
          <p:nvPr>
            <p:ph idx="1"/>
          </p:nvPr>
        </p:nvPicPr>
        <p:blipFill>
          <a:blip r:embed="rId2"/>
          <a:stretch>
            <a:fillRect/>
          </a:stretch>
        </p:blipFill>
        <p:spPr>
          <a:xfrm>
            <a:off x="390394" y="1769482"/>
            <a:ext cx="8477561" cy="2633067"/>
          </a:xfrm>
          <a:prstGeom prst="rect">
            <a:avLst/>
          </a:prstGeom>
        </p:spPr>
      </p:pic>
      <p:pic>
        <p:nvPicPr>
          <p:cNvPr id="9" name="Graphic 8" descr="Line arrow: Straight">
            <a:extLst>
              <a:ext uri="{FF2B5EF4-FFF2-40B4-BE49-F238E27FC236}">
                <a16:creationId xmlns:a16="http://schemas.microsoft.com/office/drawing/2014/main" id="{AAE6CCC7-AD60-494E-B886-4771F5378BBD}"/>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97906" y="3526442"/>
            <a:ext cx="685800" cy="685800"/>
          </a:xfrm>
          <a:prstGeom prst="rect">
            <a:avLst/>
          </a:prstGeom>
        </p:spPr>
      </p:pic>
      <p:pic>
        <p:nvPicPr>
          <p:cNvPr id="10" name="Graphic 9" descr="Line arrow: Straight">
            <a:extLst>
              <a:ext uri="{FF2B5EF4-FFF2-40B4-BE49-F238E27FC236}">
                <a16:creationId xmlns:a16="http://schemas.microsoft.com/office/drawing/2014/main" id="{990E62FC-E194-E54E-8F63-E2CBDDE4A58A}"/>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97906" y="3227918"/>
            <a:ext cx="685800" cy="685800"/>
          </a:xfrm>
          <a:prstGeom prst="rect">
            <a:avLst/>
          </a:prstGeom>
        </p:spPr>
      </p:pic>
      <p:pic>
        <p:nvPicPr>
          <p:cNvPr id="11" name="Graphic 10" descr="Line arrow: Straight">
            <a:extLst>
              <a:ext uri="{FF2B5EF4-FFF2-40B4-BE49-F238E27FC236}">
                <a16:creationId xmlns:a16="http://schemas.microsoft.com/office/drawing/2014/main" id="{76BF9280-C95B-1244-98CC-11A3AEAD365A}"/>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97906" y="2885018"/>
            <a:ext cx="685800" cy="685800"/>
          </a:xfrm>
          <a:prstGeom prst="rect">
            <a:avLst/>
          </a:prstGeom>
        </p:spPr>
      </p:pic>
      <p:sp>
        <p:nvSpPr>
          <p:cNvPr id="12" name="TextBox 11">
            <a:extLst>
              <a:ext uri="{FF2B5EF4-FFF2-40B4-BE49-F238E27FC236}">
                <a16:creationId xmlns:a16="http://schemas.microsoft.com/office/drawing/2014/main" id="{58B4F0DB-8F01-5242-9041-90A5A426171B}"/>
              </a:ext>
            </a:extLst>
          </p:cNvPr>
          <p:cNvSpPr txBox="1"/>
          <p:nvPr/>
        </p:nvSpPr>
        <p:spPr>
          <a:xfrm>
            <a:off x="0" y="4995267"/>
            <a:ext cx="9143999" cy="1785104"/>
          </a:xfrm>
          <a:prstGeom prst="rect">
            <a:avLst/>
          </a:prstGeom>
          <a:noFill/>
        </p:spPr>
        <p:txBody>
          <a:bodyPr wrap="square" rtlCol="0">
            <a:spAutoFit/>
          </a:bodyPr>
          <a:lstStyle/>
          <a:p>
            <a:pPr algn="ctr"/>
            <a:r>
              <a:rPr lang="en-US" sz="2400" dirty="0">
                <a:solidFill>
                  <a:schemeClr val="tx2"/>
                </a:solidFill>
              </a:rPr>
              <a:t>Remember 25% of member dues comes to the District</a:t>
            </a:r>
          </a:p>
          <a:p>
            <a:pPr algn="ctr"/>
            <a:r>
              <a:rPr lang="en-US" sz="2400" dirty="0">
                <a:solidFill>
                  <a:schemeClr val="tx2"/>
                </a:solidFill>
              </a:rPr>
              <a:t>As of February 2019,</a:t>
            </a:r>
          </a:p>
          <a:p>
            <a:pPr algn="ctr"/>
            <a:r>
              <a:rPr lang="en-US" sz="2400" dirty="0">
                <a:solidFill>
                  <a:schemeClr val="tx2"/>
                </a:solidFill>
              </a:rPr>
              <a:t> we have 66 LESS member payments than plan.</a:t>
            </a:r>
          </a:p>
          <a:p>
            <a:pPr algn="ctr"/>
            <a:endParaRPr lang="en-US" sz="1050" dirty="0">
              <a:solidFill>
                <a:schemeClr val="tx2"/>
              </a:solidFill>
            </a:endParaRPr>
          </a:p>
          <a:p>
            <a:pPr algn="ctr"/>
            <a:r>
              <a:rPr lang="en-US" sz="1050" dirty="0">
                <a:solidFill>
                  <a:schemeClr val="tx2"/>
                </a:solidFill>
              </a:rPr>
              <a:t>$671.78 / $10.23 = 65.67 Payments</a:t>
            </a:r>
          </a:p>
          <a:p>
            <a:endParaRPr lang="en-US" dirty="0"/>
          </a:p>
        </p:txBody>
      </p:sp>
      <p:sp>
        <p:nvSpPr>
          <p:cNvPr id="14" name="TextBox 13">
            <a:extLst>
              <a:ext uri="{FF2B5EF4-FFF2-40B4-BE49-F238E27FC236}">
                <a16:creationId xmlns:a16="http://schemas.microsoft.com/office/drawing/2014/main" id="{68B77B61-F964-1545-B6B2-53D1C797E27D}"/>
              </a:ext>
            </a:extLst>
          </p:cNvPr>
          <p:cNvSpPr txBox="1"/>
          <p:nvPr/>
        </p:nvSpPr>
        <p:spPr>
          <a:xfrm rot="20591183">
            <a:off x="0" y="3449524"/>
            <a:ext cx="9144000" cy="369332"/>
          </a:xfrm>
          <a:prstGeom prst="rect">
            <a:avLst/>
          </a:prstGeom>
          <a:solidFill>
            <a:schemeClr val="bg1">
              <a:lumMod val="85000"/>
            </a:schemeClr>
          </a:solidFill>
        </p:spPr>
        <p:txBody>
          <a:bodyPr wrap="square" rtlCol="0">
            <a:spAutoFit/>
          </a:bodyPr>
          <a:lstStyle/>
          <a:p>
            <a:pPr algn="ctr">
              <a:spcBef>
                <a:spcPct val="20000"/>
              </a:spcBef>
              <a:buClr>
                <a:srgbClr val="800000"/>
              </a:buClr>
              <a:buSzPct val="100000"/>
            </a:pPr>
            <a:r>
              <a:rPr lang="en-US" b="1" dirty="0">
                <a:solidFill>
                  <a:schemeClr val="tx2"/>
                </a:solidFill>
                <a:latin typeface="Myriad Pro" charset="0"/>
              </a:rPr>
              <a:t>Remember! Member Payments are KEY to keeping the District revenues on target</a:t>
            </a:r>
          </a:p>
        </p:txBody>
      </p:sp>
    </p:spTree>
    <p:extLst>
      <p:ext uri="{BB962C8B-B14F-4D97-AF65-F5344CB8AC3E}">
        <p14:creationId xmlns:p14="http://schemas.microsoft.com/office/powerpoint/2010/main" val="404796688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dissolve">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par>
                                <p:cTn id="16" presetID="1" presetClass="exit" presetSubtype="0" fill="hold" nodeType="withEffect">
                                  <p:stCondLst>
                                    <p:cond delay="0"/>
                                  </p:stCondLst>
                                  <p:childTnLst>
                                    <p:set>
                                      <p:cBhvr>
                                        <p:cTn id="17" dur="1" fill="hold">
                                          <p:stCondLst>
                                            <p:cond delay="0"/>
                                          </p:stCondLst>
                                        </p:cTn>
                                        <p:tgtEl>
                                          <p:spTgt spid="9"/>
                                        </p:tgtEl>
                                        <p:attrNameLst>
                                          <p:attrName>style.visibility</p:attrName>
                                        </p:attrNameLst>
                                      </p:cBhvr>
                                      <p:to>
                                        <p:strVal val="hidden"/>
                                      </p:to>
                                    </p:set>
                                  </p:childTnLst>
                                </p:cTn>
                              </p:par>
                              <p:par>
                                <p:cTn id="18" presetID="1" presetClass="exit" presetSubtype="0" fill="hold" grpId="1" nodeType="withEffect">
                                  <p:stCondLst>
                                    <p:cond delay="0"/>
                                  </p:stCondLst>
                                  <p:childTnLst>
                                    <p:set>
                                      <p:cBhvr>
                                        <p:cTn id="19" dur="1" fill="hold">
                                          <p:stCondLst>
                                            <p:cond delay="0"/>
                                          </p:stCondLst>
                                        </p:cTn>
                                        <p:tgtEl>
                                          <p:spTgt spid="12"/>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par>
                                <p:cTn id="24" presetID="1" presetClass="exit" presetSubtype="0" fill="hold" nodeType="withEffect">
                                  <p:stCondLst>
                                    <p:cond delay="0"/>
                                  </p:stCondLst>
                                  <p:childTnLst>
                                    <p:set>
                                      <p:cBhvr>
                                        <p:cTn id="25" dur="1" fill="hold">
                                          <p:stCondLst>
                                            <p:cond delay="0"/>
                                          </p:stCondLst>
                                        </p:cTn>
                                        <p:tgtEl>
                                          <p:spTgt spid="10"/>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nodeType="clickEffect">
                                  <p:stCondLst>
                                    <p:cond delay="0"/>
                                  </p:stCondLst>
                                  <p:childTnLst>
                                    <p:set>
                                      <p:cBhvr>
                                        <p:cTn id="29" dur="1" fill="hold">
                                          <p:stCondLst>
                                            <p:cond delay="0"/>
                                          </p:stCondLst>
                                        </p:cTn>
                                        <p:tgtEl>
                                          <p:spTgt spid="11"/>
                                        </p:tgtEl>
                                        <p:attrNameLst>
                                          <p:attrName>style.visibility</p:attrName>
                                        </p:attrNameLst>
                                      </p:cBhvr>
                                      <p:to>
                                        <p:strVal val="hidden"/>
                                      </p:to>
                                    </p:set>
                                  </p:childTnLst>
                                </p:cTn>
                              </p:par>
                              <p:par>
                                <p:cTn id="30" presetID="5" presetClass="entr" presetSubtype="1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checkerboard(across)">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19995-9C13-7447-94F0-27A5350F3BFD}"/>
              </a:ext>
            </a:extLst>
          </p:cNvPr>
          <p:cNvSpPr>
            <a:spLocks noGrp="1"/>
          </p:cNvSpPr>
          <p:nvPr>
            <p:ph type="title"/>
          </p:nvPr>
        </p:nvSpPr>
        <p:spPr/>
        <p:txBody>
          <a:bodyPr/>
          <a:lstStyle/>
          <a:p>
            <a:r>
              <a:rPr lang="en-US" dirty="0"/>
              <a:t>Financial Results Through February 2019</a:t>
            </a:r>
          </a:p>
        </p:txBody>
      </p:sp>
      <p:grpSp>
        <p:nvGrpSpPr>
          <p:cNvPr id="9" name="Group 8">
            <a:extLst>
              <a:ext uri="{FF2B5EF4-FFF2-40B4-BE49-F238E27FC236}">
                <a16:creationId xmlns:a16="http://schemas.microsoft.com/office/drawing/2014/main" id="{ED728CF4-C79D-1C45-ADBF-744A57632575}"/>
              </a:ext>
            </a:extLst>
          </p:cNvPr>
          <p:cNvGrpSpPr/>
          <p:nvPr/>
        </p:nvGrpSpPr>
        <p:grpSpPr>
          <a:xfrm>
            <a:off x="1976438" y="1447800"/>
            <a:ext cx="6710362" cy="3471796"/>
            <a:chOff x="2635250" y="1778000"/>
            <a:chExt cx="6921500" cy="3638461"/>
          </a:xfrm>
        </p:grpSpPr>
        <p:pic>
          <p:nvPicPr>
            <p:cNvPr id="5" name="Picture 4">
              <a:extLst>
                <a:ext uri="{FF2B5EF4-FFF2-40B4-BE49-F238E27FC236}">
                  <a16:creationId xmlns:a16="http://schemas.microsoft.com/office/drawing/2014/main" id="{84D565E5-A61B-D242-9D8D-FCA4B7E907AF}"/>
                </a:ext>
              </a:extLst>
            </p:cNvPr>
            <p:cNvPicPr>
              <a:picLocks noChangeAspect="1"/>
            </p:cNvPicPr>
            <p:nvPr/>
          </p:nvPicPr>
          <p:blipFill>
            <a:blip r:embed="rId2"/>
            <a:stretch>
              <a:fillRect/>
            </a:stretch>
          </p:blipFill>
          <p:spPr>
            <a:xfrm>
              <a:off x="2635250" y="1778000"/>
              <a:ext cx="6921500" cy="863600"/>
            </a:xfrm>
            <a:prstGeom prst="rect">
              <a:avLst/>
            </a:prstGeom>
          </p:spPr>
        </p:pic>
        <p:pic>
          <p:nvPicPr>
            <p:cNvPr id="6" name="Picture 5">
              <a:extLst>
                <a:ext uri="{FF2B5EF4-FFF2-40B4-BE49-F238E27FC236}">
                  <a16:creationId xmlns:a16="http://schemas.microsoft.com/office/drawing/2014/main" id="{1BB06086-5993-DB4B-89FA-10EDFF859072}"/>
                </a:ext>
              </a:extLst>
            </p:cNvPr>
            <p:cNvPicPr>
              <a:picLocks noChangeAspect="1"/>
            </p:cNvPicPr>
            <p:nvPr/>
          </p:nvPicPr>
          <p:blipFill>
            <a:blip r:embed="rId3"/>
            <a:stretch>
              <a:fillRect/>
            </a:stretch>
          </p:blipFill>
          <p:spPr>
            <a:xfrm>
              <a:off x="2635250" y="2635161"/>
              <a:ext cx="6921500" cy="2781300"/>
            </a:xfrm>
            <a:prstGeom prst="rect">
              <a:avLst/>
            </a:prstGeom>
          </p:spPr>
        </p:pic>
      </p:grpSp>
      <p:pic>
        <p:nvPicPr>
          <p:cNvPr id="10" name="Graphic 9" descr="Line arrow: Straight">
            <a:extLst>
              <a:ext uri="{FF2B5EF4-FFF2-40B4-BE49-F238E27FC236}">
                <a16:creationId xmlns:a16="http://schemas.microsoft.com/office/drawing/2014/main" id="{25387B32-2D1B-B74C-8679-2784F199D28D}"/>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72400" y="2576130"/>
            <a:ext cx="685800" cy="658776"/>
          </a:xfrm>
          <a:prstGeom prst="rect">
            <a:avLst/>
          </a:prstGeom>
        </p:spPr>
      </p:pic>
      <p:pic>
        <p:nvPicPr>
          <p:cNvPr id="12" name="Graphic 11" descr="Line arrow: Straight">
            <a:extLst>
              <a:ext uri="{FF2B5EF4-FFF2-40B4-BE49-F238E27FC236}">
                <a16:creationId xmlns:a16="http://schemas.microsoft.com/office/drawing/2014/main" id="{067E6019-1051-BA43-AF1A-F4A634241879}"/>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72400" y="3066636"/>
            <a:ext cx="685800" cy="685800"/>
          </a:xfrm>
          <a:prstGeom prst="rect">
            <a:avLst/>
          </a:prstGeom>
        </p:spPr>
      </p:pic>
      <p:pic>
        <p:nvPicPr>
          <p:cNvPr id="11" name="Graphic 10" descr="Line arrow: Straight">
            <a:extLst>
              <a:ext uri="{FF2B5EF4-FFF2-40B4-BE49-F238E27FC236}">
                <a16:creationId xmlns:a16="http://schemas.microsoft.com/office/drawing/2014/main" id="{A9A41030-1E44-7F49-9AB3-78FB688FC2D1}"/>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72400" y="2299940"/>
            <a:ext cx="685800" cy="685800"/>
          </a:xfrm>
          <a:prstGeom prst="rect">
            <a:avLst/>
          </a:prstGeom>
        </p:spPr>
      </p:pic>
      <p:pic>
        <p:nvPicPr>
          <p:cNvPr id="13" name="Graphic 12" descr="Line arrow: Straight">
            <a:extLst>
              <a:ext uri="{FF2B5EF4-FFF2-40B4-BE49-F238E27FC236}">
                <a16:creationId xmlns:a16="http://schemas.microsoft.com/office/drawing/2014/main" id="{AEFFE0B6-506B-5A49-9950-D106B37163D8}"/>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72400" y="2819400"/>
            <a:ext cx="685800" cy="685800"/>
          </a:xfrm>
          <a:prstGeom prst="rect">
            <a:avLst/>
          </a:prstGeom>
        </p:spPr>
      </p:pic>
      <p:pic>
        <p:nvPicPr>
          <p:cNvPr id="14" name="Graphic 13" descr="Line arrow: Straight">
            <a:extLst>
              <a:ext uri="{FF2B5EF4-FFF2-40B4-BE49-F238E27FC236}">
                <a16:creationId xmlns:a16="http://schemas.microsoft.com/office/drawing/2014/main" id="{BD09D126-EAF2-FD4C-BDE2-EF29DD82CE9C}"/>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72400" y="3352800"/>
            <a:ext cx="685800" cy="685800"/>
          </a:xfrm>
          <a:prstGeom prst="rect">
            <a:avLst/>
          </a:prstGeom>
        </p:spPr>
      </p:pic>
      <p:pic>
        <p:nvPicPr>
          <p:cNvPr id="15" name="Graphic 14" descr="Line arrow: Straight">
            <a:extLst>
              <a:ext uri="{FF2B5EF4-FFF2-40B4-BE49-F238E27FC236}">
                <a16:creationId xmlns:a16="http://schemas.microsoft.com/office/drawing/2014/main" id="{C77CC58D-209D-F84A-94D1-8291372AFBBF}"/>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72400" y="3592646"/>
            <a:ext cx="685800" cy="685800"/>
          </a:xfrm>
          <a:prstGeom prst="rect">
            <a:avLst/>
          </a:prstGeom>
        </p:spPr>
      </p:pic>
      <p:pic>
        <p:nvPicPr>
          <p:cNvPr id="16" name="Graphic 15" descr="Line arrow: Straight">
            <a:extLst>
              <a:ext uri="{FF2B5EF4-FFF2-40B4-BE49-F238E27FC236}">
                <a16:creationId xmlns:a16="http://schemas.microsoft.com/office/drawing/2014/main" id="{BC103026-E6B2-9349-923B-CD76D71F7E98}"/>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72400" y="4142588"/>
            <a:ext cx="685800" cy="685800"/>
          </a:xfrm>
          <a:prstGeom prst="rect">
            <a:avLst/>
          </a:prstGeom>
        </p:spPr>
      </p:pic>
      <p:pic>
        <p:nvPicPr>
          <p:cNvPr id="17" name="Graphic 16" descr="Line arrow: Straight">
            <a:extLst>
              <a:ext uri="{FF2B5EF4-FFF2-40B4-BE49-F238E27FC236}">
                <a16:creationId xmlns:a16="http://schemas.microsoft.com/office/drawing/2014/main" id="{4B281774-78FC-7149-8DE2-5BA6EED10137}"/>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72400" y="3877545"/>
            <a:ext cx="685800" cy="685800"/>
          </a:xfrm>
          <a:prstGeom prst="rect">
            <a:avLst/>
          </a:prstGeom>
        </p:spPr>
      </p:pic>
      <p:sp>
        <p:nvSpPr>
          <p:cNvPr id="18" name="TextBox 17">
            <a:extLst>
              <a:ext uri="{FF2B5EF4-FFF2-40B4-BE49-F238E27FC236}">
                <a16:creationId xmlns:a16="http://schemas.microsoft.com/office/drawing/2014/main" id="{E7CDA1D2-230B-B547-98AB-DDD4F56C252D}"/>
              </a:ext>
            </a:extLst>
          </p:cNvPr>
          <p:cNvSpPr txBox="1"/>
          <p:nvPr/>
        </p:nvSpPr>
        <p:spPr>
          <a:xfrm>
            <a:off x="76200" y="1442293"/>
            <a:ext cx="1771650" cy="5078313"/>
          </a:xfrm>
          <a:prstGeom prst="rect">
            <a:avLst/>
          </a:prstGeom>
          <a:noFill/>
        </p:spPr>
        <p:txBody>
          <a:bodyPr wrap="square" rtlCol="0">
            <a:spAutoFit/>
          </a:bodyPr>
          <a:lstStyle/>
          <a:p>
            <a:r>
              <a:rPr lang="en-US" b="1" dirty="0">
                <a:solidFill>
                  <a:schemeClr val="tx2"/>
                </a:solidFill>
              </a:rPr>
              <a:t>TLI</a:t>
            </a:r>
          </a:p>
          <a:p>
            <a:r>
              <a:rPr lang="en-US" dirty="0">
                <a:solidFill>
                  <a:schemeClr val="tx2"/>
                </a:solidFill>
              </a:rPr>
              <a:t>Income: $5,306.39</a:t>
            </a:r>
          </a:p>
          <a:p>
            <a:r>
              <a:rPr lang="en-US" dirty="0">
                <a:solidFill>
                  <a:schemeClr val="tx2"/>
                </a:solidFill>
              </a:rPr>
              <a:t>Expense: $9,682.54</a:t>
            </a:r>
          </a:p>
          <a:p>
            <a:r>
              <a:rPr lang="en-US" dirty="0">
                <a:solidFill>
                  <a:schemeClr val="tx2"/>
                </a:solidFill>
              </a:rPr>
              <a:t>LOSS: $4,376.15</a:t>
            </a:r>
          </a:p>
          <a:p>
            <a:endParaRPr lang="en-US" dirty="0">
              <a:solidFill>
                <a:schemeClr val="tx2"/>
              </a:solidFill>
            </a:endParaRPr>
          </a:p>
          <a:p>
            <a:r>
              <a:rPr lang="en-US" b="1" dirty="0">
                <a:solidFill>
                  <a:schemeClr val="tx2"/>
                </a:solidFill>
              </a:rPr>
              <a:t>TLI Budget</a:t>
            </a:r>
          </a:p>
          <a:p>
            <a:r>
              <a:rPr lang="en-US" dirty="0">
                <a:solidFill>
                  <a:schemeClr val="tx2"/>
                </a:solidFill>
              </a:rPr>
              <a:t>Income: $5,000</a:t>
            </a:r>
          </a:p>
          <a:p>
            <a:r>
              <a:rPr lang="en-US" dirty="0">
                <a:solidFill>
                  <a:schemeClr val="tx2"/>
                </a:solidFill>
              </a:rPr>
              <a:t>Expense: $9,400</a:t>
            </a:r>
          </a:p>
          <a:p>
            <a:r>
              <a:rPr lang="en-US" dirty="0">
                <a:solidFill>
                  <a:schemeClr val="tx2"/>
                </a:solidFill>
              </a:rPr>
              <a:t>LOSS: $4,400</a:t>
            </a:r>
          </a:p>
          <a:p>
            <a:endParaRPr lang="en-US" dirty="0">
              <a:solidFill>
                <a:schemeClr val="tx2"/>
              </a:solidFill>
            </a:endParaRPr>
          </a:p>
          <a:p>
            <a:r>
              <a:rPr lang="en-US" dirty="0">
                <a:solidFill>
                  <a:schemeClr val="tx2"/>
                </a:solidFill>
              </a:rPr>
              <a:t>Positive Variance to Budget of $23.85</a:t>
            </a:r>
          </a:p>
        </p:txBody>
      </p:sp>
    </p:spTree>
    <p:extLst>
      <p:ext uri="{BB962C8B-B14F-4D97-AF65-F5344CB8AC3E}">
        <p14:creationId xmlns:p14="http://schemas.microsoft.com/office/powerpoint/2010/main" val="344250884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1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checkerboard(across)">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par>
                                <p:cTn id="22" presetID="1" presetClass="exit" presetSubtype="0" fill="hold" nodeType="withEffect">
                                  <p:stCondLst>
                                    <p:cond delay="0"/>
                                  </p:stCondLst>
                                  <p:childTnLst>
                                    <p:set>
                                      <p:cBhvr>
                                        <p:cTn id="23" dur="1" fill="hold">
                                          <p:stCondLst>
                                            <p:cond delay="0"/>
                                          </p:stCondLst>
                                        </p:cTn>
                                        <p:tgtEl>
                                          <p:spTgt spid="11"/>
                                        </p:tgtEl>
                                        <p:attrNameLst>
                                          <p:attrName>style.visibility</p:attrName>
                                        </p:attrNameLst>
                                      </p:cBhvr>
                                      <p:to>
                                        <p:strVal val="hidden"/>
                                      </p:to>
                                    </p:set>
                                  </p:childTnLst>
                                </p:cTn>
                              </p:par>
                              <p:par>
                                <p:cTn id="24" presetID="1" presetClass="exit" presetSubtype="0" fill="hold" grpId="1" nodeType="withEffect">
                                  <p:stCondLst>
                                    <p:cond delay="0"/>
                                  </p:stCondLst>
                                  <p:childTnLst>
                                    <p:set>
                                      <p:cBhvr>
                                        <p:cTn id="25" dur="1" fill="hold">
                                          <p:stCondLst>
                                            <p:cond delay="0"/>
                                          </p:stCondLst>
                                        </p:cTn>
                                        <p:tgtEl>
                                          <p:spTgt spid="18"/>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par>
                                <p:cTn id="30" presetID="1" presetClass="exit" presetSubtype="0" fill="hold" nodeType="withEffect">
                                  <p:stCondLst>
                                    <p:cond delay="0"/>
                                  </p:stCondLst>
                                  <p:childTnLst>
                                    <p:set>
                                      <p:cBhvr>
                                        <p:cTn id="31" dur="1" fill="hold">
                                          <p:stCondLst>
                                            <p:cond delay="0"/>
                                          </p:stCondLst>
                                        </p:cTn>
                                        <p:tgtEl>
                                          <p:spTgt spid="12"/>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4"/>
                                        </p:tgtEl>
                                        <p:attrNameLst>
                                          <p:attrName>style.visibility</p:attrName>
                                        </p:attrNameLst>
                                      </p:cBhvr>
                                      <p:to>
                                        <p:strVal val="visible"/>
                                      </p:to>
                                    </p:set>
                                  </p:childTnLst>
                                </p:cTn>
                              </p:par>
                              <p:par>
                                <p:cTn id="36" presetID="1" presetClass="exit" presetSubtype="0" fill="hold" nodeType="withEffect">
                                  <p:stCondLst>
                                    <p:cond delay="0"/>
                                  </p:stCondLst>
                                  <p:childTnLst>
                                    <p:set>
                                      <p:cBhvr>
                                        <p:cTn id="37" dur="1" fill="hold">
                                          <p:stCondLst>
                                            <p:cond delay="0"/>
                                          </p:stCondLst>
                                        </p:cTn>
                                        <p:tgtEl>
                                          <p:spTgt spid="13"/>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childTnLst>
                                </p:cTn>
                              </p:par>
                              <p:par>
                                <p:cTn id="42" presetID="1" presetClass="exit" presetSubtype="0" fill="hold" nodeType="withEffect">
                                  <p:stCondLst>
                                    <p:cond delay="0"/>
                                  </p:stCondLst>
                                  <p:childTnLst>
                                    <p:set>
                                      <p:cBhvr>
                                        <p:cTn id="43" dur="1" fill="hold">
                                          <p:stCondLst>
                                            <p:cond delay="0"/>
                                          </p:stCondLst>
                                        </p:cTn>
                                        <p:tgtEl>
                                          <p:spTgt spid="14"/>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16"/>
                                        </p:tgtEl>
                                        <p:attrNameLst>
                                          <p:attrName>style.visibility</p:attrName>
                                        </p:attrNameLst>
                                      </p:cBhvr>
                                      <p:to>
                                        <p:strVal val="visible"/>
                                      </p:to>
                                    </p:set>
                                  </p:childTnLst>
                                </p:cTn>
                              </p:par>
                              <p:par>
                                <p:cTn id="48" presetID="1" presetClass="exit" presetSubtype="0" fill="hold" nodeType="withEffect">
                                  <p:stCondLst>
                                    <p:cond delay="0"/>
                                  </p:stCondLst>
                                  <p:childTnLst>
                                    <p:set>
                                      <p:cBhvr>
                                        <p:cTn id="49" dur="1" fill="hold">
                                          <p:stCondLst>
                                            <p:cond delay="0"/>
                                          </p:stCondLst>
                                        </p:cTn>
                                        <p:tgtEl>
                                          <p:spTgt spid="15"/>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17"/>
                                        </p:tgtEl>
                                        <p:attrNameLst>
                                          <p:attrName>style.visibility</p:attrName>
                                        </p:attrNameLst>
                                      </p:cBhvr>
                                      <p:to>
                                        <p:strVal val="visible"/>
                                      </p:to>
                                    </p:set>
                                  </p:childTnLst>
                                </p:cTn>
                              </p:par>
                              <p:par>
                                <p:cTn id="54" presetID="1" presetClass="exit" presetSubtype="0" fill="hold" nodeType="withEffect">
                                  <p:stCondLst>
                                    <p:cond delay="0"/>
                                  </p:stCondLst>
                                  <p:childTnLst>
                                    <p:set>
                                      <p:cBhvr>
                                        <p:cTn id="55" dur="1" fill="hold">
                                          <p:stCondLst>
                                            <p:cond delay="0"/>
                                          </p:stCondLst>
                                        </p:cTn>
                                        <p:tgtEl>
                                          <p:spTgt spid="16"/>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1" presetClass="exit" presetSubtype="0" fill="hold" nodeType="clickEffect">
                                  <p:stCondLst>
                                    <p:cond delay="0"/>
                                  </p:stCondLst>
                                  <p:childTnLst>
                                    <p:set>
                                      <p:cBhvr>
                                        <p:cTn id="59" dur="1" fill="hold">
                                          <p:stCondLst>
                                            <p:cond delay="0"/>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F8EB9-18C9-BD43-B78C-EAD0EDDDEF5C}"/>
              </a:ext>
            </a:extLst>
          </p:cNvPr>
          <p:cNvSpPr>
            <a:spLocks noGrp="1"/>
          </p:cNvSpPr>
          <p:nvPr>
            <p:ph type="title"/>
          </p:nvPr>
        </p:nvSpPr>
        <p:spPr/>
        <p:txBody>
          <a:bodyPr/>
          <a:lstStyle/>
          <a:p>
            <a:r>
              <a:rPr lang="en-US" dirty="0"/>
              <a:t>Travel Budget</a:t>
            </a:r>
          </a:p>
        </p:txBody>
      </p:sp>
      <p:pic>
        <p:nvPicPr>
          <p:cNvPr id="9" name="Content Placeholder 8">
            <a:extLst>
              <a:ext uri="{FF2B5EF4-FFF2-40B4-BE49-F238E27FC236}">
                <a16:creationId xmlns:a16="http://schemas.microsoft.com/office/drawing/2014/main" id="{9FC8C3BB-B41F-2142-B8AC-CF445A90C4D3}"/>
              </a:ext>
            </a:extLst>
          </p:cNvPr>
          <p:cNvPicPr>
            <a:picLocks noGrp="1" noChangeAspect="1"/>
          </p:cNvPicPr>
          <p:nvPr>
            <p:ph idx="1"/>
          </p:nvPr>
        </p:nvPicPr>
        <p:blipFill>
          <a:blip r:embed="rId3"/>
          <a:stretch>
            <a:fillRect/>
          </a:stretch>
        </p:blipFill>
        <p:spPr>
          <a:xfrm>
            <a:off x="1" y="2457450"/>
            <a:ext cx="9123542" cy="1548904"/>
          </a:xfrm>
          <a:prstGeom prst="rect">
            <a:avLst/>
          </a:prstGeom>
        </p:spPr>
      </p:pic>
    </p:spTree>
    <p:extLst>
      <p:ext uri="{BB962C8B-B14F-4D97-AF65-F5344CB8AC3E}">
        <p14:creationId xmlns:p14="http://schemas.microsoft.com/office/powerpoint/2010/main" val="293114527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725F1-0E7A-9245-ACB6-C647AB2D4821}"/>
              </a:ext>
            </a:extLst>
          </p:cNvPr>
          <p:cNvSpPr>
            <a:spLocks noGrp="1"/>
          </p:cNvSpPr>
          <p:nvPr>
            <p:ph type="title"/>
          </p:nvPr>
        </p:nvSpPr>
        <p:spPr/>
        <p:txBody>
          <a:bodyPr/>
          <a:lstStyle/>
          <a:p>
            <a:r>
              <a:rPr lang="en-US" dirty="0"/>
              <a:t>Reminders</a:t>
            </a:r>
          </a:p>
        </p:txBody>
      </p:sp>
      <p:sp>
        <p:nvSpPr>
          <p:cNvPr id="3" name="Content Placeholder 2">
            <a:extLst>
              <a:ext uri="{FF2B5EF4-FFF2-40B4-BE49-F238E27FC236}">
                <a16:creationId xmlns:a16="http://schemas.microsoft.com/office/drawing/2014/main" id="{86BB3542-DF66-2E44-92F0-BD10C79D8F17}"/>
              </a:ext>
            </a:extLst>
          </p:cNvPr>
          <p:cNvSpPr>
            <a:spLocks noGrp="1"/>
          </p:cNvSpPr>
          <p:nvPr>
            <p:ph idx="1"/>
          </p:nvPr>
        </p:nvSpPr>
        <p:spPr/>
        <p:txBody>
          <a:bodyPr>
            <a:normAutofit fontScale="92500" lnSpcReduction="20000"/>
          </a:bodyPr>
          <a:lstStyle/>
          <a:p>
            <a:r>
              <a:rPr lang="en-US" dirty="0"/>
              <a:t>All expense reimbursements should be submitted via Concur</a:t>
            </a:r>
          </a:p>
          <a:p>
            <a:r>
              <a:rPr lang="en-US" dirty="0"/>
              <a:t>All expense reimbursements must be submitted within 60 days of when the expense occurred.</a:t>
            </a:r>
          </a:p>
          <a:p>
            <a:pPr lvl="1"/>
            <a:r>
              <a:rPr lang="en-US" dirty="0"/>
              <a:t>With the end of the TM year coming up, submit all reports ASAP</a:t>
            </a:r>
          </a:p>
          <a:p>
            <a:r>
              <a:rPr lang="en-US" dirty="0"/>
              <a:t>All expense reimbursements MUST have supporting documentation (receipts, map, etc.) </a:t>
            </a:r>
          </a:p>
          <a:p>
            <a:r>
              <a:rPr lang="en-US" dirty="0"/>
              <a:t>Contest Allocations - $75 per Division</a:t>
            </a:r>
          </a:p>
          <a:p>
            <a:pPr lvl="1"/>
            <a:r>
              <a:rPr lang="en-US" dirty="0"/>
              <a:t>TI highly recommends all events run at net $0, meaning income is brought in to cover most if not all expenses</a:t>
            </a:r>
          </a:p>
          <a:p>
            <a:pPr lvl="1"/>
            <a:r>
              <a:rPr lang="en-US" dirty="0"/>
              <a:t>If you charge for your event and it results in a profit, those funds must be returned to the District; they cannot be kept to have additional to spend on a future event.</a:t>
            </a:r>
          </a:p>
          <a:p>
            <a:endParaRPr lang="en-US" dirty="0"/>
          </a:p>
        </p:txBody>
      </p:sp>
    </p:spTree>
    <p:extLst>
      <p:ext uri="{BB962C8B-B14F-4D97-AF65-F5344CB8AC3E}">
        <p14:creationId xmlns:p14="http://schemas.microsoft.com/office/powerpoint/2010/main" val="293465397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634F1-33F9-F740-BF88-94FD63CC11ED}"/>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97B9254F-05EF-9940-8649-559322D03848}"/>
              </a:ext>
            </a:extLst>
          </p:cNvPr>
          <p:cNvSpPr>
            <a:spLocks noGrp="1"/>
          </p:cNvSpPr>
          <p:nvPr>
            <p:ph idx="1"/>
          </p:nvPr>
        </p:nvSpPr>
        <p:spPr/>
        <p:txBody>
          <a:bodyPr/>
          <a:lstStyle/>
          <a:p>
            <a:r>
              <a:rPr lang="en-US" dirty="0"/>
              <a:t>Remember</a:t>
            </a:r>
          </a:p>
          <a:p>
            <a:pPr lvl="1"/>
            <a:r>
              <a:rPr lang="en-US" dirty="0"/>
              <a:t>Expenses need to be reported within 60 days (ASAP)</a:t>
            </a:r>
          </a:p>
          <a:p>
            <a:pPr lvl="1"/>
            <a:r>
              <a:rPr lang="en-US" dirty="0"/>
              <a:t>Questions regarding your allocations, if is is ok to spend funds, etc. </a:t>
            </a:r>
            <a:r>
              <a:rPr lang="mr-IN" dirty="0"/>
              <a:t>–</a:t>
            </a:r>
            <a:r>
              <a:rPr lang="en-US" dirty="0"/>
              <a:t> contact Ed </a:t>
            </a:r>
          </a:p>
          <a:p>
            <a:pPr lvl="1"/>
            <a:r>
              <a:rPr lang="en-US" dirty="0"/>
              <a:t>Questions on Concur, Eventbrite, and other Finance Policies and Procedures, contact Jason</a:t>
            </a:r>
          </a:p>
          <a:p>
            <a:endParaRPr lang="en-US" dirty="0"/>
          </a:p>
        </p:txBody>
      </p:sp>
      <p:pic>
        <p:nvPicPr>
          <p:cNvPr id="1026" name="Picture 2" descr="See the source image">
            <a:extLst>
              <a:ext uri="{FF2B5EF4-FFF2-40B4-BE49-F238E27FC236}">
                <a16:creationId xmlns:a16="http://schemas.microsoft.com/office/drawing/2014/main" id="{39311C0E-FAA5-4214-B62A-7CCB042267FB}"/>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500887" y="4267200"/>
            <a:ext cx="2142226" cy="21422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311394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20B29-6800-43E1-B109-5813B2888C17}"/>
              </a:ext>
            </a:extLst>
          </p:cNvPr>
          <p:cNvSpPr>
            <a:spLocks noGrp="1"/>
          </p:cNvSpPr>
          <p:nvPr>
            <p:ph type="title"/>
          </p:nvPr>
        </p:nvSpPr>
        <p:spPr/>
        <p:txBody>
          <a:bodyPr/>
          <a:lstStyle/>
          <a:p>
            <a:r>
              <a:rPr lang="en-US" dirty="0"/>
              <a:t>District Success Plan</a:t>
            </a:r>
          </a:p>
        </p:txBody>
      </p:sp>
      <p:sp>
        <p:nvSpPr>
          <p:cNvPr id="3" name="Content Placeholder 2">
            <a:extLst>
              <a:ext uri="{FF2B5EF4-FFF2-40B4-BE49-F238E27FC236}">
                <a16:creationId xmlns:a16="http://schemas.microsoft.com/office/drawing/2014/main" id="{ECE5B046-165B-4428-856E-ADD7CCEB957D}"/>
              </a:ext>
            </a:extLst>
          </p:cNvPr>
          <p:cNvSpPr>
            <a:spLocks noGrp="1"/>
          </p:cNvSpPr>
          <p:nvPr>
            <p:ph sz="quarter" idx="10"/>
          </p:nvPr>
        </p:nvSpPr>
        <p:spPr/>
        <p:txBody>
          <a:bodyPr/>
          <a:lstStyle/>
          <a:p>
            <a:r>
              <a:rPr lang="en-US" dirty="0"/>
              <a:t>District Quad</a:t>
            </a:r>
          </a:p>
        </p:txBody>
      </p:sp>
    </p:spTree>
    <p:extLst>
      <p:ext uri="{BB962C8B-B14F-4D97-AF65-F5344CB8AC3E}">
        <p14:creationId xmlns:p14="http://schemas.microsoft.com/office/powerpoint/2010/main" val="3371068620"/>
      </p:ext>
    </p:extLst>
  </p:cSld>
  <p:clrMapOvr>
    <a:masterClrMapping/>
  </p:clrMapOvr>
  <p:transition spd="slow">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2E402-C534-4971-A570-91CE0D540C23}"/>
              </a:ext>
            </a:extLst>
          </p:cNvPr>
          <p:cNvSpPr>
            <a:spLocks noGrp="1"/>
          </p:cNvSpPr>
          <p:nvPr>
            <p:ph type="title"/>
          </p:nvPr>
        </p:nvSpPr>
        <p:spPr/>
        <p:txBody>
          <a:bodyPr/>
          <a:lstStyle/>
          <a:p>
            <a:r>
              <a:rPr lang="en-US" dirty="0"/>
              <a:t>District Goals – Dashboards</a:t>
            </a:r>
          </a:p>
        </p:txBody>
      </p:sp>
      <p:pic>
        <p:nvPicPr>
          <p:cNvPr id="6" name="Picture 5">
            <a:extLst>
              <a:ext uri="{FF2B5EF4-FFF2-40B4-BE49-F238E27FC236}">
                <a16:creationId xmlns:a16="http://schemas.microsoft.com/office/drawing/2014/main" id="{2409C284-CC71-4289-AA23-F27C2768FA40}"/>
              </a:ext>
            </a:extLst>
          </p:cNvPr>
          <p:cNvPicPr>
            <a:picLocks noChangeAspect="1"/>
          </p:cNvPicPr>
          <p:nvPr/>
        </p:nvPicPr>
        <p:blipFill rotWithShape="1">
          <a:blip r:embed="rId2"/>
          <a:srcRect l="80954"/>
          <a:stretch/>
        </p:blipFill>
        <p:spPr>
          <a:xfrm>
            <a:off x="6324600" y="1752600"/>
            <a:ext cx="2590800" cy="3902412"/>
          </a:xfrm>
          <a:prstGeom prst="rect">
            <a:avLst/>
          </a:prstGeom>
        </p:spPr>
      </p:pic>
      <p:pic>
        <p:nvPicPr>
          <p:cNvPr id="7" name="Picture 6">
            <a:extLst>
              <a:ext uri="{FF2B5EF4-FFF2-40B4-BE49-F238E27FC236}">
                <a16:creationId xmlns:a16="http://schemas.microsoft.com/office/drawing/2014/main" id="{E08B839D-E28D-4A28-912B-3E415B02EEE8}"/>
              </a:ext>
            </a:extLst>
          </p:cNvPr>
          <p:cNvPicPr>
            <a:picLocks noChangeAspect="1"/>
          </p:cNvPicPr>
          <p:nvPr/>
        </p:nvPicPr>
        <p:blipFill rotWithShape="1">
          <a:blip r:embed="rId2"/>
          <a:srcRect l="40893" r="40062"/>
          <a:stretch/>
        </p:blipFill>
        <p:spPr>
          <a:xfrm>
            <a:off x="3429000" y="1752600"/>
            <a:ext cx="2590800" cy="3902412"/>
          </a:xfrm>
          <a:prstGeom prst="rect">
            <a:avLst/>
          </a:prstGeom>
        </p:spPr>
      </p:pic>
      <p:pic>
        <p:nvPicPr>
          <p:cNvPr id="8" name="Picture 7">
            <a:extLst>
              <a:ext uri="{FF2B5EF4-FFF2-40B4-BE49-F238E27FC236}">
                <a16:creationId xmlns:a16="http://schemas.microsoft.com/office/drawing/2014/main" id="{BE73C6B9-B8DF-492E-B6B0-513D0A8F6538}"/>
              </a:ext>
            </a:extLst>
          </p:cNvPr>
          <p:cNvPicPr>
            <a:picLocks noChangeAspect="1"/>
          </p:cNvPicPr>
          <p:nvPr/>
        </p:nvPicPr>
        <p:blipFill rotWithShape="1">
          <a:blip r:embed="rId2"/>
          <a:srcRect r="80394"/>
          <a:stretch/>
        </p:blipFill>
        <p:spPr>
          <a:xfrm>
            <a:off x="371636" y="1752600"/>
            <a:ext cx="2667000" cy="3902412"/>
          </a:xfrm>
          <a:prstGeom prst="rect">
            <a:avLst/>
          </a:prstGeom>
        </p:spPr>
      </p:pic>
    </p:spTree>
    <p:extLst>
      <p:ext uri="{BB962C8B-B14F-4D97-AF65-F5344CB8AC3E}">
        <p14:creationId xmlns:p14="http://schemas.microsoft.com/office/powerpoint/2010/main" val="2103396902"/>
      </p:ext>
    </p:extLst>
  </p:cSld>
  <p:clrMapOvr>
    <a:masterClrMapping/>
  </p:clrMapOvr>
  <p:transition spd="slow">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35845-B5AB-4AC2-A4D2-96E1A305C4FB}"/>
              </a:ext>
            </a:extLst>
          </p:cNvPr>
          <p:cNvSpPr>
            <a:spLocks noGrp="1"/>
          </p:cNvSpPr>
          <p:nvPr>
            <p:ph type="title"/>
          </p:nvPr>
        </p:nvSpPr>
        <p:spPr/>
        <p:txBody>
          <a:bodyPr/>
          <a:lstStyle/>
          <a:p>
            <a:r>
              <a:rPr lang="en-US" dirty="0"/>
              <a:t>Membership Payments – Action Items</a:t>
            </a:r>
          </a:p>
        </p:txBody>
      </p:sp>
      <p:sp>
        <p:nvSpPr>
          <p:cNvPr id="3" name="Content Placeholder 2">
            <a:extLst>
              <a:ext uri="{FF2B5EF4-FFF2-40B4-BE49-F238E27FC236}">
                <a16:creationId xmlns:a16="http://schemas.microsoft.com/office/drawing/2014/main" id="{54816FCE-24AE-4ED4-94AA-E1A624F4B16F}"/>
              </a:ext>
            </a:extLst>
          </p:cNvPr>
          <p:cNvSpPr>
            <a:spLocks noGrp="1"/>
          </p:cNvSpPr>
          <p:nvPr>
            <p:ph idx="1"/>
          </p:nvPr>
        </p:nvSpPr>
        <p:spPr/>
        <p:txBody>
          <a:bodyPr>
            <a:normAutofit lnSpcReduction="10000"/>
          </a:bodyPr>
          <a:lstStyle/>
          <a:p>
            <a:r>
              <a:rPr lang="en-US" dirty="0"/>
              <a:t>Promote the value of Toastmasters through defined public relations efforts at District events</a:t>
            </a:r>
          </a:p>
          <a:p>
            <a:r>
              <a:rPr lang="en-US" dirty="0"/>
              <a:t>Facebook, e-mail, and face-to-face communication between District leaders &amp; clubs</a:t>
            </a:r>
          </a:p>
          <a:p>
            <a:r>
              <a:rPr lang="en-US" dirty="0"/>
              <a:t>Have a “guidance committee” to collect and present ideas to help clubs obtain new members and maintain a higher retention percentage</a:t>
            </a:r>
          </a:p>
          <a:p>
            <a:r>
              <a:rPr lang="en-US" dirty="0"/>
              <a:t>Explore and use social media resources for increasing membership more efficiently</a:t>
            </a:r>
          </a:p>
          <a:p>
            <a:r>
              <a:rPr lang="en-US" dirty="0"/>
              <a:t>Sell the value of Pathways as a new and fresh program to improve skills</a:t>
            </a:r>
          </a:p>
        </p:txBody>
      </p:sp>
    </p:spTree>
    <p:extLst>
      <p:ext uri="{BB962C8B-B14F-4D97-AF65-F5344CB8AC3E}">
        <p14:creationId xmlns:p14="http://schemas.microsoft.com/office/powerpoint/2010/main" val="269022402"/>
      </p:ext>
    </p:extLst>
  </p:cSld>
  <p:clrMapOvr>
    <a:masterClrMapping/>
  </p:clrMapOvr>
  <p:transition spd="slow">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a:t>
            </a:r>
            <a:endParaRPr lang="en-US" dirty="0"/>
          </a:p>
        </p:txBody>
      </p:sp>
      <p:sp>
        <p:nvSpPr>
          <p:cNvPr id="3" name="Content Placeholder 2"/>
          <p:cNvSpPr>
            <a:spLocks noGrp="1"/>
          </p:cNvSpPr>
          <p:nvPr>
            <p:ph idx="1"/>
          </p:nvPr>
        </p:nvSpPr>
        <p:spPr>
          <a:xfrm>
            <a:off x="457200" y="1604155"/>
            <a:ext cx="8229600" cy="5101445"/>
          </a:xfrm>
        </p:spPr>
        <p:txBody>
          <a:bodyPr/>
          <a:lstStyle/>
          <a:p>
            <a:r>
              <a:rPr lang="en-US" dirty="0"/>
              <a:t>10:30 – 10:35		Introduction</a:t>
            </a:r>
          </a:p>
          <a:p>
            <a:r>
              <a:rPr lang="en-US" dirty="0"/>
              <a:t>10:35 – 10:45		District Procedures Manual</a:t>
            </a:r>
          </a:p>
          <a:p>
            <a:r>
              <a:rPr lang="en-US" dirty="0"/>
              <a:t>10:45 – 11:15		Area/Division Director 					Roundtable</a:t>
            </a:r>
          </a:p>
          <a:p>
            <a:r>
              <a:rPr lang="en-US" dirty="0"/>
              <a:t>11:15 – 11:30     		Finance Update</a:t>
            </a:r>
          </a:p>
          <a:p>
            <a:r>
              <a:rPr lang="en-US" dirty="0"/>
              <a:t>11:30 – 11:45		District Success Plan</a:t>
            </a:r>
          </a:p>
          <a:p>
            <a:r>
              <a:rPr lang="en-US" dirty="0"/>
              <a:t>11:45 – 12:00		Building a New Club</a:t>
            </a:r>
          </a:p>
          <a:p>
            <a:r>
              <a:rPr lang="en-US" dirty="0"/>
              <a:t>12:00 – 12:15		Area Communications</a:t>
            </a:r>
          </a:p>
          <a:p>
            <a:r>
              <a:rPr lang="en-US" dirty="0"/>
              <a:t>12:15 – 12:30		Realignment</a:t>
            </a:r>
          </a:p>
          <a:p>
            <a:endParaRPr lang="en-US" dirty="0"/>
          </a:p>
        </p:txBody>
      </p:sp>
    </p:spTree>
    <p:extLst>
      <p:ext uri="{BB962C8B-B14F-4D97-AF65-F5344CB8AC3E}">
        <p14:creationId xmlns:p14="http://schemas.microsoft.com/office/powerpoint/2010/main" val="1932929307"/>
      </p:ext>
    </p:extLst>
  </p:cSld>
  <p:clrMapOvr>
    <a:masterClrMapping/>
  </p:clrMapOvr>
  <p:transition spd="slow">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79CE9-800E-4DEE-88E7-05F56ADEC3DE}"/>
              </a:ext>
            </a:extLst>
          </p:cNvPr>
          <p:cNvSpPr>
            <a:spLocks noGrp="1"/>
          </p:cNvSpPr>
          <p:nvPr>
            <p:ph type="title"/>
          </p:nvPr>
        </p:nvSpPr>
        <p:spPr/>
        <p:txBody>
          <a:bodyPr/>
          <a:lstStyle/>
          <a:p>
            <a:r>
              <a:rPr lang="en-US" dirty="0"/>
              <a:t>New Clubs – Action Items</a:t>
            </a:r>
          </a:p>
        </p:txBody>
      </p:sp>
      <p:sp>
        <p:nvSpPr>
          <p:cNvPr id="3" name="Content Placeholder 2">
            <a:extLst>
              <a:ext uri="{FF2B5EF4-FFF2-40B4-BE49-F238E27FC236}">
                <a16:creationId xmlns:a16="http://schemas.microsoft.com/office/drawing/2014/main" id="{6F7EBC8E-71B5-466D-B2D0-01F43CE41C05}"/>
              </a:ext>
            </a:extLst>
          </p:cNvPr>
          <p:cNvSpPr>
            <a:spLocks noGrp="1"/>
          </p:cNvSpPr>
          <p:nvPr>
            <p:ph idx="1"/>
          </p:nvPr>
        </p:nvSpPr>
        <p:spPr/>
        <p:txBody>
          <a:bodyPr/>
          <a:lstStyle/>
          <a:p>
            <a:r>
              <a:rPr lang="en-US" dirty="0"/>
              <a:t>Mentoring presentations, mentor checklist, matching mentor with mentee, mentoring coach</a:t>
            </a:r>
          </a:p>
          <a:p>
            <a:r>
              <a:rPr lang="en-US" dirty="0"/>
              <a:t>Media and Resources - build up available resources on the district website for clubs to use</a:t>
            </a:r>
          </a:p>
          <a:p>
            <a:r>
              <a:rPr lang="en-US" dirty="0"/>
              <a:t>Toastmasters Parades - multiple clubs work together and walk in a parade, wear TM items</a:t>
            </a:r>
          </a:p>
          <a:p>
            <a:r>
              <a:rPr lang="en-US" dirty="0"/>
              <a:t>Continue to build up pipeline &amp; offer training on chartering, sponsoring, &amp; mentoring</a:t>
            </a:r>
          </a:p>
        </p:txBody>
      </p:sp>
    </p:spTree>
    <p:extLst>
      <p:ext uri="{BB962C8B-B14F-4D97-AF65-F5344CB8AC3E}">
        <p14:creationId xmlns:p14="http://schemas.microsoft.com/office/powerpoint/2010/main" val="3056551592"/>
      </p:ext>
    </p:extLst>
  </p:cSld>
  <p:clrMapOvr>
    <a:masterClrMapping/>
  </p:clrMapOvr>
  <p:transition spd="slow">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98170-14D4-4E69-93F7-8CA51819E777}"/>
              </a:ext>
            </a:extLst>
          </p:cNvPr>
          <p:cNvSpPr>
            <a:spLocks noGrp="1"/>
          </p:cNvSpPr>
          <p:nvPr>
            <p:ph type="title"/>
          </p:nvPr>
        </p:nvSpPr>
        <p:spPr/>
        <p:txBody>
          <a:bodyPr/>
          <a:lstStyle/>
          <a:p>
            <a:r>
              <a:rPr lang="en-US" dirty="0"/>
              <a:t>Distinguished Clubs – Action Items</a:t>
            </a:r>
          </a:p>
        </p:txBody>
      </p:sp>
      <p:sp>
        <p:nvSpPr>
          <p:cNvPr id="3" name="Content Placeholder 2">
            <a:extLst>
              <a:ext uri="{FF2B5EF4-FFF2-40B4-BE49-F238E27FC236}">
                <a16:creationId xmlns:a16="http://schemas.microsoft.com/office/drawing/2014/main" id="{9FA20597-2EE1-4432-95AC-869D0A001558}"/>
              </a:ext>
            </a:extLst>
          </p:cNvPr>
          <p:cNvSpPr>
            <a:spLocks noGrp="1"/>
          </p:cNvSpPr>
          <p:nvPr>
            <p:ph idx="1"/>
          </p:nvPr>
        </p:nvSpPr>
        <p:spPr/>
        <p:txBody>
          <a:bodyPr/>
          <a:lstStyle/>
          <a:p>
            <a:r>
              <a:rPr lang="en-US" dirty="0"/>
              <a:t>Recognize clubs even if they do not get distinguished</a:t>
            </a:r>
          </a:p>
          <a:p>
            <a:r>
              <a:rPr lang="en-US" dirty="0"/>
              <a:t>Create and continue with the tiered incentive program</a:t>
            </a:r>
          </a:p>
          <a:p>
            <a:r>
              <a:rPr lang="en-US" dirty="0"/>
              <a:t>Getting word out about the incentives through various channels</a:t>
            </a:r>
          </a:p>
          <a:p>
            <a:r>
              <a:rPr lang="en-US" dirty="0"/>
              <a:t>Reach out to members of the club and not just the officers by sending out emails</a:t>
            </a:r>
          </a:p>
          <a:p>
            <a:r>
              <a:rPr lang="en-US" dirty="0"/>
              <a:t>Create a Pathways help line</a:t>
            </a:r>
          </a:p>
        </p:txBody>
      </p:sp>
    </p:spTree>
    <p:extLst>
      <p:ext uri="{BB962C8B-B14F-4D97-AF65-F5344CB8AC3E}">
        <p14:creationId xmlns:p14="http://schemas.microsoft.com/office/powerpoint/2010/main" val="200167246"/>
      </p:ext>
    </p:extLst>
  </p:cSld>
  <p:clrMapOvr>
    <a:masterClrMapping/>
  </p:clrMapOvr>
  <p:transition spd="slow">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98170-14D4-4E69-93F7-8CA51819E777}"/>
              </a:ext>
            </a:extLst>
          </p:cNvPr>
          <p:cNvSpPr>
            <a:spLocks noGrp="1"/>
          </p:cNvSpPr>
          <p:nvPr>
            <p:ph type="title"/>
          </p:nvPr>
        </p:nvSpPr>
        <p:spPr/>
        <p:txBody>
          <a:bodyPr/>
          <a:lstStyle/>
          <a:p>
            <a:r>
              <a:rPr lang="en-US" dirty="0"/>
              <a:t>Additional Goals – Action Items</a:t>
            </a:r>
          </a:p>
        </p:txBody>
      </p:sp>
      <p:sp>
        <p:nvSpPr>
          <p:cNvPr id="3" name="Content Placeholder 2">
            <a:extLst>
              <a:ext uri="{FF2B5EF4-FFF2-40B4-BE49-F238E27FC236}">
                <a16:creationId xmlns:a16="http://schemas.microsoft.com/office/drawing/2014/main" id="{9FA20597-2EE1-4432-95AC-869D0A001558}"/>
              </a:ext>
            </a:extLst>
          </p:cNvPr>
          <p:cNvSpPr>
            <a:spLocks noGrp="1"/>
          </p:cNvSpPr>
          <p:nvPr>
            <p:ph idx="1"/>
          </p:nvPr>
        </p:nvSpPr>
        <p:spPr/>
        <p:txBody>
          <a:bodyPr/>
          <a:lstStyle/>
          <a:p>
            <a:r>
              <a:rPr lang="en-US" dirty="0"/>
              <a:t>Document standardization</a:t>
            </a:r>
          </a:p>
          <a:p>
            <a:r>
              <a:rPr lang="en-US" dirty="0" err="1"/>
              <a:t>MeetUp</a:t>
            </a:r>
            <a:endParaRPr lang="en-US" dirty="0"/>
          </a:p>
          <a:p>
            <a:r>
              <a:rPr lang="en-US" dirty="0"/>
              <a:t>District Procedures Manual Review </a:t>
            </a:r>
          </a:p>
          <a:p>
            <a:pPr lvl="1"/>
            <a:r>
              <a:rPr lang="en-US" dirty="0"/>
              <a:t>Will present at April DEC meeting</a:t>
            </a:r>
          </a:p>
        </p:txBody>
      </p:sp>
    </p:spTree>
    <p:extLst>
      <p:ext uri="{BB962C8B-B14F-4D97-AF65-F5344CB8AC3E}">
        <p14:creationId xmlns:p14="http://schemas.microsoft.com/office/powerpoint/2010/main" val="3090332283"/>
      </p:ext>
    </p:extLst>
  </p:cSld>
  <p:clrMapOvr>
    <a:masterClrMapping/>
  </p:clrMapOvr>
  <p:transition spd="slow">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C766F-2DB9-409E-BA99-A6B865C1B6A2}"/>
              </a:ext>
            </a:extLst>
          </p:cNvPr>
          <p:cNvSpPr>
            <a:spLocks noGrp="1"/>
          </p:cNvSpPr>
          <p:nvPr>
            <p:ph type="title"/>
          </p:nvPr>
        </p:nvSpPr>
        <p:spPr/>
        <p:txBody>
          <a:bodyPr/>
          <a:lstStyle/>
          <a:p>
            <a:r>
              <a:rPr lang="en-US" dirty="0"/>
              <a:t>Building a New Club Experience</a:t>
            </a:r>
          </a:p>
        </p:txBody>
      </p:sp>
      <p:sp>
        <p:nvSpPr>
          <p:cNvPr id="3" name="Content Placeholder 2">
            <a:extLst>
              <a:ext uri="{FF2B5EF4-FFF2-40B4-BE49-F238E27FC236}">
                <a16:creationId xmlns:a16="http://schemas.microsoft.com/office/drawing/2014/main" id="{1BB5DFE4-7BC4-441F-838E-174163549E85}"/>
              </a:ext>
            </a:extLst>
          </p:cNvPr>
          <p:cNvSpPr>
            <a:spLocks noGrp="1"/>
          </p:cNvSpPr>
          <p:nvPr>
            <p:ph sz="quarter" idx="10"/>
          </p:nvPr>
        </p:nvSpPr>
        <p:spPr/>
        <p:txBody>
          <a:bodyPr/>
          <a:lstStyle/>
          <a:p>
            <a:r>
              <a:rPr lang="en-US" dirty="0"/>
              <a:t>Teri McGregor, VC1</a:t>
            </a:r>
          </a:p>
          <a:p>
            <a:r>
              <a:rPr lang="en-US" dirty="0"/>
              <a:t>Eastern Division Director</a:t>
            </a:r>
          </a:p>
        </p:txBody>
      </p:sp>
    </p:spTree>
    <p:extLst>
      <p:ext uri="{BB962C8B-B14F-4D97-AF65-F5344CB8AC3E}">
        <p14:creationId xmlns:p14="http://schemas.microsoft.com/office/powerpoint/2010/main" val="4050729850"/>
      </p:ext>
    </p:extLst>
  </p:cSld>
  <p:clrMapOvr>
    <a:masterClrMapping/>
  </p:clrMapOvr>
  <p:transition spd="slow">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Let’s Save a Club</a:t>
            </a:r>
          </a:p>
        </p:txBody>
      </p:sp>
      <p:pic>
        <p:nvPicPr>
          <p:cNvPr id="4" name="Picture 3">
            <a:extLst>
              <a:ext uri="{FF2B5EF4-FFF2-40B4-BE49-F238E27FC236}">
                <a16:creationId xmlns:a16="http://schemas.microsoft.com/office/drawing/2014/main" id="{7B83A1A1-E574-414F-BBBB-A0C841534628}"/>
              </a:ext>
            </a:extLst>
          </p:cNvPr>
          <p:cNvPicPr>
            <a:picLocks noChangeAspect="1"/>
          </p:cNvPicPr>
          <p:nvPr/>
        </p:nvPicPr>
        <p:blipFill>
          <a:blip r:embed="rId3"/>
          <a:stretch>
            <a:fillRect/>
          </a:stretch>
        </p:blipFill>
        <p:spPr>
          <a:xfrm>
            <a:off x="2286000" y="1371600"/>
            <a:ext cx="4724400" cy="51757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91125584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 Already Knew	</a:t>
            </a:r>
          </a:p>
        </p:txBody>
      </p:sp>
      <p:pic>
        <p:nvPicPr>
          <p:cNvPr id="2050" name="Picture 2" descr="See the source image">
            <a:extLst>
              <a:ext uri="{FF2B5EF4-FFF2-40B4-BE49-F238E27FC236}">
                <a16:creationId xmlns:a16="http://schemas.microsoft.com/office/drawing/2014/main" id="{91EEF14B-B74B-4EF4-88A2-C99F87309F4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798"/>
          <a:stretch/>
        </p:blipFill>
        <p:spPr bwMode="auto">
          <a:xfrm>
            <a:off x="2190750" y="1524000"/>
            <a:ext cx="4762500" cy="47244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67883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 learned…	</a:t>
            </a:r>
          </a:p>
        </p:txBody>
      </p:sp>
      <p:sp>
        <p:nvSpPr>
          <p:cNvPr id="3" name="Content Placeholder 2"/>
          <p:cNvSpPr>
            <a:spLocks noGrp="1"/>
          </p:cNvSpPr>
          <p:nvPr>
            <p:ph idx="1"/>
          </p:nvPr>
        </p:nvSpPr>
        <p:spPr/>
        <p:txBody>
          <a:bodyPr/>
          <a:lstStyle/>
          <a:p>
            <a:r>
              <a:rPr lang="en-US" dirty="0"/>
              <a:t>Steps to transitioning a charter</a:t>
            </a:r>
          </a:p>
          <a:p>
            <a:pPr lvl="1"/>
            <a:r>
              <a:rPr lang="en-US" dirty="0"/>
              <a:t>Need 3 members of the closing club to remain active – aka – pay their dues</a:t>
            </a:r>
          </a:p>
          <a:p>
            <a:pPr lvl="1"/>
            <a:r>
              <a:rPr lang="en-US" dirty="0"/>
              <a:t>A member must be assigned as a club officer so that Club Central can be accessed on line and change the by-laws.</a:t>
            </a:r>
          </a:p>
          <a:p>
            <a:pPr lvl="1"/>
            <a:r>
              <a:rPr lang="en-US" dirty="0"/>
              <a:t>Once the by-laws are updated, new membership applications can be accepted and entered.</a:t>
            </a:r>
          </a:p>
          <a:p>
            <a:r>
              <a:rPr lang="en-US" dirty="0"/>
              <a:t>Benefits of transitioning a charter</a:t>
            </a:r>
          </a:p>
          <a:p>
            <a:r>
              <a:rPr lang="en-US" dirty="0"/>
              <a:t>How to get people at the meeting</a:t>
            </a:r>
          </a:p>
          <a:p>
            <a:pPr marL="0" indent="0">
              <a:buNone/>
            </a:pPr>
            <a:endParaRPr lang="en-US" dirty="0"/>
          </a:p>
          <a:p>
            <a:endParaRPr lang="en-US" dirty="0"/>
          </a:p>
        </p:txBody>
      </p:sp>
    </p:spTree>
    <p:extLst>
      <p:ext uri="{BB962C8B-B14F-4D97-AF65-F5344CB8AC3E}">
        <p14:creationId xmlns:p14="http://schemas.microsoft.com/office/powerpoint/2010/main" val="367287023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Next time…</a:t>
            </a:r>
            <a:endParaRPr lang="en-US" dirty="0"/>
          </a:p>
        </p:txBody>
      </p:sp>
      <p:sp>
        <p:nvSpPr>
          <p:cNvPr id="3" name="Content Placeholder 2"/>
          <p:cNvSpPr>
            <a:spLocks noGrp="1"/>
          </p:cNvSpPr>
          <p:nvPr>
            <p:ph idx="1"/>
          </p:nvPr>
        </p:nvSpPr>
        <p:spPr/>
        <p:txBody>
          <a:bodyPr/>
          <a:lstStyle/>
          <a:p>
            <a:r>
              <a:rPr lang="en-US" dirty="0"/>
              <a:t>Delegate and ask for help</a:t>
            </a:r>
          </a:p>
          <a:p>
            <a:r>
              <a:rPr lang="en-US" dirty="0"/>
              <a:t>Don’t assume that email is best </a:t>
            </a:r>
          </a:p>
          <a:p>
            <a:r>
              <a:rPr lang="en-US" dirty="0"/>
              <a:t>Get everyone speaking early and often</a:t>
            </a:r>
          </a:p>
          <a:p>
            <a:pPr marL="0" indent="0">
              <a:buNone/>
            </a:pPr>
            <a:endParaRPr lang="en-US" dirty="0"/>
          </a:p>
          <a:p>
            <a:endParaRPr lang="en-US" dirty="0"/>
          </a:p>
          <a:p>
            <a:endParaRPr lang="en-US" dirty="0"/>
          </a:p>
        </p:txBody>
      </p:sp>
      <p:pic>
        <p:nvPicPr>
          <p:cNvPr id="4" name="Picture 3">
            <a:extLst>
              <a:ext uri="{FF2B5EF4-FFF2-40B4-BE49-F238E27FC236}">
                <a16:creationId xmlns:a16="http://schemas.microsoft.com/office/drawing/2014/main" id="{FA7851DB-FEB2-4F07-9F8A-36BB85DECA5F}"/>
              </a:ext>
            </a:extLst>
          </p:cNvPr>
          <p:cNvPicPr>
            <a:picLocks noChangeAspect="1"/>
          </p:cNvPicPr>
          <p:nvPr/>
        </p:nvPicPr>
        <p:blipFill>
          <a:blip r:embed="rId3"/>
          <a:stretch>
            <a:fillRect/>
          </a:stretch>
        </p:blipFill>
        <p:spPr>
          <a:xfrm>
            <a:off x="3167062" y="3581400"/>
            <a:ext cx="2809875" cy="2743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122262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Next time …	</a:t>
            </a:r>
          </a:p>
        </p:txBody>
      </p:sp>
      <p:sp>
        <p:nvSpPr>
          <p:cNvPr id="3" name="Content Placeholder 2"/>
          <p:cNvSpPr>
            <a:spLocks noGrp="1"/>
          </p:cNvSpPr>
          <p:nvPr>
            <p:ph idx="1"/>
          </p:nvPr>
        </p:nvSpPr>
        <p:spPr/>
        <p:txBody>
          <a:bodyPr/>
          <a:lstStyle/>
          <a:p>
            <a:r>
              <a:rPr lang="en-US" dirty="0"/>
              <a:t>Get to know the community</a:t>
            </a:r>
          </a:p>
          <a:p>
            <a:r>
              <a:rPr lang="en-US" dirty="0"/>
              <a:t>Ask for new member applications to be completed right away</a:t>
            </a:r>
          </a:p>
          <a:p>
            <a:r>
              <a:rPr lang="en-US" dirty="0"/>
              <a:t>Promote Pathways</a:t>
            </a:r>
          </a:p>
        </p:txBody>
      </p:sp>
      <p:pic>
        <p:nvPicPr>
          <p:cNvPr id="3076" name="Picture 4" descr="See the source image">
            <a:extLst>
              <a:ext uri="{FF2B5EF4-FFF2-40B4-BE49-F238E27FC236}">
                <a16:creationId xmlns:a16="http://schemas.microsoft.com/office/drawing/2014/main" id="{6A01BB20-EACC-43EF-BB69-05BF18F8EDCD}"/>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486400" y="3657600"/>
            <a:ext cx="2743200" cy="2743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07284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C7B9C-13EB-4A8D-AE0F-99C75DC6B928}"/>
              </a:ext>
            </a:extLst>
          </p:cNvPr>
          <p:cNvSpPr>
            <a:spLocks noGrp="1"/>
          </p:cNvSpPr>
          <p:nvPr>
            <p:ph type="title"/>
          </p:nvPr>
        </p:nvSpPr>
        <p:spPr/>
        <p:txBody>
          <a:bodyPr/>
          <a:lstStyle/>
          <a:p>
            <a:r>
              <a:rPr lang="en-US" dirty="0"/>
              <a:t>Questions?</a:t>
            </a:r>
          </a:p>
        </p:txBody>
      </p:sp>
      <p:pic>
        <p:nvPicPr>
          <p:cNvPr id="4098" name="Picture 2" descr="See the source image">
            <a:extLst>
              <a:ext uri="{FF2B5EF4-FFF2-40B4-BE49-F238E27FC236}">
                <a16:creationId xmlns:a16="http://schemas.microsoft.com/office/drawing/2014/main" id="{94EE7F47-AD6E-4CF8-A4C4-E693DA9402BE}"/>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057400" y="1371600"/>
            <a:ext cx="5029200" cy="5029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6983533"/>
      </p:ext>
    </p:extLst>
  </p:cSld>
  <p:clrMapOvr>
    <a:masterClrMapping/>
  </p:clrMapOvr>
  <p:transition spd="slow">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a:t>
            </a:r>
            <a:endParaRPr lang="en-US" dirty="0"/>
          </a:p>
        </p:txBody>
      </p:sp>
      <p:sp>
        <p:nvSpPr>
          <p:cNvPr id="3" name="Content Placeholder 2"/>
          <p:cNvSpPr>
            <a:spLocks noGrp="1"/>
          </p:cNvSpPr>
          <p:nvPr>
            <p:ph idx="1"/>
          </p:nvPr>
        </p:nvSpPr>
        <p:spPr>
          <a:xfrm>
            <a:off x="457200" y="1604155"/>
            <a:ext cx="8610600" cy="5101445"/>
          </a:xfrm>
        </p:spPr>
        <p:txBody>
          <a:bodyPr/>
          <a:lstStyle/>
          <a:p>
            <a:r>
              <a:rPr lang="en-US" dirty="0"/>
              <a:t>12:30 – 1:00		Lunch</a:t>
            </a:r>
          </a:p>
          <a:p>
            <a:r>
              <a:rPr lang="en-US" dirty="0"/>
              <a:t>1:00 – 1:25		Team Building Activity</a:t>
            </a:r>
          </a:p>
          <a:p>
            <a:r>
              <a:rPr lang="en-US" dirty="0"/>
              <a:t>1:25 – 1:40		Spring Convention Update</a:t>
            </a:r>
          </a:p>
          <a:p>
            <a:r>
              <a:rPr lang="en-US" dirty="0"/>
              <a:t>1:40 – 1:55		Pushing Toward Distinguished</a:t>
            </a:r>
          </a:p>
          <a:p>
            <a:r>
              <a:rPr lang="en-US" dirty="0"/>
              <a:t>1:55 – 2:10		Public Relations Update</a:t>
            </a:r>
          </a:p>
          <a:p>
            <a:r>
              <a:rPr lang="en-US" dirty="0"/>
              <a:t>2:10 – 2:15		Recognition</a:t>
            </a:r>
          </a:p>
          <a:p>
            <a:r>
              <a:rPr lang="en-US" dirty="0"/>
              <a:t>2:15 – 2:20       		30-60-90 Day Plan</a:t>
            </a:r>
          </a:p>
          <a:p>
            <a:r>
              <a:rPr lang="en-US" dirty="0"/>
              <a:t>2:20 – 2:30       	 	Q &amp; A and Next Meeting</a:t>
            </a:r>
          </a:p>
          <a:p>
            <a:endParaRPr lang="en-US" dirty="0"/>
          </a:p>
        </p:txBody>
      </p:sp>
    </p:spTree>
    <p:extLst>
      <p:ext uri="{BB962C8B-B14F-4D97-AF65-F5344CB8AC3E}">
        <p14:creationId xmlns:p14="http://schemas.microsoft.com/office/powerpoint/2010/main" val="1193558008"/>
      </p:ext>
    </p:extLst>
  </p:cSld>
  <p:clrMapOvr>
    <a:masterClrMapping/>
  </p:clrMapOvr>
  <p:transition spd="slow">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C766F-2DB9-409E-BA99-A6B865C1B6A2}"/>
              </a:ext>
            </a:extLst>
          </p:cNvPr>
          <p:cNvSpPr>
            <a:spLocks noGrp="1"/>
          </p:cNvSpPr>
          <p:nvPr>
            <p:ph type="title"/>
          </p:nvPr>
        </p:nvSpPr>
        <p:spPr/>
        <p:txBody>
          <a:bodyPr/>
          <a:lstStyle/>
          <a:p>
            <a:r>
              <a:rPr lang="en-US" dirty="0"/>
              <a:t>Area Communications</a:t>
            </a:r>
          </a:p>
        </p:txBody>
      </p:sp>
      <p:sp>
        <p:nvSpPr>
          <p:cNvPr id="3" name="Content Placeholder 2">
            <a:extLst>
              <a:ext uri="{FF2B5EF4-FFF2-40B4-BE49-F238E27FC236}">
                <a16:creationId xmlns:a16="http://schemas.microsoft.com/office/drawing/2014/main" id="{1BB5DFE4-7BC4-441F-838E-174163549E85}"/>
              </a:ext>
            </a:extLst>
          </p:cNvPr>
          <p:cNvSpPr>
            <a:spLocks noGrp="1"/>
          </p:cNvSpPr>
          <p:nvPr>
            <p:ph sz="quarter" idx="10"/>
          </p:nvPr>
        </p:nvSpPr>
        <p:spPr/>
        <p:txBody>
          <a:bodyPr/>
          <a:lstStyle/>
          <a:p>
            <a:r>
              <a:rPr lang="en-US" dirty="0"/>
              <a:t>David Gagliano, ACS, ALB</a:t>
            </a:r>
          </a:p>
          <a:p>
            <a:r>
              <a:rPr lang="en-US" dirty="0"/>
              <a:t>Area F1 Director</a:t>
            </a:r>
          </a:p>
        </p:txBody>
      </p:sp>
    </p:spTree>
    <p:extLst>
      <p:ext uri="{BB962C8B-B14F-4D97-AF65-F5344CB8AC3E}">
        <p14:creationId xmlns:p14="http://schemas.microsoft.com/office/powerpoint/2010/main" val="2976531714"/>
      </p:ext>
    </p:extLst>
  </p:cSld>
  <p:clrMapOvr>
    <a:masterClrMapping/>
  </p:clrMapOvr>
  <p:transition spd="slow">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Area Communications</a:t>
            </a:r>
          </a:p>
        </p:txBody>
      </p:sp>
      <p:sp>
        <p:nvSpPr>
          <p:cNvPr id="3" name="Content Placeholder 2"/>
          <p:cNvSpPr>
            <a:spLocks noGrp="1"/>
          </p:cNvSpPr>
          <p:nvPr>
            <p:ph idx="1"/>
          </p:nvPr>
        </p:nvSpPr>
        <p:spPr/>
        <p:txBody>
          <a:bodyPr/>
          <a:lstStyle/>
          <a:p>
            <a:r>
              <a:rPr lang="en-US" dirty="0"/>
              <a:t>Area Visits</a:t>
            </a:r>
          </a:p>
          <a:p>
            <a:pPr lvl="1"/>
            <a:r>
              <a:rPr lang="en-US" dirty="0"/>
              <a:t>Before your visit</a:t>
            </a:r>
          </a:p>
          <a:p>
            <a:pPr lvl="2"/>
            <a:r>
              <a:rPr lang="en-US" dirty="0"/>
              <a:t>Communicate area visit date</a:t>
            </a:r>
          </a:p>
          <a:p>
            <a:pPr lvl="2"/>
            <a:r>
              <a:rPr lang="en-US" dirty="0"/>
              <a:t>Review fall visit report / Ask for current DCP progress</a:t>
            </a:r>
          </a:p>
          <a:p>
            <a:pPr lvl="2"/>
            <a:r>
              <a:rPr lang="en-US" dirty="0"/>
              <a:t>Print a copy of the club’s performance</a:t>
            </a:r>
          </a:p>
          <a:p>
            <a:pPr marL="914400" lvl="2" indent="0">
              <a:buNone/>
            </a:pPr>
            <a:endParaRPr lang="en-US" dirty="0"/>
          </a:p>
        </p:txBody>
      </p:sp>
      <p:pic>
        <p:nvPicPr>
          <p:cNvPr id="4" name="Picture 3"/>
          <p:cNvPicPr>
            <a:picLocks noChangeAspect="1"/>
          </p:cNvPicPr>
          <p:nvPr/>
        </p:nvPicPr>
        <p:blipFill>
          <a:blip r:embed="rId2"/>
          <a:stretch>
            <a:fillRect/>
          </a:stretch>
        </p:blipFill>
        <p:spPr>
          <a:xfrm>
            <a:off x="250557" y="3729694"/>
            <a:ext cx="4495642" cy="1164083"/>
          </a:xfrm>
          <a:prstGeom prst="rect">
            <a:avLst/>
          </a:prstGeom>
        </p:spPr>
      </p:pic>
      <p:pic>
        <p:nvPicPr>
          <p:cNvPr id="7" name="Picture 6"/>
          <p:cNvPicPr>
            <a:picLocks noChangeAspect="1"/>
          </p:cNvPicPr>
          <p:nvPr/>
        </p:nvPicPr>
        <p:blipFill>
          <a:blip r:embed="rId3"/>
          <a:stretch>
            <a:fillRect/>
          </a:stretch>
        </p:blipFill>
        <p:spPr>
          <a:xfrm>
            <a:off x="2301753" y="4940366"/>
            <a:ext cx="4888892" cy="390817"/>
          </a:xfrm>
          <a:prstGeom prst="rect">
            <a:avLst/>
          </a:prstGeom>
        </p:spPr>
      </p:pic>
      <p:pic>
        <p:nvPicPr>
          <p:cNvPr id="9" name="Picture 8"/>
          <p:cNvPicPr>
            <a:picLocks noChangeAspect="1"/>
          </p:cNvPicPr>
          <p:nvPr/>
        </p:nvPicPr>
        <p:blipFill>
          <a:blip r:embed="rId4"/>
          <a:stretch>
            <a:fillRect/>
          </a:stretch>
        </p:blipFill>
        <p:spPr>
          <a:xfrm>
            <a:off x="138342" y="5377772"/>
            <a:ext cx="8867000" cy="1184440"/>
          </a:xfrm>
          <a:prstGeom prst="rect">
            <a:avLst/>
          </a:prstGeom>
        </p:spPr>
      </p:pic>
      <p:pic>
        <p:nvPicPr>
          <p:cNvPr id="10" name="Picture 9"/>
          <p:cNvPicPr>
            <a:picLocks noChangeAspect="1"/>
          </p:cNvPicPr>
          <p:nvPr/>
        </p:nvPicPr>
        <p:blipFill>
          <a:blip r:embed="rId5"/>
          <a:stretch>
            <a:fillRect/>
          </a:stretch>
        </p:blipFill>
        <p:spPr>
          <a:xfrm>
            <a:off x="4862703" y="3850725"/>
            <a:ext cx="4162965" cy="735914"/>
          </a:xfrm>
          <a:prstGeom prst="rect">
            <a:avLst/>
          </a:prstGeom>
        </p:spPr>
      </p:pic>
    </p:spTree>
    <p:extLst>
      <p:ext uri="{BB962C8B-B14F-4D97-AF65-F5344CB8AC3E}">
        <p14:creationId xmlns:p14="http://schemas.microsoft.com/office/powerpoint/2010/main" val="2224961301"/>
      </p:ext>
    </p:extLst>
  </p:cSld>
  <p:clrMapOvr>
    <a:masterClrMapping/>
  </p:clrMapOvr>
  <p:transition spd="slow">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Area Communications</a:t>
            </a:r>
          </a:p>
        </p:txBody>
      </p:sp>
      <p:sp>
        <p:nvSpPr>
          <p:cNvPr id="3" name="Content Placeholder 2"/>
          <p:cNvSpPr>
            <a:spLocks noGrp="1"/>
          </p:cNvSpPr>
          <p:nvPr>
            <p:ph idx="1"/>
          </p:nvPr>
        </p:nvSpPr>
        <p:spPr/>
        <p:txBody>
          <a:bodyPr/>
          <a:lstStyle/>
          <a:p>
            <a:r>
              <a:rPr lang="en-US" dirty="0"/>
              <a:t>Area Visits</a:t>
            </a:r>
          </a:p>
          <a:p>
            <a:pPr lvl="1"/>
            <a:r>
              <a:rPr lang="en-US" dirty="0"/>
              <a:t>During your visit</a:t>
            </a:r>
          </a:p>
          <a:p>
            <a:pPr lvl="2"/>
            <a:r>
              <a:rPr lang="en-US" dirty="0"/>
              <a:t>Compare their progress with the printed report</a:t>
            </a:r>
          </a:p>
          <a:p>
            <a:pPr lvl="3"/>
            <a:r>
              <a:rPr lang="en-US" dirty="0"/>
              <a:t>Have the club enter any missing awards into TI website</a:t>
            </a:r>
          </a:p>
          <a:p>
            <a:pPr lvl="2"/>
            <a:r>
              <a:rPr lang="en-US" dirty="0"/>
              <a:t>Review quick-win DCP goals (close to completion)</a:t>
            </a:r>
          </a:p>
          <a:p>
            <a:pPr lvl="3"/>
            <a:r>
              <a:rPr lang="en-US" dirty="0"/>
              <a:t>Motivate them to committing to these quick-win goals</a:t>
            </a:r>
          </a:p>
          <a:p>
            <a:pPr lvl="3"/>
            <a:r>
              <a:rPr lang="en-US" dirty="0"/>
              <a:t>If an officer has a designation of CC (or higher) and CL, the ALB is only 2 speeches away (Successful Club or Leadership Excellence Series)</a:t>
            </a:r>
          </a:p>
          <a:p>
            <a:pPr lvl="2"/>
            <a:r>
              <a:rPr lang="en-US" dirty="0"/>
              <a:t>Celebrate / acknowledge members who have achieved recognition</a:t>
            </a:r>
          </a:p>
          <a:p>
            <a:pPr lvl="2"/>
            <a:r>
              <a:rPr lang="en-US" dirty="0"/>
              <a:t>Celebrate / acknowledge DCP goals that have been completed</a:t>
            </a:r>
          </a:p>
        </p:txBody>
      </p:sp>
    </p:spTree>
    <p:extLst>
      <p:ext uri="{BB962C8B-B14F-4D97-AF65-F5344CB8AC3E}">
        <p14:creationId xmlns:p14="http://schemas.microsoft.com/office/powerpoint/2010/main" val="3069047182"/>
      </p:ext>
    </p:extLst>
  </p:cSld>
  <p:clrMapOvr>
    <a:masterClrMapping/>
  </p:clrMapOvr>
  <p:transition spd="slow">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Area Communications</a:t>
            </a:r>
          </a:p>
        </p:txBody>
      </p:sp>
      <p:sp>
        <p:nvSpPr>
          <p:cNvPr id="3" name="Content Placeholder 2"/>
          <p:cNvSpPr>
            <a:spLocks noGrp="1"/>
          </p:cNvSpPr>
          <p:nvPr>
            <p:ph idx="1"/>
          </p:nvPr>
        </p:nvSpPr>
        <p:spPr/>
        <p:txBody>
          <a:bodyPr>
            <a:normAutofit lnSpcReduction="10000"/>
          </a:bodyPr>
          <a:lstStyle/>
          <a:p>
            <a:r>
              <a:rPr lang="en-US" dirty="0"/>
              <a:t>Area Visits</a:t>
            </a:r>
          </a:p>
          <a:p>
            <a:pPr lvl="1"/>
            <a:r>
              <a:rPr lang="en-US" dirty="0"/>
              <a:t>During your visit </a:t>
            </a:r>
            <a:r>
              <a:rPr lang="en-US" sz="1800" i="1" dirty="0"/>
              <a:t>(continued)</a:t>
            </a:r>
          </a:p>
          <a:p>
            <a:pPr lvl="2"/>
            <a:r>
              <a:rPr lang="en-US" dirty="0"/>
              <a:t>Review membership status (need 5+ or 20 members)</a:t>
            </a:r>
          </a:p>
          <a:p>
            <a:pPr lvl="2"/>
            <a:r>
              <a:rPr lang="en-US" dirty="0"/>
              <a:t> </a:t>
            </a:r>
          </a:p>
          <a:p>
            <a:pPr lvl="2"/>
            <a:endParaRPr lang="en-US" dirty="0"/>
          </a:p>
          <a:p>
            <a:pPr marL="914400" lvl="2" indent="0">
              <a:buNone/>
            </a:pPr>
            <a:endParaRPr lang="en-US" dirty="0"/>
          </a:p>
          <a:p>
            <a:pPr lvl="2"/>
            <a:endParaRPr lang="en-US" dirty="0"/>
          </a:p>
          <a:p>
            <a:pPr lvl="2"/>
            <a:r>
              <a:rPr lang="en-US" dirty="0"/>
              <a:t>Final push for club Membership Drives for DCP Goals</a:t>
            </a:r>
          </a:p>
          <a:p>
            <a:pPr lvl="3"/>
            <a:r>
              <a:rPr lang="en-US" dirty="0"/>
              <a:t>Club members could pair up and go to nearby businesses to promote their Toastmasters club by highlighting the benefits to the business</a:t>
            </a:r>
          </a:p>
          <a:p>
            <a:pPr lvl="3"/>
            <a:r>
              <a:rPr lang="en-US" dirty="0"/>
              <a:t>Club members to invite friends, co-workers, family, etc.</a:t>
            </a:r>
          </a:p>
          <a:p>
            <a:pPr lvl="3"/>
            <a:r>
              <a:rPr lang="en-US" dirty="0"/>
              <a:t>Each member to utilize social media to publicize (Facebook, Twitter, Meetup, etc.)</a:t>
            </a:r>
          </a:p>
          <a:p>
            <a:pPr lvl="3"/>
            <a:r>
              <a:rPr lang="en-US" dirty="0"/>
              <a:t>Create fliers and post in near-by public locations</a:t>
            </a:r>
          </a:p>
          <a:p>
            <a:pPr lvl="3"/>
            <a:endParaRPr lang="en-US" dirty="0"/>
          </a:p>
        </p:txBody>
      </p:sp>
      <p:pic>
        <p:nvPicPr>
          <p:cNvPr id="5" name="Picture 4"/>
          <p:cNvPicPr>
            <a:picLocks noChangeAspect="1"/>
          </p:cNvPicPr>
          <p:nvPr/>
        </p:nvPicPr>
        <p:blipFill>
          <a:blip r:embed="rId2"/>
          <a:stretch>
            <a:fillRect/>
          </a:stretch>
        </p:blipFill>
        <p:spPr>
          <a:xfrm>
            <a:off x="214222" y="2868703"/>
            <a:ext cx="8610601" cy="1120594"/>
          </a:xfrm>
          <a:prstGeom prst="rect">
            <a:avLst/>
          </a:prstGeom>
        </p:spPr>
      </p:pic>
    </p:spTree>
    <p:extLst>
      <p:ext uri="{BB962C8B-B14F-4D97-AF65-F5344CB8AC3E}">
        <p14:creationId xmlns:p14="http://schemas.microsoft.com/office/powerpoint/2010/main" val="2663023672"/>
      </p:ext>
    </p:extLst>
  </p:cSld>
  <p:clrMapOvr>
    <a:masterClrMapping/>
  </p:clrMapOvr>
  <p:transition spd="slow">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Area Communications</a:t>
            </a:r>
          </a:p>
        </p:txBody>
      </p:sp>
      <p:sp>
        <p:nvSpPr>
          <p:cNvPr id="3" name="Content Placeholder 2"/>
          <p:cNvSpPr>
            <a:spLocks noGrp="1"/>
          </p:cNvSpPr>
          <p:nvPr>
            <p:ph idx="1"/>
          </p:nvPr>
        </p:nvSpPr>
        <p:spPr/>
        <p:txBody>
          <a:bodyPr/>
          <a:lstStyle/>
          <a:p>
            <a:r>
              <a:rPr lang="en-US" dirty="0"/>
              <a:t>Area Visits</a:t>
            </a:r>
          </a:p>
          <a:p>
            <a:pPr lvl="1"/>
            <a:r>
              <a:rPr lang="en-US" dirty="0"/>
              <a:t>During your visit (continued)</a:t>
            </a:r>
          </a:p>
          <a:p>
            <a:pPr lvl="2"/>
            <a:r>
              <a:rPr lang="en-US" dirty="0"/>
              <a:t>Inform clubs to prepare for the following</a:t>
            </a:r>
          </a:p>
          <a:p>
            <a:pPr lvl="3"/>
            <a:r>
              <a:rPr lang="en-US" dirty="0"/>
              <a:t>Officer Elections</a:t>
            </a:r>
          </a:p>
          <a:p>
            <a:pPr lvl="3"/>
            <a:r>
              <a:rPr lang="en-US" dirty="0"/>
              <a:t>Succession Planning and Documentation for each role</a:t>
            </a:r>
          </a:p>
          <a:p>
            <a:pPr lvl="4"/>
            <a:r>
              <a:rPr lang="en-US" dirty="0"/>
              <a:t>Smooth transitions</a:t>
            </a:r>
          </a:p>
          <a:p>
            <a:pPr lvl="3"/>
            <a:r>
              <a:rPr lang="en-US" dirty="0"/>
              <a:t>Division Speech Contests (see district 35 website for dates)</a:t>
            </a:r>
          </a:p>
          <a:p>
            <a:pPr lvl="3"/>
            <a:r>
              <a:rPr lang="en-US" dirty="0"/>
              <a:t>International Convention (5/10-5/11) and Speech Contests</a:t>
            </a:r>
          </a:p>
          <a:p>
            <a:pPr lvl="3"/>
            <a:r>
              <a:rPr lang="en-US" dirty="0"/>
              <a:t>Final push for bases and home runs in the Baseball League </a:t>
            </a:r>
          </a:p>
          <a:p>
            <a:pPr lvl="2"/>
            <a:endParaRPr lang="en-US" dirty="0"/>
          </a:p>
          <a:p>
            <a:pPr lvl="2"/>
            <a:endParaRPr lang="en-US" dirty="0"/>
          </a:p>
        </p:txBody>
      </p:sp>
      <p:pic>
        <p:nvPicPr>
          <p:cNvPr id="4" name="Picture 3"/>
          <p:cNvPicPr>
            <a:picLocks noChangeAspect="1"/>
          </p:cNvPicPr>
          <p:nvPr/>
        </p:nvPicPr>
        <p:blipFill>
          <a:blip r:embed="rId2"/>
          <a:stretch>
            <a:fillRect/>
          </a:stretch>
        </p:blipFill>
        <p:spPr>
          <a:xfrm>
            <a:off x="2209800" y="4953000"/>
            <a:ext cx="4656668" cy="1676400"/>
          </a:xfrm>
          <a:prstGeom prst="rect">
            <a:avLst/>
          </a:prstGeom>
        </p:spPr>
      </p:pic>
    </p:spTree>
    <p:extLst>
      <p:ext uri="{BB962C8B-B14F-4D97-AF65-F5344CB8AC3E}">
        <p14:creationId xmlns:p14="http://schemas.microsoft.com/office/powerpoint/2010/main" val="256016969"/>
      </p:ext>
    </p:extLst>
  </p:cSld>
  <p:clrMapOvr>
    <a:masterClrMapping/>
  </p:clrMapOvr>
  <p:transition spd="slow">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Area Communications</a:t>
            </a:r>
          </a:p>
        </p:txBody>
      </p:sp>
      <p:sp>
        <p:nvSpPr>
          <p:cNvPr id="3" name="Content Placeholder 2"/>
          <p:cNvSpPr>
            <a:spLocks noGrp="1"/>
          </p:cNvSpPr>
          <p:nvPr>
            <p:ph idx="1"/>
          </p:nvPr>
        </p:nvSpPr>
        <p:spPr/>
        <p:txBody>
          <a:bodyPr/>
          <a:lstStyle/>
          <a:p>
            <a:r>
              <a:rPr lang="en-US" dirty="0"/>
              <a:t>Area Visits</a:t>
            </a:r>
          </a:p>
          <a:p>
            <a:pPr lvl="1"/>
            <a:r>
              <a:rPr lang="en-US" dirty="0"/>
              <a:t>After your visit</a:t>
            </a:r>
            <a:endParaRPr lang="en-US" sz="1800" dirty="0"/>
          </a:p>
          <a:p>
            <a:pPr lvl="2"/>
            <a:r>
              <a:rPr lang="en-US" dirty="0"/>
              <a:t>Follow up</a:t>
            </a:r>
          </a:p>
          <a:p>
            <a:pPr lvl="3"/>
            <a:r>
              <a:rPr lang="en-US" dirty="0"/>
              <a:t>International Convention Reminder (5/10-5/11)</a:t>
            </a:r>
          </a:p>
          <a:p>
            <a:pPr lvl="3"/>
            <a:r>
              <a:rPr lang="en-US" dirty="0"/>
              <a:t>Club Elections and Succession Planning</a:t>
            </a:r>
          </a:p>
          <a:p>
            <a:pPr lvl="3"/>
            <a:r>
              <a:rPr lang="en-US" dirty="0"/>
              <a:t>DCP Goals and Membership Status</a:t>
            </a:r>
          </a:p>
          <a:p>
            <a:pPr lvl="3"/>
            <a:r>
              <a:rPr lang="en-US" dirty="0"/>
              <a:t>Celebrate / acknowledge individuals who achieved an award</a:t>
            </a:r>
          </a:p>
          <a:p>
            <a:pPr lvl="3"/>
            <a:r>
              <a:rPr lang="en-US" dirty="0"/>
              <a:t>Celebrate additional DCP Goals accomplished</a:t>
            </a:r>
          </a:p>
          <a:p>
            <a:pPr lvl="3"/>
            <a:r>
              <a:rPr lang="en-US" dirty="0"/>
              <a:t>Membership Drive / Status (needs +5 or minimum of 20)</a:t>
            </a:r>
          </a:p>
          <a:p>
            <a:pPr lvl="2"/>
            <a:r>
              <a:rPr lang="en-US" dirty="0"/>
              <a:t>Retain results from club elections (including email addresses) to provide to incoming Area Director</a:t>
            </a:r>
          </a:p>
          <a:p>
            <a:pPr lvl="2"/>
            <a:r>
              <a:rPr lang="en-US" dirty="0"/>
              <a:t>Document your role / soft handoff to incoming Area Director</a:t>
            </a:r>
          </a:p>
          <a:p>
            <a:pPr lvl="2"/>
            <a:r>
              <a:rPr lang="en-US" dirty="0"/>
              <a:t>Introduce future Area Director to the clubs in your Area</a:t>
            </a:r>
          </a:p>
          <a:p>
            <a:pPr lvl="2"/>
            <a:endParaRPr lang="en-US" dirty="0"/>
          </a:p>
          <a:p>
            <a:pPr lvl="2"/>
            <a:endParaRPr lang="en-US" dirty="0"/>
          </a:p>
          <a:p>
            <a:pPr lvl="3"/>
            <a:endParaRPr lang="en-US" dirty="0"/>
          </a:p>
          <a:p>
            <a:pPr lvl="3"/>
            <a:endParaRPr lang="en-US" dirty="0"/>
          </a:p>
          <a:p>
            <a:pPr lvl="2"/>
            <a:endParaRPr lang="en-US" dirty="0"/>
          </a:p>
        </p:txBody>
      </p:sp>
    </p:spTree>
    <p:extLst>
      <p:ext uri="{BB962C8B-B14F-4D97-AF65-F5344CB8AC3E}">
        <p14:creationId xmlns:p14="http://schemas.microsoft.com/office/powerpoint/2010/main" val="3784332107"/>
      </p:ext>
    </p:extLst>
  </p:cSld>
  <p:clrMapOvr>
    <a:masterClrMapping/>
  </p:clrMapOvr>
  <p:transition spd="slow">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C766F-2DB9-409E-BA99-A6B865C1B6A2}"/>
              </a:ext>
            </a:extLst>
          </p:cNvPr>
          <p:cNvSpPr>
            <a:spLocks noGrp="1"/>
          </p:cNvSpPr>
          <p:nvPr>
            <p:ph type="title"/>
          </p:nvPr>
        </p:nvSpPr>
        <p:spPr/>
        <p:txBody>
          <a:bodyPr/>
          <a:lstStyle/>
          <a:p>
            <a:r>
              <a:rPr lang="en-US" dirty="0"/>
              <a:t>District 35 Realignment</a:t>
            </a:r>
          </a:p>
        </p:txBody>
      </p:sp>
      <p:sp>
        <p:nvSpPr>
          <p:cNvPr id="3" name="Content Placeholder 2">
            <a:extLst>
              <a:ext uri="{FF2B5EF4-FFF2-40B4-BE49-F238E27FC236}">
                <a16:creationId xmlns:a16="http://schemas.microsoft.com/office/drawing/2014/main" id="{1BB5DFE4-7BC4-441F-838E-174163549E85}"/>
              </a:ext>
            </a:extLst>
          </p:cNvPr>
          <p:cNvSpPr>
            <a:spLocks noGrp="1"/>
          </p:cNvSpPr>
          <p:nvPr>
            <p:ph sz="quarter" idx="10"/>
          </p:nvPr>
        </p:nvSpPr>
        <p:spPr/>
        <p:txBody>
          <a:bodyPr/>
          <a:lstStyle/>
          <a:p>
            <a:r>
              <a:rPr lang="en-US" dirty="0"/>
              <a:t>Cindy </a:t>
            </a:r>
            <a:r>
              <a:rPr lang="en-US" dirty="0" err="1"/>
              <a:t>Laatsch</a:t>
            </a:r>
            <a:r>
              <a:rPr lang="en-US" dirty="0"/>
              <a:t>, DTM </a:t>
            </a:r>
          </a:p>
          <a:p>
            <a:r>
              <a:rPr lang="en-US" dirty="0"/>
              <a:t>Distinguished Past District Director</a:t>
            </a:r>
          </a:p>
          <a:p>
            <a:r>
              <a:rPr lang="en-US" dirty="0"/>
              <a:t>Incoming Region Advisor – Region 1</a:t>
            </a:r>
          </a:p>
          <a:p>
            <a:r>
              <a:rPr lang="en-US" dirty="0"/>
              <a:t>Supporting Districts 7-15-39-57</a:t>
            </a:r>
          </a:p>
        </p:txBody>
      </p:sp>
    </p:spTree>
    <p:extLst>
      <p:ext uri="{BB962C8B-B14F-4D97-AF65-F5344CB8AC3E}">
        <p14:creationId xmlns:p14="http://schemas.microsoft.com/office/powerpoint/2010/main" val="3050810737"/>
      </p:ext>
    </p:extLst>
  </p:cSld>
  <p:clrMapOvr>
    <a:masterClrMapping/>
  </p:clrMapOvr>
  <p:transition spd="slow">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Realignment</a:t>
            </a:r>
          </a:p>
        </p:txBody>
      </p:sp>
      <p:sp>
        <p:nvSpPr>
          <p:cNvPr id="3" name="Content Placeholder 2"/>
          <p:cNvSpPr>
            <a:spLocks noGrp="1"/>
          </p:cNvSpPr>
          <p:nvPr>
            <p:ph idx="1"/>
          </p:nvPr>
        </p:nvSpPr>
        <p:spPr/>
        <p:txBody>
          <a:bodyPr/>
          <a:lstStyle/>
          <a:p>
            <a:r>
              <a:rPr lang="en-US" dirty="0"/>
              <a:t>What is Realignment</a:t>
            </a:r>
          </a:p>
          <a:p>
            <a:pPr lvl="1"/>
            <a:r>
              <a:rPr lang="en-US" dirty="0"/>
              <a:t>When a District wants/needs to change and flex</a:t>
            </a:r>
          </a:p>
          <a:p>
            <a:pPr lvl="1"/>
            <a:r>
              <a:rPr lang="en-US" dirty="0"/>
              <a:t>Allowed 1x per year</a:t>
            </a:r>
          </a:p>
          <a:p>
            <a:pPr lvl="1"/>
            <a:r>
              <a:rPr lang="en-US" dirty="0"/>
              <a:t>You can realign Clubs, Areas, and Divisions</a:t>
            </a:r>
          </a:p>
          <a:p>
            <a:pPr lvl="1"/>
            <a:r>
              <a:rPr lang="en-US" dirty="0"/>
              <a:t>Subject to approval of District Council</a:t>
            </a:r>
          </a:p>
          <a:p>
            <a:pPr lvl="1"/>
            <a:r>
              <a:rPr lang="en-US" dirty="0"/>
              <a:t>Approval sought at Annual Business Meeting at Spring Convention</a:t>
            </a:r>
          </a:p>
        </p:txBody>
      </p:sp>
    </p:spTree>
    <p:extLst>
      <p:ext uri="{BB962C8B-B14F-4D97-AF65-F5344CB8AC3E}">
        <p14:creationId xmlns:p14="http://schemas.microsoft.com/office/powerpoint/2010/main" val="4171434944"/>
      </p:ext>
    </p:extLst>
  </p:cSld>
  <p:clrMapOvr>
    <a:masterClrMapping/>
  </p:clrMapOvr>
  <p:transition spd="slow">
    <p:wipe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Which one are we?</a:t>
            </a:r>
          </a:p>
        </p:txBody>
      </p:sp>
      <p:sp>
        <p:nvSpPr>
          <p:cNvPr id="3" name="Content Placeholder 2"/>
          <p:cNvSpPr>
            <a:spLocks noGrp="1"/>
          </p:cNvSpPr>
          <p:nvPr>
            <p:ph idx="1"/>
          </p:nvPr>
        </p:nvSpPr>
        <p:spPr/>
        <p:txBody>
          <a:bodyPr/>
          <a:lstStyle/>
          <a:p>
            <a:r>
              <a:rPr lang="en-US" dirty="0"/>
              <a:t>Why does a TM District “realign”?</a:t>
            </a:r>
          </a:p>
          <a:p>
            <a:endParaRPr lang="en-US" dirty="0"/>
          </a:p>
        </p:txBody>
      </p:sp>
      <p:pic>
        <p:nvPicPr>
          <p:cNvPr id="5" name="Picture 4">
            <a:extLst>
              <a:ext uri="{FF2B5EF4-FFF2-40B4-BE49-F238E27FC236}">
                <a16:creationId xmlns:a16="http://schemas.microsoft.com/office/drawing/2014/main" id="{57F78CD1-5D3E-4588-BCEA-8987062094BC}"/>
              </a:ext>
            </a:extLst>
          </p:cNvPr>
          <p:cNvPicPr/>
          <p:nvPr/>
        </p:nvPicPr>
        <p:blipFill>
          <a:blip r:embed="rId2"/>
          <a:stretch>
            <a:fillRect/>
          </a:stretch>
        </p:blipFill>
        <p:spPr>
          <a:xfrm>
            <a:off x="4846890" y="3733800"/>
            <a:ext cx="3862070" cy="24066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E6A5A630-B7D3-4F9E-A2DE-B6E7DE83F7A1}"/>
              </a:ext>
            </a:extLst>
          </p:cNvPr>
          <p:cNvPicPr>
            <a:picLocks noChangeAspect="1"/>
          </p:cNvPicPr>
          <p:nvPr/>
        </p:nvPicPr>
        <p:blipFill>
          <a:blip r:embed="rId3"/>
          <a:stretch>
            <a:fillRect/>
          </a:stretch>
        </p:blipFill>
        <p:spPr>
          <a:xfrm>
            <a:off x="255917" y="2552700"/>
            <a:ext cx="4389690" cy="1752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3158099"/>
      </p:ext>
    </p:extLst>
  </p:cSld>
  <p:clrMapOvr>
    <a:masterClrMapping/>
  </p:clrMapOvr>
  <p:transition spd="slow">
    <p:wipe dir="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Factors Considered</a:t>
            </a:r>
          </a:p>
        </p:txBody>
      </p:sp>
      <p:sp>
        <p:nvSpPr>
          <p:cNvPr id="3" name="Content Placeholder 2"/>
          <p:cNvSpPr>
            <a:spLocks noGrp="1"/>
          </p:cNvSpPr>
          <p:nvPr>
            <p:ph idx="1"/>
          </p:nvPr>
        </p:nvSpPr>
        <p:spPr/>
        <p:txBody>
          <a:bodyPr/>
          <a:lstStyle/>
          <a:p>
            <a:r>
              <a:rPr lang="en-US" dirty="0"/>
              <a:t>Geographic proximity</a:t>
            </a:r>
          </a:p>
          <a:p>
            <a:r>
              <a:rPr lang="en-US" dirty="0"/>
              <a:t>Availability/AD– need to provide service to club</a:t>
            </a:r>
          </a:p>
          <a:p>
            <a:r>
              <a:rPr lang="en-US" dirty="0"/>
              <a:t>Club size and strength</a:t>
            </a:r>
          </a:p>
          <a:p>
            <a:r>
              <a:rPr lang="en-US" dirty="0"/>
              <a:t>Prospective clubs coming onboard</a:t>
            </a:r>
          </a:p>
          <a:p>
            <a:r>
              <a:rPr lang="en-US" dirty="0"/>
              <a:t>Clubs leaving District</a:t>
            </a:r>
          </a:p>
        </p:txBody>
      </p:sp>
    </p:spTree>
    <p:extLst>
      <p:ext uri="{BB962C8B-B14F-4D97-AF65-F5344CB8AC3E}">
        <p14:creationId xmlns:p14="http://schemas.microsoft.com/office/powerpoint/2010/main" val="1207352809"/>
      </p:ext>
    </p:extLst>
  </p:cSld>
  <p:clrMapOvr>
    <a:masterClrMapping/>
  </p:clrMapOvr>
  <p:transition spd="slow">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Do we all have a Feather in our CAP?</a:t>
            </a:r>
            <a:endParaRPr lang="en-US" dirty="0"/>
          </a:p>
        </p:txBody>
      </p:sp>
      <p:sp>
        <p:nvSpPr>
          <p:cNvPr id="3" name="Content Placeholder 2"/>
          <p:cNvSpPr>
            <a:spLocks noGrp="1"/>
          </p:cNvSpPr>
          <p:nvPr>
            <p:ph idx="1"/>
          </p:nvPr>
        </p:nvSpPr>
        <p:spPr/>
        <p:txBody>
          <a:bodyPr/>
          <a:lstStyle/>
          <a:p>
            <a:r>
              <a:rPr lang="en-US" dirty="0"/>
              <a:t>Change</a:t>
            </a:r>
          </a:p>
          <a:p>
            <a:r>
              <a:rPr lang="en-US" dirty="0"/>
              <a:t>Attitude</a:t>
            </a:r>
          </a:p>
          <a:p>
            <a:r>
              <a:rPr lang="en-US" dirty="0"/>
              <a:t>Pathways</a:t>
            </a:r>
          </a:p>
          <a:p>
            <a:endParaRPr lang="en-US" dirty="0"/>
          </a:p>
        </p:txBody>
      </p:sp>
      <p:pic>
        <p:nvPicPr>
          <p:cNvPr id="4" name="Picture 2" descr="C:\Users\Owner\AppData\Local\Microsoft\Windows\INetCache\IE\JU5QYK54\gray_ankh_top_hat_with_feathers_3_by_windthin-d4kxaxm[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a:xfrm>
            <a:off x="3276600" y="2057400"/>
            <a:ext cx="4343400" cy="33739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832901105"/>
      </p:ext>
    </p:extLst>
  </p:cSld>
  <p:clrMapOvr>
    <a:masterClrMapping/>
  </p:clrMapOvr>
  <p:transition spd="slow">
    <p:wipe dir="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You can’t …</a:t>
            </a:r>
          </a:p>
        </p:txBody>
      </p:sp>
      <p:sp>
        <p:nvSpPr>
          <p:cNvPr id="3" name="Content Placeholder 2"/>
          <p:cNvSpPr>
            <a:spLocks noGrp="1"/>
          </p:cNvSpPr>
          <p:nvPr>
            <p:ph idx="1"/>
          </p:nvPr>
        </p:nvSpPr>
        <p:spPr/>
        <p:txBody>
          <a:bodyPr/>
          <a:lstStyle/>
          <a:p>
            <a:r>
              <a:rPr lang="en-US" dirty="0"/>
              <a:t>Advanced clubs may not be segregated into areas</a:t>
            </a:r>
          </a:p>
          <a:p>
            <a:r>
              <a:rPr lang="en-US" dirty="0"/>
              <a:t>Cannot be segregated by club type or language</a:t>
            </a:r>
          </a:p>
          <a:p>
            <a:pPr marL="0" indent="0">
              <a:buNone/>
            </a:pPr>
            <a:endParaRPr lang="en-US" dirty="0"/>
          </a:p>
          <a:p>
            <a:pPr marL="0" indent="0">
              <a:buNone/>
            </a:pPr>
            <a:r>
              <a:rPr lang="en-US" dirty="0"/>
              <a:t>NOTE:</a:t>
            </a:r>
          </a:p>
          <a:p>
            <a:pPr marL="0" indent="0">
              <a:buNone/>
            </a:pPr>
            <a:r>
              <a:rPr lang="en-US" dirty="0"/>
              <a:t>Clubs that charter after realignment must be placed in existing areas.</a:t>
            </a:r>
          </a:p>
        </p:txBody>
      </p:sp>
    </p:spTree>
    <p:extLst>
      <p:ext uri="{BB962C8B-B14F-4D97-AF65-F5344CB8AC3E}">
        <p14:creationId xmlns:p14="http://schemas.microsoft.com/office/powerpoint/2010/main" val="1060004175"/>
      </p:ext>
    </p:extLst>
  </p:cSld>
  <p:clrMapOvr>
    <a:masterClrMapping/>
  </p:clrMapOvr>
  <p:transition spd="slow">
    <p:wipe dir="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to Date</a:t>
            </a:r>
          </a:p>
        </p:txBody>
      </p:sp>
      <p:sp>
        <p:nvSpPr>
          <p:cNvPr id="3" name="Content Placeholder 2"/>
          <p:cNvSpPr>
            <a:spLocks noGrp="1"/>
          </p:cNvSpPr>
          <p:nvPr>
            <p:ph idx="1"/>
          </p:nvPr>
        </p:nvSpPr>
        <p:spPr/>
        <p:txBody>
          <a:bodyPr/>
          <a:lstStyle/>
          <a:p>
            <a:r>
              <a:rPr lang="en-US" dirty="0"/>
              <a:t>Worked with Area Directors and Division Directors – seeking “boots on the ground” input</a:t>
            </a:r>
          </a:p>
          <a:p>
            <a:r>
              <a:rPr lang="en-US" dirty="0"/>
              <a:t>Posted currently on district website</a:t>
            </a:r>
          </a:p>
          <a:p>
            <a:r>
              <a:rPr lang="en-US" dirty="0"/>
              <a:t>Once draft approved – Chair will contact each Club Board, Area, and Division Director to discuss the proposal</a:t>
            </a:r>
          </a:p>
          <a:p>
            <a:r>
              <a:rPr lang="en-US" dirty="0"/>
              <a:t>Approval sought at Spring Convention</a:t>
            </a:r>
          </a:p>
          <a:p>
            <a:r>
              <a:rPr lang="en-US" dirty="0"/>
              <a:t>Submission date to TMI – no later than 7/15/19</a:t>
            </a:r>
          </a:p>
        </p:txBody>
      </p:sp>
    </p:spTree>
    <p:extLst>
      <p:ext uri="{BB962C8B-B14F-4D97-AF65-F5344CB8AC3E}">
        <p14:creationId xmlns:p14="http://schemas.microsoft.com/office/powerpoint/2010/main" val="2507494359"/>
      </p:ext>
    </p:extLst>
  </p:cSld>
  <p:clrMapOvr>
    <a:masterClrMapping/>
  </p:clrMapOvr>
  <p:transition spd="slow">
    <p:wipe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Let’s look at the Realignment Draft</a:t>
            </a:r>
          </a:p>
        </p:txBody>
      </p:sp>
      <p:pic>
        <p:nvPicPr>
          <p:cNvPr id="5122" name="Picture 2" descr="See the source image">
            <a:extLst>
              <a:ext uri="{FF2B5EF4-FFF2-40B4-BE49-F238E27FC236}">
                <a16:creationId xmlns:a16="http://schemas.microsoft.com/office/drawing/2014/main" id="{94DCC9BF-5F3A-453C-9EC4-B7384198312E}"/>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209800" y="1828801"/>
            <a:ext cx="4419600" cy="441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2055623"/>
      </p:ext>
    </p:extLst>
  </p:cSld>
  <p:clrMapOvr>
    <a:masterClrMapping/>
  </p:clrMapOvr>
  <p:transition spd="slow">
    <p:wipe dir="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Feedback / Comments</a:t>
            </a:r>
          </a:p>
        </p:txBody>
      </p:sp>
      <p:pic>
        <p:nvPicPr>
          <p:cNvPr id="6146" name="Picture 2" descr="See the source image">
            <a:extLst>
              <a:ext uri="{FF2B5EF4-FFF2-40B4-BE49-F238E27FC236}">
                <a16:creationId xmlns:a16="http://schemas.microsoft.com/office/drawing/2014/main" id="{D64A0960-0B3E-4013-BD36-33CBBAA79F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1828800"/>
            <a:ext cx="5715000" cy="381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832189"/>
      </p:ext>
    </p:extLst>
  </p:cSld>
  <p:clrMapOvr>
    <a:masterClrMapping/>
  </p:clrMapOvr>
  <p:transition spd="slow">
    <p:wipe dir="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Next?</a:t>
            </a:r>
          </a:p>
        </p:txBody>
      </p:sp>
      <p:pic>
        <p:nvPicPr>
          <p:cNvPr id="6" name="Picture 5">
            <a:extLst>
              <a:ext uri="{FF2B5EF4-FFF2-40B4-BE49-F238E27FC236}">
                <a16:creationId xmlns:a16="http://schemas.microsoft.com/office/drawing/2014/main" id="{3B2382F3-6E07-465F-9ABA-ECB2C63AC22E}"/>
              </a:ext>
            </a:extLst>
          </p:cNvPr>
          <p:cNvPicPr>
            <a:picLocks noChangeAspect="1"/>
          </p:cNvPicPr>
          <p:nvPr/>
        </p:nvPicPr>
        <p:blipFill>
          <a:blip r:embed="rId2"/>
          <a:stretch>
            <a:fillRect/>
          </a:stretch>
        </p:blipFill>
        <p:spPr>
          <a:xfrm>
            <a:off x="1327448" y="2133600"/>
            <a:ext cx="6107394" cy="2438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8796286"/>
      </p:ext>
    </p:extLst>
  </p:cSld>
  <p:clrMapOvr>
    <a:masterClrMapping/>
  </p:clrMapOvr>
  <p:transition spd="slow">
    <p:wipe dir="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Next TM Year – Now What?</a:t>
            </a:r>
          </a:p>
        </p:txBody>
      </p:sp>
      <p:sp>
        <p:nvSpPr>
          <p:cNvPr id="3" name="Content Placeholder 2"/>
          <p:cNvSpPr>
            <a:spLocks noGrp="1"/>
          </p:cNvSpPr>
          <p:nvPr>
            <p:ph idx="1"/>
          </p:nvPr>
        </p:nvSpPr>
        <p:spPr/>
        <p:txBody>
          <a:bodyPr/>
          <a:lstStyle/>
          <a:p>
            <a:r>
              <a:rPr lang="en-US" dirty="0"/>
              <a:t>Engaged members attending fun, supportive, and educational meetings</a:t>
            </a:r>
          </a:p>
          <a:p>
            <a:r>
              <a:rPr lang="en-US" dirty="0"/>
              <a:t>Engaged Area Directors – visiting clubs, offering guidance, service as a “Trail Guide”</a:t>
            </a:r>
          </a:p>
          <a:p>
            <a:r>
              <a:rPr lang="en-US" dirty="0"/>
              <a:t>Engaged Division Directors – supporting ADs with education and enthusiasm</a:t>
            </a:r>
          </a:p>
          <a:p>
            <a:r>
              <a:rPr lang="en-US" dirty="0"/>
              <a:t>A Trio with a vision to support members – every day of their term</a:t>
            </a:r>
          </a:p>
          <a:p>
            <a:r>
              <a:rPr lang="en-US" dirty="0"/>
              <a:t>Team – Plan now to educate and support your successor</a:t>
            </a:r>
          </a:p>
        </p:txBody>
      </p:sp>
    </p:spTree>
    <p:extLst>
      <p:ext uri="{BB962C8B-B14F-4D97-AF65-F5344CB8AC3E}">
        <p14:creationId xmlns:p14="http://schemas.microsoft.com/office/powerpoint/2010/main" val="761954208"/>
      </p:ext>
    </p:extLst>
  </p:cSld>
  <p:clrMapOvr>
    <a:masterClrMapping/>
  </p:clrMapOvr>
  <p:transition spd="slow">
    <p:wipe dir="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Next TM Year – Now What?</a:t>
            </a:r>
          </a:p>
        </p:txBody>
      </p:sp>
      <p:sp>
        <p:nvSpPr>
          <p:cNvPr id="3" name="Content Placeholder 2"/>
          <p:cNvSpPr>
            <a:spLocks noGrp="1"/>
          </p:cNvSpPr>
          <p:nvPr>
            <p:ph idx="1"/>
          </p:nvPr>
        </p:nvSpPr>
        <p:spPr/>
        <p:txBody>
          <a:bodyPr/>
          <a:lstStyle/>
          <a:p>
            <a:r>
              <a:rPr lang="en-US" sz="3600" dirty="0"/>
              <a:t>District 35 Leaders – You Got This! </a:t>
            </a:r>
          </a:p>
          <a:p>
            <a:endParaRPr lang="en-US" sz="3600" dirty="0"/>
          </a:p>
          <a:p>
            <a:pPr marL="0" indent="0">
              <a:buNone/>
            </a:pPr>
            <a:endParaRPr lang="en-US" sz="3600" dirty="0"/>
          </a:p>
        </p:txBody>
      </p:sp>
      <p:pic>
        <p:nvPicPr>
          <p:cNvPr id="6" name="Picture 5">
            <a:extLst>
              <a:ext uri="{FF2B5EF4-FFF2-40B4-BE49-F238E27FC236}">
                <a16:creationId xmlns:a16="http://schemas.microsoft.com/office/drawing/2014/main" id="{B3DC456F-B9E3-4713-BE93-9B8E066A1AAB}"/>
              </a:ext>
            </a:extLst>
          </p:cNvPr>
          <p:cNvPicPr>
            <a:picLocks noChangeAspect="1"/>
          </p:cNvPicPr>
          <p:nvPr/>
        </p:nvPicPr>
        <p:blipFill>
          <a:blip r:embed="rId2"/>
          <a:stretch>
            <a:fillRect/>
          </a:stretch>
        </p:blipFill>
        <p:spPr>
          <a:xfrm>
            <a:off x="3200400" y="3698559"/>
            <a:ext cx="2252663" cy="226695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8E81E55D-4C35-4A2E-88FD-A4B3721B5977}"/>
              </a:ext>
            </a:extLst>
          </p:cNvPr>
          <p:cNvPicPr>
            <a:picLocks noChangeAspect="1"/>
          </p:cNvPicPr>
          <p:nvPr/>
        </p:nvPicPr>
        <p:blipFill>
          <a:blip r:embed="rId3"/>
          <a:stretch>
            <a:fillRect/>
          </a:stretch>
        </p:blipFill>
        <p:spPr>
          <a:xfrm>
            <a:off x="800100" y="2449641"/>
            <a:ext cx="7543800" cy="503894"/>
          </a:xfrm>
          <a:prstGeom prst="rect">
            <a:avLst/>
          </a:prstGeom>
        </p:spPr>
      </p:pic>
    </p:spTree>
    <p:extLst>
      <p:ext uri="{BB962C8B-B14F-4D97-AF65-F5344CB8AC3E}">
        <p14:creationId xmlns:p14="http://schemas.microsoft.com/office/powerpoint/2010/main" val="3509601105"/>
      </p:ext>
    </p:extLst>
  </p:cSld>
  <p:clrMapOvr>
    <a:masterClrMapping/>
  </p:clrMapOvr>
  <p:transition spd="slow">
    <p:wipe dir="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00A714A-00BE-449D-9090-222DE644DFE2}"/>
              </a:ext>
            </a:extLst>
          </p:cNvPr>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38200" y="1600200"/>
            <a:ext cx="7391400" cy="3733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21807006"/>
      </p:ext>
    </p:extLst>
  </p:cSld>
  <p:clrMapOvr>
    <a:masterClrMapping/>
  </p:clrMapOvr>
  <p:transition spd="slow">
    <p:wipe dir="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C766F-2DB9-409E-BA99-A6B865C1B6A2}"/>
              </a:ext>
            </a:extLst>
          </p:cNvPr>
          <p:cNvSpPr>
            <a:spLocks noGrp="1"/>
          </p:cNvSpPr>
          <p:nvPr>
            <p:ph type="title"/>
          </p:nvPr>
        </p:nvSpPr>
        <p:spPr/>
        <p:txBody>
          <a:bodyPr/>
          <a:lstStyle/>
          <a:p>
            <a:r>
              <a:rPr lang="en-US" dirty="0"/>
              <a:t>Leadership Advice from Your Role Model</a:t>
            </a:r>
          </a:p>
        </p:txBody>
      </p:sp>
      <p:sp>
        <p:nvSpPr>
          <p:cNvPr id="3" name="Content Placeholder 2">
            <a:extLst>
              <a:ext uri="{FF2B5EF4-FFF2-40B4-BE49-F238E27FC236}">
                <a16:creationId xmlns:a16="http://schemas.microsoft.com/office/drawing/2014/main" id="{1BB5DFE4-7BC4-441F-838E-174163549E85}"/>
              </a:ext>
            </a:extLst>
          </p:cNvPr>
          <p:cNvSpPr>
            <a:spLocks noGrp="1"/>
          </p:cNvSpPr>
          <p:nvPr>
            <p:ph sz="quarter" idx="10"/>
          </p:nvPr>
        </p:nvSpPr>
        <p:spPr/>
        <p:txBody>
          <a:bodyPr/>
          <a:lstStyle/>
          <a:p>
            <a:r>
              <a:rPr lang="en-US" dirty="0"/>
              <a:t>Keith </a:t>
            </a:r>
            <a:r>
              <a:rPr lang="en-US" dirty="0" err="1"/>
              <a:t>Cumiskey</a:t>
            </a:r>
            <a:r>
              <a:rPr lang="en-US" dirty="0"/>
              <a:t>, DTM </a:t>
            </a:r>
          </a:p>
          <a:p>
            <a:r>
              <a:rPr lang="en-US" dirty="0"/>
              <a:t>Immediate Past District Director</a:t>
            </a:r>
          </a:p>
        </p:txBody>
      </p:sp>
    </p:spTree>
    <p:extLst>
      <p:ext uri="{BB962C8B-B14F-4D97-AF65-F5344CB8AC3E}">
        <p14:creationId xmlns:p14="http://schemas.microsoft.com/office/powerpoint/2010/main" val="1303822655"/>
      </p:ext>
    </p:extLst>
  </p:cSld>
  <p:clrMapOvr>
    <a:masterClrMapping/>
  </p:clrMapOvr>
  <p:transition spd="slow">
    <p:wipe dir="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CD832-0548-4F79-BA69-A870F2973DFF}"/>
              </a:ext>
            </a:extLst>
          </p:cNvPr>
          <p:cNvSpPr>
            <a:spLocks noGrp="1"/>
          </p:cNvSpPr>
          <p:nvPr>
            <p:ph type="title"/>
          </p:nvPr>
        </p:nvSpPr>
        <p:spPr/>
        <p:txBody>
          <a:bodyPr/>
          <a:lstStyle/>
          <a:p>
            <a:r>
              <a:rPr lang="en-US" dirty="0"/>
              <a:t>Goals</a:t>
            </a:r>
          </a:p>
        </p:txBody>
      </p:sp>
      <p:sp>
        <p:nvSpPr>
          <p:cNvPr id="3" name="Content Placeholder 2">
            <a:extLst>
              <a:ext uri="{FF2B5EF4-FFF2-40B4-BE49-F238E27FC236}">
                <a16:creationId xmlns:a16="http://schemas.microsoft.com/office/drawing/2014/main" id="{1184C4AE-ECDC-4704-A50A-762C4F7C4921}"/>
              </a:ext>
            </a:extLst>
          </p:cNvPr>
          <p:cNvSpPr>
            <a:spLocks noGrp="1"/>
          </p:cNvSpPr>
          <p:nvPr>
            <p:ph idx="1"/>
          </p:nvPr>
        </p:nvSpPr>
        <p:spPr/>
        <p:txBody>
          <a:bodyPr/>
          <a:lstStyle/>
          <a:p>
            <a:r>
              <a:rPr lang="en-US" dirty="0"/>
              <a:t>To explore different pieces of advice on leadership styles, characteristics, attitudes, behaviors, and skills.</a:t>
            </a:r>
          </a:p>
          <a:p>
            <a:r>
              <a:rPr lang="en-US" dirty="0"/>
              <a:t>To identify and analyze similarities and differences among these pieces of leadership advice.</a:t>
            </a:r>
          </a:p>
          <a:p>
            <a:endParaRPr lang="en-US" dirty="0"/>
          </a:p>
        </p:txBody>
      </p:sp>
      <p:pic>
        <p:nvPicPr>
          <p:cNvPr id="7170" name="Picture 2" descr="See the source image">
            <a:extLst>
              <a:ext uri="{FF2B5EF4-FFF2-40B4-BE49-F238E27FC236}">
                <a16:creationId xmlns:a16="http://schemas.microsoft.com/office/drawing/2014/main" id="{EC874DCB-530A-49C7-81F3-935502F5F315}"/>
              </a:ext>
            </a:extLst>
          </p:cNvPr>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l="5882" t="19117" r="5882" b="17157"/>
          <a:stretch/>
        </p:blipFill>
        <p:spPr bwMode="auto">
          <a:xfrm>
            <a:off x="2286000" y="3962400"/>
            <a:ext cx="4572000" cy="1981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4513733"/>
      </p:ext>
    </p:extLst>
  </p:cSld>
  <p:clrMapOvr>
    <a:masterClrMapping/>
  </p:clrMapOvr>
  <p:transition spd="slow">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3FE8C-8C41-4C57-B536-9F635BFC17A0}"/>
              </a:ext>
            </a:extLst>
          </p:cNvPr>
          <p:cNvSpPr>
            <a:spLocks noGrp="1"/>
          </p:cNvSpPr>
          <p:nvPr>
            <p:ph type="title"/>
          </p:nvPr>
        </p:nvSpPr>
        <p:spPr/>
        <p:txBody>
          <a:bodyPr/>
          <a:lstStyle/>
          <a:p>
            <a:r>
              <a:rPr lang="en-US" dirty="0"/>
              <a:t>District 35 Procedures Manual</a:t>
            </a:r>
          </a:p>
        </p:txBody>
      </p:sp>
      <p:sp>
        <p:nvSpPr>
          <p:cNvPr id="3" name="Content Placeholder 2">
            <a:extLst>
              <a:ext uri="{FF2B5EF4-FFF2-40B4-BE49-F238E27FC236}">
                <a16:creationId xmlns:a16="http://schemas.microsoft.com/office/drawing/2014/main" id="{A0F22E1C-786F-42A1-994C-A6794CAE178D}"/>
              </a:ext>
            </a:extLst>
          </p:cNvPr>
          <p:cNvSpPr>
            <a:spLocks noGrp="1"/>
          </p:cNvSpPr>
          <p:nvPr>
            <p:ph sz="quarter" idx="10"/>
          </p:nvPr>
        </p:nvSpPr>
        <p:spPr/>
        <p:txBody>
          <a:bodyPr/>
          <a:lstStyle/>
          <a:p>
            <a:r>
              <a:rPr lang="en-US" dirty="0"/>
              <a:t>Craig Carpenter, DTM</a:t>
            </a:r>
          </a:p>
          <a:p>
            <a:r>
              <a:rPr lang="en-US" dirty="0"/>
              <a:t>Distinguished Past District Governor</a:t>
            </a:r>
          </a:p>
        </p:txBody>
      </p:sp>
    </p:spTree>
    <p:extLst>
      <p:ext uri="{BB962C8B-B14F-4D97-AF65-F5344CB8AC3E}">
        <p14:creationId xmlns:p14="http://schemas.microsoft.com/office/powerpoint/2010/main" val="1909419455"/>
      </p:ext>
    </p:extLst>
  </p:cSld>
  <p:clrMapOvr>
    <a:masterClrMapping/>
  </p:clrMapOvr>
  <p:transition spd="slow">
    <p:wipe dir="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8B943-81BA-45B9-8175-BB7F16D851AA}"/>
              </a:ext>
            </a:extLst>
          </p:cNvPr>
          <p:cNvSpPr>
            <a:spLocks noGrp="1"/>
          </p:cNvSpPr>
          <p:nvPr>
            <p:ph type="title"/>
          </p:nvPr>
        </p:nvSpPr>
        <p:spPr/>
        <p:txBody>
          <a:bodyPr/>
          <a:lstStyle/>
          <a:p>
            <a:r>
              <a:rPr lang="en-US" dirty="0"/>
              <a:t>Instructions</a:t>
            </a:r>
          </a:p>
        </p:txBody>
      </p:sp>
      <p:sp>
        <p:nvSpPr>
          <p:cNvPr id="3" name="Content Placeholder 2">
            <a:extLst>
              <a:ext uri="{FF2B5EF4-FFF2-40B4-BE49-F238E27FC236}">
                <a16:creationId xmlns:a16="http://schemas.microsoft.com/office/drawing/2014/main" id="{9B9C3131-021E-4145-930C-ED6F6DB566EC}"/>
              </a:ext>
            </a:extLst>
          </p:cNvPr>
          <p:cNvSpPr>
            <a:spLocks noGrp="1"/>
          </p:cNvSpPr>
          <p:nvPr>
            <p:ph idx="1"/>
          </p:nvPr>
        </p:nvSpPr>
        <p:spPr/>
        <p:txBody>
          <a:bodyPr/>
          <a:lstStyle/>
          <a:p>
            <a:r>
              <a:rPr lang="en-US" dirty="0"/>
              <a:t>Select a role model</a:t>
            </a:r>
          </a:p>
          <a:p>
            <a:r>
              <a:rPr lang="en-US" dirty="0"/>
              <a:t>Name the role model</a:t>
            </a:r>
          </a:p>
          <a:p>
            <a:r>
              <a:rPr lang="en-US" dirty="0"/>
              <a:t>Roleplay the role model</a:t>
            </a:r>
          </a:p>
          <a:p>
            <a:r>
              <a:rPr lang="en-US" dirty="0"/>
              <a:t>Exchange the advice cards</a:t>
            </a:r>
          </a:p>
          <a:p>
            <a:r>
              <a:rPr lang="en-US" dirty="0"/>
              <a:t>Read the piece of advice</a:t>
            </a:r>
          </a:p>
          <a:p>
            <a:r>
              <a:rPr lang="en-US" dirty="0"/>
              <a:t>Read aloud</a:t>
            </a:r>
          </a:p>
          <a:p>
            <a:endParaRPr lang="en-US" dirty="0"/>
          </a:p>
        </p:txBody>
      </p:sp>
    </p:spTree>
    <p:extLst>
      <p:ext uri="{BB962C8B-B14F-4D97-AF65-F5344CB8AC3E}">
        <p14:creationId xmlns:p14="http://schemas.microsoft.com/office/powerpoint/2010/main" val="147317605"/>
      </p:ext>
    </p:extLst>
  </p:cSld>
  <p:clrMapOvr>
    <a:masterClrMapping/>
  </p:clrMapOvr>
  <p:transition spd="slow">
    <p:wipe dir="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7A765-677E-4734-925A-0787C3F2C2F3}"/>
              </a:ext>
            </a:extLst>
          </p:cNvPr>
          <p:cNvSpPr>
            <a:spLocks noGrp="1"/>
          </p:cNvSpPr>
          <p:nvPr>
            <p:ph type="title"/>
          </p:nvPr>
        </p:nvSpPr>
        <p:spPr/>
        <p:txBody>
          <a:bodyPr/>
          <a:lstStyle/>
          <a:p>
            <a:r>
              <a:rPr lang="en-US" dirty="0"/>
              <a:t>Instructions </a:t>
            </a:r>
            <a:r>
              <a:rPr lang="en-US" b="0" i="1" dirty="0"/>
              <a:t>(continued)</a:t>
            </a:r>
          </a:p>
        </p:txBody>
      </p:sp>
      <p:sp>
        <p:nvSpPr>
          <p:cNvPr id="3" name="Content Placeholder 2">
            <a:extLst>
              <a:ext uri="{FF2B5EF4-FFF2-40B4-BE49-F238E27FC236}">
                <a16:creationId xmlns:a16="http://schemas.microsoft.com/office/drawing/2014/main" id="{EF683739-B992-4B3C-BB00-A898204B108A}"/>
              </a:ext>
            </a:extLst>
          </p:cNvPr>
          <p:cNvSpPr>
            <a:spLocks noGrp="1"/>
          </p:cNvSpPr>
          <p:nvPr>
            <p:ph idx="1"/>
          </p:nvPr>
        </p:nvSpPr>
        <p:spPr/>
        <p:txBody>
          <a:bodyPr/>
          <a:lstStyle/>
          <a:p>
            <a:r>
              <a:rPr lang="en-US" dirty="0"/>
              <a:t>Guess the role model</a:t>
            </a:r>
          </a:p>
          <a:p>
            <a:r>
              <a:rPr lang="en-US" dirty="0"/>
              <a:t>Read similar pieces of advice</a:t>
            </a:r>
          </a:p>
          <a:p>
            <a:r>
              <a:rPr lang="en-US" dirty="0"/>
              <a:t>Read opposing pieces of advice</a:t>
            </a:r>
          </a:p>
          <a:p>
            <a:r>
              <a:rPr lang="en-US" dirty="0"/>
              <a:t>Reconcile the differences</a:t>
            </a:r>
          </a:p>
          <a:p>
            <a:r>
              <a:rPr lang="en-US" dirty="0"/>
              <a:t>Continue the process</a:t>
            </a:r>
          </a:p>
          <a:p>
            <a:r>
              <a:rPr lang="en-US" dirty="0"/>
              <a:t>Select a piece of advice</a:t>
            </a:r>
          </a:p>
          <a:p>
            <a:pPr marL="0" indent="0">
              <a:buNone/>
            </a:pPr>
            <a:endParaRPr lang="en-US" dirty="0"/>
          </a:p>
        </p:txBody>
      </p:sp>
    </p:spTree>
    <p:extLst>
      <p:ext uri="{BB962C8B-B14F-4D97-AF65-F5344CB8AC3E}">
        <p14:creationId xmlns:p14="http://schemas.microsoft.com/office/powerpoint/2010/main" val="1858689456"/>
      </p:ext>
    </p:extLst>
  </p:cSld>
  <p:clrMapOvr>
    <a:masterClrMapping/>
  </p:clrMapOvr>
  <p:transition spd="slow">
    <p:wipe dir="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C766F-2DB9-409E-BA99-A6B865C1B6A2}"/>
              </a:ext>
            </a:extLst>
          </p:cNvPr>
          <p:cNvSpPr>
            <a:spLocks noGrp="1"/>
          </p:cNvSpPr>
          <p:nvPr>
            <p:ph type="title"/>
          </p:nvPr>
        </p:nvSpPr>
        <p:spPr/>
        <p:txBody>
          <a:bodyPr/>
          <a:lstStyle/>
          <a:p>
            <a:r>
              <a:rPr lang="en-US" dirty="0"/>
              <a:t>Spring Convention Update</a:t>
            </a:r>
          </a:p>
        </p:txBody>
      </p:sp>
      <p:sp>
        <p:nvSpPr>
          <p:cNvPr id="3" name="Content Placeholder 2">
            <a:extLst>
              <a:ext uri="{FF2B5EF4-FFF2-40B4-BE49-F238E27FC236}">
                <a16:creationId xmlns:a16="http://schemas.microsoft.com/office/drawing/2014/main" id="{1BB5DFE4-7BC4-441F-838E-174163549E85}"/>
              </a:ext>
            </a:extLst>
          </p:cNvPr>
          <p:cNvSpPr>
            <a:spLocks noGrp="1"/>
          </p:cNvSpPr>
          <p:nvPr>
            <p:ph sz="quarter" idx="10"/>
          </p:nvPr>
        </p:nvSpPr>
        <p:spPr/>
        <p:txBody>
          <a:bodyPr/>
          <a:lstStyle/>
          <a:p>
            <a:r>
              <a:rPr lang="en-US" dirty="0"/>
              <a:t>Rozaline Janci, DTM </a:t>
            </a:r>
          </a:p>
          <a:p>
            <a:r>
              <a:rPr lang="en-US" dirty="0"/>
              <a:t>Program Quality Director</a:t>
            </a:r>
          </a:p>
        </p:txBody>
      </p:sp>
    </p:spTree>
    <p:extLst>
      <p:ext uri="{BB962C8B-B14F-4D97-AF65-F5344CB8AC3E}">
        <p14:creationId xmlns:p14="http://schemas.microsoft.com/office/powerpoint/2010/main" val="2588805832"/>
      </p:ext>
    </p:extLst>
  </p:cSld>
  <p:clrMapOvr>
    <a:masterClrMapping/>
  </p:clrMapOvr>
  <p:transition spd="slow">
    <p:wipe dir="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F3C6FD-3B6C-4868-B92F-0CC06115A742}"/>
              </a:ext>
            </a:extLst>
          </p:cNvPr>
          <p:cNvSpPr>
            <a:spLocks noGrp="1"/>
          </p:cNvSpPr>
          <p:nvPr>
            <p:ph type="title"/>
          </p:nvPr>
        </p:nvSpPr>
        <p:spPr/>
        <p:txBody>
          <a:bodyPr/>
          <a:lstStyle/>
          <a:p>
            <a:r>
              <a:rPr lang="en-US" dirty="0"/>
              <a:t>Get in the Game!</a:t>
            </a:r>
          </a:p>
        </p:txBody>
      </p:sp>
      <p:sp>
        <p:nvSpPr>
          <p:cNvPr id="5" name="Content Placeholder 4">
            <a:extLst>
              <a:ext uri="{FF2B5EF4-FFF2-40B4-BE49-F238E27FC236}">
                <a16:creationId xmlns:a16="http://schemas.microsoft.com/office/drawing/2014/main" id="{A86E050D-06F6-4003-B255-85A170979326}"/>
              </a:ext>
            </a:extLst>
          </p:cNvPr>
          <p:cNvSpPr>
            <a:spLocks noGrp="1"/>
          </p:cNvSpPr>
          <p:nvPr>
            <p:ph idx="1"/>
          </p:nvPr>
        </p:nvSpPr>
        <p:spPr/>
        <p:txBody>
          <a:bodyPr/>
          <a:lstStyle/>
          <a:p>
            <a:r>
              <a:rPr lang="en-US" dirty="0"/>
              <a:t>Friday, May 10</a:t>
            </a:r>
          </a:p>
          <a:p>
            <a:pPr lvl="1"/>
            <a:r>
              <a:rPr lang="en-US" dirty="0"/>
              <a:t>Opening Night Networking Reception</a:t>
            </a:r>
          </a:p>
          <a:p>
            <a:pPr lvl="1"/>
            <a:r>
              <a:rPr lang="en-US" dirty="0"/>
              <a:t>Credentials desk open</a:t>
            </a:r>
          </a:p>
          <a:p>
            <a:pPr lvl="1"/>
            <a:r>
              <a:rPr lang="en-US" dirty="0"/>
              <a:t>Humorous Speech Contest</a:t>
            </a:r>
          </a:p>
          <a:p>
            <a:pPr lvl="1"/>
            <a:r>
              <a:rPr lang="en-US" dirty="0"/>
              <a:t>Live Music!</a:t>
            </a:r>
          </a:p>
          <a:p>
            <a:endParaRPr lang="en-US" dirty="0"/>
          </a:p>
        </p:txBody>
      </p:sp>
      <p:pic>
        <p:nvPicPr>
          <p:cNvPr id="6" name="Picture 5">
            <a:extLst>
              <a:ext uri="{FF2B5EF4-FFF2-40B4-BE49-F238E27FC236}">
                <a16:creationId xmlns:a16="http://schemas.microsoft.com/office/drawing/2014/main" id="{410D7750-0BF4-4DF9-B037-B8F2E80BD95E}"/>
              </a:ext>
            </a:extLst>
          </p:cNvPr>
          <p:cNvPicPr>
            <a:picLocks noChangeAspect="1"/>
          </p:cNvPicPr>
          <p:nvPr/>
        </p:nvPicPr>
        <p:blipFill>
          <a:blip r:embed="rId2"/>
          <a:stretch>
            <a:fillRect/>
          </a:stretch>
        </p:blipFill>
        <p:spPr>
          <a:xfrm>
            <a:off x="489857" y="4133106"/>
            <a:ext cx="7963882" cy="1810494"/>
          </a:xfrm>
          <a:prstGeom prst="rect">
            <a:avLst/>
          </a:prstGeom>
        </p:spPr>
      </p:pic>
    </p:spTree>
    <p:extLst>
      <p:ext uri="{BB962C8B-B14F-4D97-AF65-F5344CB8AC3E}">
        <p14:creationId xmlns:p14="http://schemas.microsoft.com/office/powerpoint/2010/main" val="1870529106"/>
      </p:ext>
    </p:extLst>
  </p:cSld>
  <p:clrMapOvr>
    <a:masterClrMapping/>
  </p:clrMapOvr>
  <p:transition spd="slow">
    <p:wipe dir="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F3C6FD-3B6C-4868-B92F-0CC06115A742}"/>
              </a:ext>
            </a:extLst>
          </p:cNvPr>
          <p:cNvSpPr>
            <a:spLocks noGrp="1"/>
          </p:cNvSpPr>
          <p:nvPr>
            <p:ph type="title"/>
          </p:nvPr>
        </p:nvSpPr>
        <p:spPr/>
        <p:txBody>
          <a:bodyPr/>
          <a:lstStyle/>
          <a:p>
            <a:r>
              <a:rPr lang="en-US" dirty="0"/>
              <a:t>Get in the Game!</a:t>
            </a:r>
          </a:p>
        </p:txBody>
      </p:sp>
      <p:sp>
        <p:nvSpPr>
          <p:cNvPr id="5" name="Content Placeholder 4">
            <a:extLst>
              <a:ext uri="{FF2B5EF4-FFF2-40B4-BE49-F238E27FC236}">
                <a16:creationId xmlns:a16="http://schemas.microsoft.com/office/drawing/2014/main" id="{A86E050D-06F6-4003-B255-85A170979326}"/>
              </a:ext>
            </a:extLst>
          </p:cNvPr>
          <p:cNvSpPr>
            <a:spLocks noGrp="1"/>
          </p:cNvSpPr>
          <p:nvPr>
            <p:ph idx="1"/>
          </p:nvPr>
        </p:nvSpPr>
        <p:spPr/>
        <p:txBody>
          <a:bodyPr>
            <a:normAutofit/>
          </a:bodyPr>
          <a:lstStyle/>
          <a:p>
            <a:r>
              <a:rPr lang="en-US" dirty="0"/>
              <a:t>Saturday, May 11</a:t>
            </a:r>
          </a:p>
          <a:p>
            <a:pPr lvl="1"/>
            <a:r>
              <a:rPr lang="en-US" dirty="0"/>
              <a:t>Parade of Club Banners</a:t>
            </a:r>
          </a:p>
          <a:p>
            <a:pPr lvl="1"/>
            <a:r>
              <a:rPr lang="en-US" dirty="0"/>
              <a:t>Keynote and afternoon presentation by Pres </a:t>
            </a:r>
            <a:r>
              <a:rPr lang="en-US" dirty="0" err="1"/>
              <a:t>Vasilev</a:t>
            </a:r>
            <a:r>
              <a:rPr lang="en-US" dirty="0"/>
              <a:t>, 2013 World Champion of Public Speaking</a:t>
            </a:r>
          </a:p>
          <a:p>
            <a:pPr lvl="1"/>
            <a:r>
              <a:rPr lang="en-US" dirty="0"/>
              <a:t>Education Sessions in both morning and afternoon</a:t>
            </a:r>
          </a:p>
          <a:p>
            <a:pPr lvl="1"/>
            <a:r>
              <a:rPr lang="en-US" dirty="0"/>
              <a:t>International Director of Region 5, Don </a:t>
            </a:r>
            <a:r>
              <a:rPr lang="en-US" dirty="0" err="1"/>
              <a:t>Bittick</a:t>
            </a:r>
            <a:r>
              <a:rPr lang="en-US" dirty="0"/>
              <a:t>, DTM</a:t>
            </a:r>
          </a:p>
          <a:p>
            <a:pPr lvl="1"/>
            <a:r>
              <a:rPr lang="en-US" dirty="0"/>
              <a:t>Awards ceremony</a:t>
            </a:r>
          </a:p>
          <a:p>
            <a:pPr lvl="1"/>
            <a:r>
              <a:rPr lang="en-US" dirty="0"/>
              <a:t>International Speech Contest </a:t>
            </a:r>
          </a:p>
          <a:p>
            <a:pPr lvl="1"/>
            <a:r>
              <a:rPr lang="en-US" dirty="0"/>
              <a:t>Numerous networking opportunities </a:t>
            </a:r>
          </a:p>
          <a:p>
            <a:pPr lvl="1"/>
            <a:r>
              <a:rPr lang="en-US" dirty="0"/>
              <a:t>Dinner Banquet, Hall of Fame awards ceremony and CASINO NIGHT entertainment</a:t>
            </a:r>
          </a:p>
          <a:p>
            <a:endParaRPr lang="en-US" dirty="0"/>
          </a:p>
        </p:txBody>
      </p:sp>
    </p:spTree>
    <p:extLst>
      <p:ext uri="{BB962C8B-B14F-4D97-AF65-F5344CB8AC3E}">
        <p14:creationId xmlns:p14="http://schemas.microsoft.com/office/powerpoint/2010/main" val="3333583749"/>
      </p:ext>
    </p:extLst>
  </p:cSld>
  <p:clrMapOvr>
    <a:masterClrMapping/>
  </p:clrMapOvr>
  <p:transition spd="slow">
    <p:wipe dir="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AD8FF-A40C-4338-BD91-B47CAAC4A71D}"/>
              </a:ext>
            </a:extLst>
          </p:cNvPr>
          <p:cNvSpPr>
            <a:spLocks noGrp="1"/>
          </p:cNvSpPr>
          <p:nvPr>
            <p:ph type="title"/>
          </p:nvPr>
        </p:nvSpPr>
        <p:spPr/>
        <p:txBody>
          <a:bodyPr/>
          <a:lstStyle/>
          <a:p>
            <a:r>
              <a:rPr lang="en-US" dirty="0"/>
              <a:t>Registration</a:t>
            </a:r>
          </a:p>
        </p:txBody>
      </p:sp>
      <p:sp>
        <p:nvSpPr>
          <p:cNvPr id="3" name="Content Placeholder 2">
            <a:extLst>
              <a:ext uri="{FF2B5EF4-FFF2-40B4-BE49-F238E27FC236}">
                <a16:creationId xmlns:a16="http://schemas.microsoft.com/office/drawing/2014/main" id="{13F8B8AE-69D7-43D5-A458-F4651C72E50A}"/>
              </a:ext>
            </a:extLst>
          </p:cNvPr>
          <p:cNvSpPr>
            <a:spLocks noGrp="1"/>
          </p:cNvSpPr>
          <p:nvPr>
            <p:ph idx="1"/>
          </p:nvPr>
        </p:nvSpPr>
        <p:spPr/>
        <p:txBody>
          <a:bodyPr/>
          <a:lstStyle/>
          <a:p>
            <a:r>
              <a:rPr lang="en-US" dirty="0"/>
              <a:t>55 clubs registered (as of 4-12-19)</a:t>
            </a:r>
          </a:p>
          <a:p>
            <a:r>
              <a:rPr lang="en-US" dirty="0"/>
              <a:t>Submit individual registration forms </a:t>
            </a:r>
          </a:p>
          <a:p>
            <a:pPr lvl="1"/>
            <a:r>
              <a:rPr lang="en-US" dirty="0"/>
              <a:t>Accurate head count needed for name badges, convention programs, promotional items, and food</a:t>
            </a:r>
          </a:p>
          <a:p>
            <a:pPr lvl="1"/>
            <a:r>
              <a:rPr lang="en-US" dirty="0"/>
              <a:t>Order lunch and dinner to attend the pre-lunch speaker, awards and DTM ceremony, Hall of Fame, casino night</a:t>
            </a:r>
          </a:p>
          <a:p>
            <a:r>
              <a:rPr lang="en-US" dirty="0"/>
              <a:t>Early bird registration due April 27</a:t>
            </a:r>
          </a:p>
          <a:p>
            <a:pPr lvl="1"/>
            <a:r>
              <a:rPr lang="en-US" dirty="0"/>
              <a:t>Prices increase until final cutoff date of May 1</a:t>
            </a:r>
          </a:p>
          <a:p>
            <a:r>
              <a:rPr lang="en-US" dirty="0"/>
              <a:t>Have you registered yet?</a:t>
            </a:r>
          </a:p>
        </p:txBody>
      </p:sp>
    </p:spTree>
    <p:extLst>
      <p:ext uri="{BB962C8B-B14F-4D97-AF65-F5344CB8AC3E}">
        <p14:creationId xmlns:p14="http://schemas.microsoft.com/office/powerpoint/2010/main" val="923637806"/>
      </p:ext>
    </p:extLst>
  </p:cSld>
  <p:clrMapOvr>
    <a:masterClrMapping/>
  </p:clrMapOvr>
  <p:transition spd="slow">
    <p:wipe dir="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FD0FF71-71D6-4460-A6C8-8B93D7AEFD77}"/>
              </a:ext>
            </a:extLst>
          </p:cNvPr>
          <p:cNvSpPr>
            <a:spLocks noGrp="1"/>
          </p:cNvSpPr>
          <p:nvPr>
            <p:ph type="title"/>
          </p:nvPr>
        </p:nvSpPr>
        <p:spPr/>
        <p:txBody>
          <a:bodyPr/>
          <a:lstStyle/>
          <a:p>
            <a:r>
              <a:rPr lang="en-US" dirty="0"/>
              <a:t>Educational Session Speakers</a:t>
            </a:r>
          </a:p>
        </p:txBody>
      </p:sp>
      <p:pic>
        <p:nvPicPr>
          <p:cNvPr id="6" name="Picture 5">
            <a:extLst>
              <a:ext uri="{FF2B5EF4-FFF2-40B4-BE49-F238E27FC236}">
                <a16:creationId xmlns:a16="http://schemas.microsoft.com/office/drawing/2014/main" id="{88C45A37-F418-4582-AFDA-15944050138A}"/>
              </a:ext>
            </a:extLst>
          </p:cNvPr>
          <p:cNvPicPr>
            <a:picLocks noChangeAspect="1"/>
          </p:cNvPicPr>
          <p:nvPr/>
        </p:nvPicPr>
        <p:blipFill>
          <a:blip r:embed="rId2"/>
          <a:stretch>
            <a:fillRect/>
          </a:stretch>
        </p:blipFill>
        <p:spPr>
          <a:xfrm>
            <a:off x="381000" y="1638301"/>
            <a:ext cx="1590675" cy="4610100"/>
          </a:xfrm>
          <a:prstGeom prst="rect">
            <a:avLst/>
          </a:prstGeom>
        </p:spPr>
      </p:pic>
      <p:pic>
        <p:nvPicPr>
          <p:cNvPr id="7" name="Picture 6">
            <a:extLst>
              <a:ext uri="{FF2B5EF4-FFF2-40B4-BE49-F238E27FC236}">
                <a16:creationId xmlns:a16="http://schemas.microsoft.com/office/drawing/2014/main" id="{17AD18B2-34F7-4660-8A54-775DD1618E49}"/>
              </a:ext>
            </a:extLst>
          </p:cNvPr>
          <p:cNvPicPr>
            <a:picLocks noChangeAspect="1"/>
          </p:cNvPicPr>
          <p:nvPr/>
        </p:nvPicPr>
        <p:blipFill>
          <a:blip r:embed="rId3"/>
          <a:stretch>
            <a:fillRect/>
          </a:stretch>
        </p:blipFill>
        <p:spPr>
          <a:xfrm>
            <a:off x="5029200" y="1638301"/>
            <a:ext cx="1382297" cy="4672011"/>
          </a:xfrm>
          <a:prstGeom prst="rect">
            <a:avLst/>
          </a:prstGeom>
        </p:spPr>
      </p:pic>
      <p:sp>
        <p:nvSpPr>
          <p:cNvPr id="8" name="TextBox 7">
            <a:extLst>
              <a:ext uri="{FF2B5EF4-FFF2-40B4-BE49-F238E27FC236}">
                <a16:creationId xmlns:a16="http://schemas.microsoft.com/office/drawing/2014/main" id="{5D22C0EB-7D0F-416A-B7B1-650DBB3A2A76}"/>
              </a:ext>
            </a:extLst>
          </p:cNvPr>
          <p:cNvSpPr txBox="1"/>
          <p:nvPr/>
        </p:nvSpPr>
        <p:spPr>
          <a:xfrm>
            <a:off x="2020473" y="1638301"/>
            <a:ext cx="2667000" cy="3693319"/>
          </a:xfrm>
          <a:prstGeom prst="rect">
            <a:avLst/>
          </a:prstGeom>
          <a:noFill/>
        </p:spPr>
        <p:txBody>
          <a:bodyPr wrap="square" rtlCol="0">
            <a:spAutoFit/>
          </a:bodyPr>
          <a:lstStyle/>
          <a:p>
            <a:r>
              <a:rPr lang="en-US" b="1" dirty="0"/>
              <a:t>Cindy </a:t>
            </a:r>
            <a:r>
              <a:rPr lang="en-US" b="1" dirty="0" err="1"/>
              <a:t>Laatsch</a:t>
            </a:r>
            <a:r>
              <a:rPr lang="en-US" b="1" dirty="0"/>
              <a:t>:</a:t>
            </a:r>
          </a:p>
          <a:p>
            <a:r>
              <a:rPr lang="en-US" dirty="0"/>
              <a:t>Making Things Happen – The Art of </a:t>
            </a:r>
            <a:r>
              <a:rPr lang="en-US" dirty="0" err="1"/>
              <a:t>Bluefishing</a:t>
            </a:r>
            <a:endParaRPr lang="en-US" dirty="0"/>
          </a:p>
          <a:p>
            <a:endParaRPr lang="en-US" dirty="0"/>
          </a:p>
          <a:p>
            <a:endParaRPr lang="en-US" b="1" dirty="0"/>
          </a:p>
          <a:p>
            <a:endParaRPr lang="en-US" b="1" dirty="0"/>
          </a:p>
          <a:p>
            <a:r>
              <a:rPr lang="en-US" b="1" dirty="0"/>
              <a:t>Betsy </a:t>
            </a:r>
            <a:r>
              <a:rPr lang="en-US" b="1" dirty="0" err="1"/>
              <a:t>Rozelle</a:t>
            </a:r>
            <a:r>
              <a:rPr lang="en-US" b="1" dirty="0"/>
              <a:t>:</a:t>
            </a:r>
          </a:p>
          <a:p>
            <a:r>
              <a:rPr lang="en-US" dirty="0"/>
              <a:t>Affinity-Building: the 101 of Relationship Building</a:t>
            </a:r>
          </a:p>
          <a:p>
            <a:endParaRPr lang="en-US" dirty="0"/>
          </a:p>
          <a:p>
            <a:endParaRPr lang="en-US" dirty="0"/>
          </a:p>
          <a:p>
            <a:r>
              <a:rPr lang="en-US" b="1" dirty="0"/>
              <a:t>Cassie Schuh:</a:t>
            </a:r>
            <a:endParaRPr lang="en-US" dirty="0"/>
          </a:p>
          <a:p>
            <a:r>
              <a:rPr lang="en-US" dirty="0"/>
              <a:t>Balance Over Burnout</a:t>
            </a:r>
          </a:p>
        </p:txBody>
      </p:sp>
      <p:sp>
        <p:nvSpPr>
          <p:cNvPr id="9" name="TextBox 8">
            <a:extLst>
              <a:ext uri="{FF2B5EF4-FFF2-40B4-BE49-F238E27FC236}">
                <a16:creationId xmlns:a16="http://schemas.microsoft.com/office/drawing/2014/main" id="{24D54331-64F9-486A-9C8E-3619888E4457}"/>
              </a:ext>
            </a:extLst>
          </p:cNvPr>
          <p:cNvSpPr txBox="1"/>
          <p:nvPr/>
        </p:nvSpPr>
        <p:spPr>
          <a:xfrm>
            <a:off x="6440526" y="1638301"/>
            <a:ext cx="2667000" cy="4801314"/>
          </a:xfrm>
          <a:prstGeom prst="rect">
            <a:avLst/>
          </a:prstGeom>
          <a:noFill/>
        </p:spPr>
        <p:txBody>
          <a:bodyPr wrap="square" rtlCol="0">
            <a:spAutoFit/>
          </a:bodyPr>
          <a:lstStyle/>
          <a:p>
            <a:r>
              <a:rPr lang="en-US" b="1" dirty="0"/>
              <a:t>John Scott:</a:t>
            </a:r>
          </a:p>
          <a:p>
            <a:r>
              <a:rPr lang="en-US" dirty="0"/>
              <a:t>How to Write a Great Speech (finding the fun in the dysfunctional)</a:t>
            </a:r>
          </a:p>
          <a:p>
            <a:endParaRPr lang="en-US" dirty="0"/>
          </a:p>
          <a:p>
            <a:endParaRPr lang="en-US" b="1" dirty="0"/>
          </a:p>
          <a:p>
            <a:r>
              <a:rPr lang="en-US" b="1" dirty="0"/>
              <a:t>Tom </a:t>
            </a:r>
            <a:r>
              <a:rPr lang="en-US" b="1" dirty="0" err="1"/>
              <a:t>Swartwood</a:t>
            </a:r>
            <a:r>
              <a:rPr lang="en-US" b="1" dirty="0"/>
              <a:t>:</a:t>
            </a:r>
          </a:p>
          <a:p>
            <a:r>
              <a:rPr lang="en-US" dirty="0"/>
              <a:t>The 15 Invaluable Laws of Growth – Get in the Game by Improving Yourself</a:t>
            </a:r>
          </a:p>
          <a:p>
            <a:endParaRPr lang="en-US" dirty="0"/>
          </a:p>
          <a:p>
            <a:endParaRPr lang="en-US" dirty="0"/>
          </a:p>
          <a:p>
            <a:r>
              <a:rPr lang="en-US" b="1" dirty="0"/>
              <a:t>Tina Boyle Whyte:</a:t>
            </a:r>
            <a:endParaRPr lang="en-US" dirty="0"/>
          </a:p>
          <a:p>
            <a:r>
              <a:rPr lang="en-US" dirty="0"/>
              <a:t>Know Your Hand, Play Your Cards, Get in the Game</a:t>
            </a:r>
          </a:p>
        </p:txBody>
      </p:sp>
    </p:spTree>
    <p:extLst>
      <p:ext uri="{BB962C8B-B14F-4D97-AF65-F5344CB8AC3E}">
        <p14:creationId xmlns:p14="http://schemas.microsoft.com/office/powerpoint/2010/main" val="64220014"/>
      </p:ext>
    </p:extLst>
  </p:cSld>
  <p:clrMapOvr>
    <a:masterClrMapping/>
  </p:clrMapOvr>
  <p:transition spd="slow">
    <p:wipe dir="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9915E13-5BA3-45E2-B1AD-432E060C17F5}"/>
              </a:ext>
            </a:extLst>
          </p:cNvPr>
          <p:cNvSpPr>
            <a:spLocks noGrp="1"/>
          </p:cNvSpPr>
          <p:nvPr>
            <p:ph type="title"/>
          </p:nvPr>
        </p:nvSpPr>
        <p:spPr/>
        <p:txBody>
          <a:bodyPr/>
          <a:lstStyle/>
          <a:p>
            <a:r>
              <a:rPr lang="en-US" dirty="0"/>
              <a:t>Voting at Business Meeting</a:t>
            </a:r>
          </a:p>
        </p:txBody>
      </p:sp>
      <p:sp>
        <p:nvSpPr>
          <p:cNvPr id="4" name="Content Placeholder 3">
            <a:extLst>
              <a:ext uri="{FF2B5EF4-FFF2-40B4-BE49-F238E27FC236}">
                <a16:creationId xmlns:a16="http://schemas.microsoft.com/office/drawing/2014/main" id="{7F372F5F-819A-42E8-9FD6-707028EE3566}"/>
              </a:ext>
            </a:extLst>
          </p:cNvPr>
          <p:cNvSpPr>
            <a:spLocks noGrp="1"/>
          </p:cNvSpPr>
          <p:nvPr>
            <p:ph idx="1"/>
          </p:nvPr>
        </p:nvSpPr>
        <p:spPr/>
        <p:txBody>
          <a:bodyPr/>
          <a:lstStyle/>
          <a:p>
            <a:r>
              <a:rPr lang="en-US" dirty="0"/>
              <a:t>Club Presidents and Vice Presidents Education must check in at Credentials Desk on Friday or Saturday to receive voting ballots</a:t>
            </a:r>
          </a:p>
          <a:p>
            <a:pPr lvl="1"/>
            <a:r>
              <a:rPr lang="en-US" dirty="0"/>
              <a:t>If one/both these members not attending, another member from same club may vote on their behalf by getting them to sign off on a proxy form</a:t>
            </a:r>
          </a:p>
          <a:p>
            <a:pPr lvl="1"/>
            <a:r>
              <a:rPr lang="en-US" dirty="0"/>
              <a:t>Members may only carry two votes</a:t>
            </a:r>
          </a:p>
          <a:p>
            <a:r>
              <a:rPr lang="en-US" dirty="0"/>
              <a:t>Area Directors, Division Directors, District Team</a:t>
            </a:r>
          </a:p>
          <a:p>
            <a:pPr lvl="1"/>
            <a:r>
              <a:rPr lang="en-US" dirty="0"/>
              <a:t>Check in at credentials to receive your voting ballots</a:t>
            </a:r>
          </a:p>
          <a:p>
            <a:pPr lvl="1"/>
            <a:r>
              <a:rPr lang="en-US" dirty="0"/>
              <a:t>You MAY carry up to three voting ballots – yours as a district leader and up to two from your club(s)</a:t>
            </a:r>
          </a:p>
        </p:txBody>
      </p:sp>
    </p:spTree>
    <p:extLst>
      <p:ext uri="{BB962C8B-B14F-4D97-AF65-F5344CB8AC3E}">
        <p14:creationId xmlns:p14="http://schemas.microsoft.com/office/powerpoint/2010/main" val="3700136157"/>
      </p:ext>
    </p:extLst>
  </p:cSld>
  <p:clrMapOvr>
    <a:masterClrMapping/>
  </p:clrMapOvr>
  <p:transition spd="slow">
    <p:wipe dir="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p:cNvSpPr>
            <a:spLocks noGrp="1"/>
          </p:cNvSpPr>
          <p:nvPr>
            <p:ph type="title"/>
          </p:nvPr>
        </p:nvSpPr>
        <p:spPr/>
        <p:txBody>
          <a:bodyPr>
            <a:normAutofit/>
          </a:bodyPr>
          <a:lstStyle/>
          <a:p>
            <a:r>
              <a:rPr lang="en-US" dirty="0"/>
              <a:t>Pushing Toward Distinguished</a:t>
            </a:r>
          </a:p>
        </p:txBody>
      </p:sp>
      <p:sp>
        <p:nvSpPr>
          <p:cNvPr id="21" name="Content Placeholder 20"/>
          <p:cNvSpPr>
            <a:spLocks noGrp="1"/>
          </p:cNvSpPr>
          <p:nvPr>
            <p:ph sz="quarter" idx="10"/>
          </p:nvPr>
        </p:nvSpPr>
        <p:spPr/>
        <p:txBody>
          <a:bodyPr/>
          <a:lstStyle/>
          <a:p>
            <a:r>
              <a:rPr lang="en-US" dirty="0"/>
              <a:t>Kris Pool, DTM</a:t>
            </a:r>
          </a:p>
          <a:p>
            <a:r>
              <a:rPr lang="en-US" dirty="0"/>
              <a:t>Club Growth Director</a:t>
            </a:r>
          </a:p>
        </p:txBody>
      </p:sp>
    </p:spTree>
    <p:extLst>
      <p:ext uri="{BB962C8B-B14F-4D97-AF65-F5344CB8AC3E}">
        <p14:creationId xmlns:p14="http://schemas.microsoft.com/office/powerpoint/2010/main" val="3944867562"/>
      </p:ext>
    </p:extLst>
  </p:cSld>
  <p:clrMapOvr>
    <a:masterClrMapping/>
  </p:clrMapOvr>
  <p:transition spd="slow">
    <p:wipe dir="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B271955-24FC-4D3A-9B2F-1337C75A66D4}"/>
              </a:ext>
            </a:extLst>
          </p:cNvPr>
          <p:cNvSpPr>
            <a:spLocks noGrp="1"/>
          </p:cNvSpPr>
          <p:nvPr>
            <p:ph type="title"/>
          </p:nvPr>
        </p:nvSpPr>
        <p:spPr/>
        <p:txBody>
          <a:bodyPr/>
          <a:lstStyle/>
          <a:p>
            <a:r>
              <a:rPr lang="en-US" dirty="0"/>
              <a:t>How Close Are We?</a:t>
            </a:r>
          </a:p>
        </p:txBody>
      </p:sp>
      <p:pic>
        <p:nvPicPr>
          <p:cNvPr id="6" name="Picture 5">
            <a:extLst>
              <a:ext uri="{FF2B5EF4-FFF2-40B4-BE49-F238E27FC236}">
                <a16:creationId xmlns:a16="http://schemas.microsoft.com/office/drawing/2014/main" id="{72C906E7-D049-4276-87A9-CD35B84FACEC}"/>
              </a:ext>
            </a:extLst>
          </p:cNvPr>
          <p:cNvPicPr>
            <a:picLocks noChangeAspect="1"/>
          </p:cNvPicPr>
          <p:nvPr/>
        </p:nvPicPr>
        <p:blipFill rotWithShape="1">
          <a:blip r:embed="rId2"/>
          <a:srcRect l="80665"/>
          <a:stretch/>
        </p:blipFill>
        <p:spPr>
          <a:xfrm>
            <a:off x="2590800" y="1600200"/>
            <a:ext cx="3048000" cy="4522330"/>
          </a:xfrm>
          <a:prstGeom prst="rect">
            <a:avLst/>
          </a:prstGeom>
        </p:spPr>
      </p:pic>
    </p:spTree>
    <p:extLst>
      <p:ext uri="{BB962C8B-B14F-4D97-AF65-F5344CB8AC3E}">
        <p14:creationId xmlns:p14="http://schemas.microsoft.com/office/powerpoint/2010/main" val="3874432025"/>
      </p:ext>
    </p:extLst>
  </p:cSld>
  <p:clrMapOvr>
    <a:masterClrMapping/>
  </p:clrMapOvr>
  <p:transition spd="slow">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C65F7-6085-4AC2-A038-49224D992A84}"/>
              </a:ext>
            </a:extLst>
          </p:cNvPr>
          <p:cNvSpPr>
            <a:spLocks noGrp="1"/>
          </p:cNvSpPr>
          <p:nvPr>
            <p:ph type="title"/>
          </p:nvPr>
        </p:nvSpPr>
        <p:spPr/>
        <p:txBody>
          <a:bodyPr/>
          <a:lstStyle/>
          <a:p>
            <a:r>
              <a:rPr lang="en-US" dirty="0"/>
              <a:t>Area and Division Director Round Table</a:t>
            </a:r>
          </a:p>
        </p:txBody>
      </p:sp>
      <p:sp>
        <p:nvSpPr>
          <p:cNvPr id="3" name="Content Placeholder 2">
            <a:extLst>
              <a:ext uri="{FF2B5EF4-FFF2-40B4-BE49-F238E27FC236}">
                <a16:creationId xmlns:a16="http://schemas.microsoft.com/office/drawing/2014/main" id="{12E4FE44-61A2-480B-8B68-9A7CFB0E9B0E}"/>
              </a:ext>
            </a:extLst>
          </p:cNvPr>
          <p:cNvSpPr>
            <a:spLocks noGrp="1"/>
          </p:cNvSpPr>
          <p:nvPr>
            <p:ph sz="quarter" idx="10"/>
          </p:nvPr>
        </p:nvSpPr>
        <p:spPr/>
        <p:txBody>
          <a:bodyPr/>
          <a:lstStyle/>
          <a:p>
            <a:r>
              <a:rPr lang="en-US" dirty="0"/>
              <a:t>District Executive Council</a:t>
            </a:r>
          </a:p>
        </p:txBody>
      </p:sp>
    </p:spTree>
    <p:extLst>
      <p:ext uri="{BB962C8B-B14F-4D97-AF65-F5344CB8AC3E}">
        <p14:creationId xmlns:p14="http://schemas.microsoft.com/office/powerpoint/2010/main" val="560737417"/>
      </p:ext>
    </p:extLst>
  </p:cSld>
  <p:clrMapOvr>
    <a:masterClrMapping/>
  </p:clrMapOvr>
  <p:transition spd="slow">
    <p:wipe dir="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BA847-9CCB-4600-89B9-FFD516D25B34}"/>
              </a:ext>
            </a:extLst>
          </p:cNvPr>
          <p:cNvSpPr>
            <a:spLocks noGrp="1"/>
          </p:cNvSpPr>
          <p:nvPr>
            <p:ph type="title"/>
          </p:nvPr>
        </p:nvSpPr>
        <p:spPr/>
        <p:txBody>
          <a:bodyPr/>
          <a:lstStyle/>
          <a:p>
            <a:r>
              <a:rPr lang="en-US" dirty="0"/>
              <a:t>Clubs that are Almost Distinguished</a:t>
            </a:r>
          </a:p>
        </p:txBody>
      </p:sp>
      <p:pic>
        <p:nvPicPr>
          <p:cNvPr id="4" name="Picture 3">
            <a:extLst>
              <a:ext uri="{FF2B5EF4-FFF2-40B4-BE49-F238E27FC236}">
                <a16:creationId xmlns:a16="http://schemas.microsoft.com/office/drawing/2014/main" id="{BFDD532E-37B0-4881-9C04-813F71FFDF55}"/>
              </a:ext>
            </a:extLst>
          </p:cNvPr>
          <p:cNvPicPr>
            <a:picLocks noChangeAspect="1"/>
          </p:cNvPicPr>
          <p:nvPr/>
        </p:nvPicPr>
        <p:blipFill rotWithShape="1">
          <a:blip r:embed="rId2"/>
          <a:srcRect b="41147"/>
          <a:stretch/>
        </p:blipFill>
        <p:spPr>
          <a:xfrm>
            <a:off x="261257" y="1524000"/>
            <a:ext cx="8637392" cy="4419600"/>
          </a:xfrm>
          <a:prstGeom prst="rect">
            <a:avLst/>
          </a:prstGeom>
        </p:spPr>
      </p:pic>
    </p:spTree>
    <p:extLst>
      <p:ext uri="{BB962C8B-B14F-4D97-AF65-F5344CB8AC3E}">
        <p14:creationId xmlns:p14="http://schemas.microsoft.com/office/powerpoint/2010/main" val="1704173695"/>
      </p:ext>
    </p:extLst>
  </p:cSld>
  <p:clrMapOvr>
    <a:masterClrMapping/>
  </p:clrMapOvr>
  <p:transition spd="slow">
    <p:wipe dir="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BA847-9CCB-4600-89B9-FFD516D25B34}"/>
              </a:ext>
            </a:extLst>
          </p:cNvPr>
          <p:cNvSpPr>
            <a:spLocks noGrp="1"/>
          </p:cNvSpPr>
          <p:nvPr>
            <p:ph type="title"/>
          </p:nvPr>
        </p:nvSpPr>
        <p:spPr/>
        <p:txBody>
          <a:bodyPr/>
          <a:lstStyle/>
          <a:p>
            <a:r>
              <a:rPr lang="en-US" dirty="0"/>
              <a:t>Clubs that are Almost Distinguished</a:t>
            </a:r>
          </a:p>
        </p:txBody>
      </p:sp>
      <p:pic>
        <p:nvPicPr>
          <p:cNvPr id="4" name="Picture 3">
            <a:extLst>
              <a:ext uri="{FF2B5EF4-FFF2-40B4-BE49-F238E27FC236}">
                <a16:creationId xmlns:a16="http://schemas.microsoft.com/office/drawing/2014/main" id="{1E54AC21-980C-4143-95FC-AC47640133FE}"/>
              </a:ext>
            </a:extLst>
          </p:cNvPr>
          <p:cNvPicPr>
            <a:picLocks noChangeAspect="1"/>
          </p:cNvPicPr>
          <p:nvPr/>
        </p:nvPicPr>
        <p:blipFill rotWithShape="1">
          <a:blip r:embed="rId2"/>
          <a:srcRect t="58481"/>
          <a:stretch/>
        </p:blipFill>
        <p:spPr>
          <a:xfrm>
            <a:off x="221343" y="1828800"/>
            <a:ext cx="8865789" cy="3200400"/>
          </a:xfrm>
          <a:prstGeom prst="rect">
            <a:avLst/>
          </a:prstGeom>
        </p:spPr>
      </p:pic>
    </p:spTree>
    <p:extLst>
      <p:ext uri="{BB962C8B-B14F-4D97-AF65-F5344CB8AC3E}">
        <p14:creationId xmlns:p14="http://schemas.microsoft.com/office/powerpoint/2010/main" val="535775456"/>
      </p:ext>
    </p:extLst>
  </p:cSld>
  <p:clrMapOvr>
    <a:masterClrMapping/>
  </p:clrMapOvr>
  <p:transition spd="slow">
    <p:wipe dir="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9C07C-35A6-417E-B981-DA3832DDA116}"/>
              </a:ext>
            </a:extLst>
          </p:cNvPr>
          <p:cNvSpPr>
            <a:spLocks noGrp="1"/>
          </p:cNvSpPr>
          <p:nvPr>
            <p:ph type="title"/>
          </p:nvPr>
        </p:nvSpPr>
        <p:spPr/>
        <p:txBody>
          <a:bodyPr/>
          <a:lstStyle/>
          <a:p>
            <a:r>
              <a:rPr lang="en-US" dirty="0"/>
              <a:t>Check Club Performance (Dashboards)</a:t>
            </a:r>
          </a:p>
        </p:txBody>
      </p:sp>
      <p:pic>
        <p:nvPicPr>
          <p:cNvPr id="3" name="Picture 2">
            <a:extLst>
              <a:ext uri="{FF2B5EF4-FFF2-40B4-BE49-F238E27FC236}">
                <a16:creationId xmlns:a16="http://schemas.microsoft.com/office/drawing/2014/main" id="{95D40FEE-0650-41CF-9070-C90984FDBA00}"/>
              </a:ext>
            </a:extLst>
          </p:cNvPr>
          <p:cNvPicPr>
            <a:picLocks noChangeAspect="1"/>
          </p:cNvPicPr>
          <p:nvPr/>
        </p:nvPicPr>
        <p:blipFill>
          <a:blip r:embed="rId2"/>
          <a:stretch>
            <a:fillRect/>
          </a:stretch>
        </p:blipFill>
        <p:spPr>
          <a:xfrm>
            <a:off x="438150" y="1600200"/>
            <a:ext cx="8267700" cy="5124450"/>
          </a:xfrm>
          <a:prstGeom prst="rect">
            <a:avLst/>
          </a:prstGeom>
        </p:spPr>
      </p:pic>
    </p:spTree>
    <p:extLst>
      <p:ext uri="{BB962C8B-B14F-4D97-AF65-F5344CB8AC3E}">
        <p14:creationId xmlns:p14="http://schemas.microsoft.com/office/powerpoint/2010/main" val="3457738303"/>
      </p:ext>
    </p:extLst>
  </p:cSld>
  <p:clrMapOvr>
    <a:masterClrMapping/>
  </p:clrMapOvr>
  <p:transition spd="slow">
    <p:wipe dir="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01D3F-13C4-48CD-98AB-FC597825E191}"/>
              </a:ext>
            </a:extLst>
          </p:cNvPr>
          <p:cNvSpPr>
            <a:spLocks noGrp="1"/>
          </p:cNvSpPr>
          <p:nvPr>
            <p:ph type="title"/>
          </p:nvPr>
        </p:nvSpPr>
        <p:spPr/>
        <p:txBody>
          <a:bodyPr/>
          <a:lstStyle/>
          <a:p>
            <a:r>
              <a:rPr lang="en-US" dirty="0"/>
              <a:t>How Close is the Club?</a:t>
            </a:r>
          </a:p>
        </p:txBody>
      </p:sp>
      <p:pic>
        <p:nvPicPr>
          <p:cNvPr id="4" name="Picture 3">
            <a:extLst>
              <a:ext uri="{FF2B5EF4-FFF2-40B4-BE49-F238E27FC236}">
                <a16:creationId xmlns:a16="http://schemas.microsoft.com/office/drawing/2014/main" id="{3C0682E5-683B-4402-8555-AC1087B0A923}"/>
              </a:ext>
            </a:extLst>
          </p:cNvPr>
          <p:cNvPicPr>
            <a:picLocks noChangeAspect="1"/>
          </p:cNvPicPr>
          <p:nvPr/>
        </p:nvPicPr>
        <p:blipFill>
          <a:blip r:embed="rId2"/>
          <a:stretch>
            <a:fillRect/>
          </a:stretch>
        </p:blipFill>
        <p:spPr>
          <a:xfrm>
            <a:off x="152400" y="1752600"/>
            <a:ext cx="8856969" cy="2971800"/>
          </a:xfrm>
          <a:prstGeom prst="rect">
            <a:avLst/>
          </a:prstGeom>
        </p:spPr>
      </p:pic>
    </p:spTree>
    <p:extLst>
      <p:ext uri="{BB962C8B-B14F-4D97-AF65-F5344CB8AC3E}">
        <p14:creationId xmlns:p14="http://schemas.microsoft.com/office/powerpoint/2010/main" val="1407189030"/>
      </p:ext>
    </p:extLst>
  </p:cSld>
  <p:clrMapOvr>
    <a:masterClrMapping/>
  </p:clrMapOvr>
  <p:transition spd="slow">
    <p:wipe dir="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6F196-FBA6-4DC2-B9FA-B7625852EB95}"/>
              </a:ext>
            </a:extLst>
          </p:cNvPr>
          <p:cNvSpPr>
            <a:spLocks noGrp="1"/>
          </p:cNvSpPr>
          <p:nvPr>
            <p:ph type="title"/>
          </p:nvPr>
        </p:nvSpPr>
        <p:spPr/>
        <p:txBody>
          <a:bodyPr/>
          <a:lstStyle/>
          <a:p>
            <a:r>
              <a:rPr lang="en-US" dirty="0"/>
              <a:t>Public Relations Update</a:t>
            </a:r>
          </a:p>
        </p:txBody>
      </p:sp>
      <p:sp>
        <p:nvSpPr>
          <p:cNvPr id="3" name="Content Placeholder 2">
            <a:extLst>
              <a:ext uri="{FF2B5EF4-FFF2-40B4-BE49-F238E27FC236}">
                <a16:creationId xmlns:a16="http://schemas.microsoft.com/office/drawing/2014/main" id="{9C618FB0-39D3-467C-874A-0287E624B0EA}"/>
              </a:ext>
            </a:extLst>
          </p:cNvPr>
          <p:cNvSpPr>
            <a:spLocks noGrp="1"/>
          </p:cNvSpPr>
          <p:nvPr>
            <p:ph sz="quarter" idx="10"/>
          </p:nvPr>
        </p:nvSpPr>
        <p:spPr/>
        <p:txBody>
          <a:bodyPr/>
          <a:lstStyle/>
          <a:p>
            <a:r>
              <a:rPr lang="en-US" dirty="0"/>
              <a:t>Kamal </a:t>
            </a:r>
            <a:r>
              <a:rPr lang="en-US" dirty="0" err="1"/>
              <a:t>Soan</a:t>
            </a:r>
            <a:r>
              <a:rPr lang="en-US" dirty="0"/>
              <a:t>, DTM</a:t>
            </a:r>
          </a:p>
          <a:p>
            <a:r>
              <a:rPr lang="en-US" dirty="0"/>
              <a:t>Public Relations Manager</a:t>
            </a:r>
          </a:p>
        </p:txBody>
      </p:sp>
    </p:spTree>
    <p:extLst>
      <p:ext uri="{BB962C8B-B14F-4D97-AF65-F5344CB8AC3E}">
        <p14:creationId xmlns:p14="http://schemas.microsoft.com/office/powerpoint/2010/main" val="3962118638"/>
      </p:ext>
    </p:extLst>
  </p:cSld>
  <p:clrMapOvr>
    <a:masterClrMapping/>
  </p:clrMapOvr>
  <p:transition spd="slow">
    <p:wipe dir="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6F60105-40BC-40DA-8569-BF266F2E2CDB}"/>
              </a:ext>
            </a:extLst>
          </p:cNvPr>
          <p:cNvSpPr>
            <a:spLocks noGrp="1"/>
          </p:cNvSpPr>
          <p:nvPr>
            <p:ph type="title"/>
          </p:nvPr>
        </p:nvSpPr>
        <p:spPr/>
        <p:txBody>
          <a:bodyPr/>
          <a:lstStyle/>
          <a:p>
            <a:r>
              <a:rPr lang="en-US" dirty="0"/>
              <a:t>PR Contest 2018-19 Update</a:t>
            </a:r>
          </a:p>
        </p:txBody>
      </p:sp>
      <p:sp>
        <p:nvSpPr>
          <p:cNvPr id="3" name="Content Placeholder 2"/>
          <p:cNvSpPr>
            <a:spLocks noGrp="1"/>
          </p:cNvSpPr>
          <p:nvPr>
            <p:ph sz="quarter" idx="10"/>
          </p:nvPr>
        </p:nvSpPr>
        <p:spPr/>
        <p:txBody>
          <a:bodyPr/>
          <a:lstStyle/>
          <a:p>
            <a:r>
              <a:rPr lang="en-US" dirty="0"/>
              <a:t>Best Social Media</a:t>
            </a:r>
          </a:p>
          <a:p>
            <a:pPr lvl="1"/>
            <a:r>
              <a:rPr lang="en-US" dirty="0"/>
              <a:t>0 – 2 years</a:t>
            </a:r>
          </a:p>
          <a:p>
            <a:pPr lvl="1"/>
            <a:r>
              <a:rPr lang="en-US" dirty="0"/>
              <a:t>2 – 5 years</a:t>
            </a:r>
          </a:p>
          <a:p>
            <a:pPr lvl="1"/>
            <a:r>
              <a:rPr lang="en-US" dirty="0"/>
              <a:t>5+ years</a:t>
            </a:r>
          </a:p>
          <a:p>
            <a:r>
              <a:rPr lang="en-US" dirty="0"/>
              <a:t>Best Website</a:t>
            </a:r>
          </a:p>
        </p:txBody>
      </p:sp>
      <p:sp>
        <p:nvSpPr>
          <p:cNvPr id="6" name="Content Placeholder 5">
            <a:extLst>
              <a:ext uri="{FF2B5EF4-FFF2-40B4-BE49-F238E27FC236}">
                <a16:creationId xmlns:a16="http://schemas.microsoft.com/office/drawing/2014/main" id="{B0DDE7E3-EAF0-46C9-995B-7BD0141103C4}"/>
              </a:ext>
            </a:extLst>
          </p:cNvPr>
          <p:cNvSpPr>
            <a:spLocks noGrp="1"/>
          </p:cNvSpPr>
          <p:nvPr>
            <p:ph sz="quarter" idx="11"/>
          </p:nvPr>
        </p:nvSpPr>
        <p:spPr>
          <a:xfrm>
            <a:off x="3886200" y="1600200"/>
            <a:ext cx="4419600" cy="5181600"/>
          </a:xfrm>
        </p:spPr>
        <p:txBody>
          <a:bodyPr/>
          <a:lstStyle/>
          <a:p>
            <a:r>
              <a:rPr lang="en-US" dirty="0"/>
              <a:t>Best Social Media (3 categories)</a:t>
            </a:r>
          </a:p>
          <a:p>
            <a:pPr lvl="1"/>
            <a:r>
              <a:rPr lang="en-US" dirty="0"/>
              <a:t>1st Prize - $50</a:t>
            </a:r>
          </a:p>
          <a:p>
            <a:pPr lvl="1"/>
            <a:r>
              <a:rPr lang="en-US" dirty="0"/>
              <a:t>2nd Prize - $25</a:t>
            </a:r>
          </a:p>
          <a:p>
            <a:endParaRPr lang="en-US" dirty="0"/>
          </a:p>
          <a:p>
            <a:r>
              <a:rPr lang="en-US" dirty="0"/>
              <a:t>Best Website</a:t>
            </a:r>
          </a:p>
          <a:p>
            <a:pPr lvl="1"/>
            <a:r>
              <a:rPr lang="en-US" dirty="0"/>
              <a:t>1st Prize - $50</a:t>
            </a:r>
          </a:p>
          <a:p>
            <a:pPr lvl="1"/>
            <a:r>
              <a:rPr lang="en-US" dirty="0"/>
              <a:t>2nd Prize - $25</a:t>
            </a:r>
          </a:p>
          <a:p>
            <a:endParaRPr lang="en-US" dirty="0"/>
          </a:p>
        </p:txBody>
      </p:sp>
      <p:sp>
        <p:nvSpPr>
          <p:cNvPr id="10" name="Rectangle 9">
            <a:extLst>
              <a:ext uri="{FF2B5EF4-FFF2-40B4-BE49-F238E27FC236}">
                <a16:creationId xmlns:a16="http://schemas.microsoft.com/office/drawing/2014/main" id="{8B256529-20B3-4226-8393-794A168BCE5B}"/>
              </a:ext>
            </a:extLst>
          </p:cNvPr>
          <p:cNvSpPr/>
          <p:nvPr/>
        </p:nvSpPr>
        <p:spPr>
          <a:xfrm>
            <a:off x="1352550" y="5562600"/>
            <a:ext cx="6438900" cy="523220"/>
          </a:xfrm>
          <a:prstGeom prst="rect">
            <a:avLst/>
          </a:prstGeom>
        </p:spPr>
        <p:txBody>
          <a:bodyPr wrap="square">
            <a:spAutoFit/>
          </a:bodyPr>
          <a:lstStyle/>
          <a:p>
            <a:pPr marL="0" indent="0" algn="ctr">
              <a:buNone/>
            </a:pPr>
            <a:r>
              <a:rPr lang="en-US" sz="2800" b="1" dirty="0">
                <a:solidFill>
                  <a:schemeClr val="tx2"/>
                </a:solidFill>
              </a:rPr>
              <a:t>Contest closed on 3-31-19</a:t>
            </a:r>
          </a:p>
        </p:txBody>
      </p:sp>
      <p:pic>
        <p:nvPicPr>
          <p:cNvPr id="9218" name="Picture 2" descr="See the source image">
            <a:extLst>
              <a:ext uri="{FF2B5EF4-FFF2-40B4-BE49-F238E27FC236}">
                <a16:creationId xmlns:a16="http://schemas.microsoft.com/office/drawing/2014/main" id="{6BBCFFCA-4DB4-4921-BF22-7D96D472BA06}"/>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533400" y="4167909"/>
            <a:ext cx="2171700" cy="2294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42768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VP PR Survey: Educational Sessions Update</a:t>
            </a:r>
          </a:p>
        </p:txBody>
      </p:sp>
      <p:graphicFrame>
        <p:nvGraphicFramePr>
          <p:cNvPr id="4" name="Table 3"/>
          <p:cNvGraphicFramePr>
            <a:graphicFrameLocks noGrp="1"/>
          </p:cNvGraphicFramePr>
          <p:nvPr>
            <p:extLst>
              <p:ext uri="{D42A27DB-BD31-4B8C-83A1-F6EECF244321}">
                <p14:modId xmlns:p14="http://schemas.microsoft.com/office/powerpoint/2010/main" val="176328462"/>
              </p:ext>
            </p:extLst>
          </p:nvPr>
        </p:nvGraphicFramePr>
        <p:xfrm>
          <a:off x="609600" y="1752600"/>
          <a:ext cx="7740968" cy="4343403"/>
        </p:xfrm>
        <a:graphic>
          <a:graphicData uri="http://schemas.openxmlformats.org/drawingml/2006/table">
            <a:tbl>
              <a:tblPr firstRow="1" bandRow="1">
                <a:tableStyleId>{5C22544A-7EE6-4342-B048-85BDC9FD1C3A}</a:tableStyleId>
              </a:tblPr>
              <a:tblGrid>
                <a:gridCol w="2740660">
                  <a:extLst>
                    <a:ext uri="{9D8B030D-6E8A-4147-A177-3AD203B41FA5}">
                      <a16:colId xmlns:a16="http://schemas.microsoft.com/office/drawing/2014/main" val="1883492826"/>
                    </a:ext>
                  </a:extLst>
                </a:gridCol>
                <a:gridCol w="4148773">
                  <a:extLst>
                    <a:ext uri="{9D8B030D-6E8A-4147-A177-3AD203B41FA5}">
                      <a16:colId xmlns:a16="http://schemas.microsoft.com/office/drawing/2014/main" val="2015613665"/>
                    </a:ext>
                  </a:extLst>
                </a:gridCol>
                <a:gridCol w="851535">
                  <a:extLst>
                    <a:ext uri="{9D8B030D-6E8A-4147-A177-3AD203B41FA5}">
                      <a16:colId xmlns:a16="http://schemas.microsoft.com/office/drawing/2014/main" val="187418181"/>
                    </a:ext>
                  </a:extLst>
                </a:gridCol>
              </a:tblGrid>
              <a:tr h="374019">
                <a:tc>
                  <a:txBody>
                    <a:bodyPr/>
                    <a:lstStyle/>
                    <a:p>
                      <a:r>
                        <a:rPr lang="en-US" sz="1100" dirty="0"/>
                        <a:t>Date &amp; Time</a:t>
                      </a:r>
                    </a:p>
                  </a:txBody>
                  <a:tcPr marL="68580" marR="68580" marT="34290" marB="34290" anchor="ctr"/>
                </a:tc>
                <a:tc>
                  <a:txBody>
                    <a:bodyPr/>
                    <a:lstStyle/>
                    <a:p>
                      <a:r>
                        <a:rPr lang="en-US" sz="1100" dirty="0"/>
                        <a:t>Topic of Presentation</a:t>
                      </a:r>
                    </a:p>
                  </a:txBody>
                  <a:tcPr marL="68580" marR="68580" marT="34290" marB="34290" anchor="ctr"/>
                </a:tc>
                <a:tc>
                  <a:txBody>
                    <a:bodyPr/>
                    <a:lstStyle/>
                    <a:p>
                      <a:r>
                        <a:rPr lang="en-US" sz="1100" dirty="0"/>
                        <a:t>Status</a:t>
                      </a:r>
                    </a:p>
                  </a:txBody>
                  <a:tcPr marL="68580" marR="68580" marT="34290" marB="34290" anchor="ctr"/>
                </a:tc>
                <a:extLst>
                  <a:ext uri="{0D108BD9-81ED-4DB2-BD59-A6C34878D82A}">
                    <a16:rowId xmlns:a16="http://schemas.microsoft.com/office/drawing/2014/main" val="3990942898"/>
                  </a:ext>
                </a:extLst>
              </a:tr>
              <a:tr h="496173">
                <a:tc>
                  <a:txBody>
                    <a:bodyPr/>
                    <a:lstStyle/>
                    <a:p>
                      <a:r>
                        <a:rPr lang="en-US" sz="1100" dirty="0">
                          <a:solidFill>
                            <a:schemeClr val="tx2"/>
                          </a:solidFill>
                        </a:rPr>
                        <a:t>November 8, 2018 6:30</a:t>
                      </a:r>
                      <a:r>
                        <a:rPr lang="en-US" sz="1100" baseline="0" dirty="0">
                          <a:solidFill>
                            <a:schemeClr val="tx2"/>
                          </a:solidFill>
                        </a:rPr>
                        <a:t> to 7:30 PM CST</a:t>
                      </a:r>
                      <a:endParaRPr lang="en-US" sz="1100" dirty="0">
                        <a:solidFill>
                          <a:schemeClr val="tx2"/>
                        </a:solidFill>
                      </a:endParaRPr>
                    </a:p>
                  </a:txBody>
                  <a:tcPr marL="68580" marR="68580" marT="34290" marB="34290" anchor="ctr"/>
                </a:tc>
                <a:tc>
                  <a:txBody>
                    <a:bodyPr/>
                    <a:lstStyle/>
                    <a:p>
                      <a:r>
                        <a:rPr lang="en-US" sz="1100" kern="1200" dirty="0">
                          <a:solidFill>
                            <a:schemeClr val="tx2"/>
                          </a:solidFill>
                          <a:effectLst/>
                          <a:latin typeface="+mn-lt"/>
                          <a:ea typeface="+mn-ea"/>
                          <a:cs typeface="+mn-cs"/>
                        </a:rPr>
                        <a:t>Setting Up and Customizing Your Free Toast Host Club Website</a:t>
                      </a:r>
                      <a:endParaRPr lang="en-US" sz="1100" dirty="0">
                        <a:solidFill>
                          <a:schemeClr val="tx2"/>
                        </a:solidFill>
                      </a:endParaRPr>
                    </a:p>
                  </a:txBody>
                  <a:tcPr marL="68580" marR="68580" marT="34290" marB="34290" anchor="ctr"/>
                </a:tc>
                <a:tc>
                  <a:txBody>
                    <a:bodyPr/>
                    <a:lstStyle/>
                    <a:p>
                      <a:r>
                        <a:rPr lang="en-US" sz="1100" dirty="0">
                          <a:solidFill>
                            <a:schemeClr val="tx2"/>
                          </a:solidFill>
                        </a:rPr>
                        <a:t>Completed</a:t>
                      </a:r>
                    </a:p>
                  </a:txBody>
                  <a:tcPr marL="68580" marR="68580" marT="34290" marB="34290" anchor="ctr"/>
                </a:tc>
                <a:extLst>
                  <a:ext uri="{0D108BD9-81ED-4DB2-BD59-A6C34878D82A}">
                    <a16:rowId xmlns:a16="http://schemas.microsoft.com/office/drawing/2014/main" val="3408558698"/>
                  </a:ext>
                </a:extLst>
              </a:tr>
              <a:tr h="4961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2"/>
                          </a:solidFill>
                        </a:rPr>
                        <a:t>December</a:t>
                      </a:r>
                      <a:r>
                        <a:rPr lang="en-US" sz="1100" baseline="0" dirty="0">
                          <a:solidFill>
                            <a:schemeClr val="tx2"/>
                          </a:solidFill>
                        </a:rPr>
                        <a:t> 13</a:t>
                      </a:r>
                      <a:r>
                        <a:rPr lang="en-US" sz="1100" dirty="0">
                          <a:solidFill>
                            <a:schemeClr val="tx2"/>
                          </a:solidFill>
                        </a:rPr>
                        <a:t>, 2018 6:30</a:t>
                      </a:r>
                      <a:r>
                        <a:rPr lang="en-US" sz="1100" baseline="0" dirty="0">
                          <a:solidFill>
                            <a:schemeClr val="tx2"/>
                          </a:solidFill>
                        </a:rPr>
                        <a:t> to 7:30 PM CST</a:t>
                      </a:r>
                      <a:endParaRPr lang="en-US" sz="1100" dirty="0">
                        <a:solidFill>
                          <a:schemeClr val="tx2"/>
                        </a:solidFill>
                      </a:endParaRPr>
                    </a:p>
                  </a:txBody>
                  <a:tcPr marL="68580" marR="68580" marT="34290" marB="34290" anchor="ctr"/>
                </a:tc>
                <a:tc>
                  <a:txBody>
                    <a:bodyPr/>
                    <a:lstStyle/>
                    <a:p>
                      <a:r>
                        <a:rPr lang="en-US" sz="1100" kern="1200" dirty="0">
                          <a:solidFill>
                            <a:schemeClr val="tx2"/>
                          </a:solidFill>
                          <a:effectLst/>
                          <a:latin typeface="+mn-lt"/>
                          <a:ea typeface="+mn-ea"/>
                          <a:cs typeface="+mn-cs"/>
                        </a:rPr>
                        <a:t>Free Toast Host Part Two</a:t>
                      </a:r>
                      <a:endParaRPr lang="en-US" sz="1100" dirty="0">
                        <a:solidFill>
                          <a:schemeClr val="tx2"/>
                        </a:solidFill>
                      </a:endParaRP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2"/>
                          </a:solidFill>
                        </a:rPr>
                        <a:t>Completed</a:t>
                      </a:r>
                    </a:p>
                    <a:p>
                      <a:endParaRPr lang="en-US" sz="1100" dirty="0">
                        <a:solidFill>
                          <a:schemeClr val="tx2"/>
                        </a:solidFill>
                      </a:endParaRPr>
                    </a:p>
                  </a:txBody>
                  <a:tcPr marL="68580" marR="68580" marT="34290" marB="34290" anchor="ctr"/>
                </a:tc>
                <a:extLst>
                  <a:ext uri="{0D108BD9-81ED-4DB2-BD59-A6C34878D82A}">
                    <a16:rowId xmlns:a16="http://schemas.microsoft.com/office/drawing/2014/main" val="74620463"/>
                  </a:ext>
                </a:extLst>
              </a:tr>
              <a:tr h="496173">
                <a:tc>
                  <a:txBody>
                    <a:bodyPr/>
                    <a:lstStyle/>
                    <a:p>
                      <a:r>
                        <a:rPr lang="en-US" sz="1100" dirty="0">
                          <a:solidFill>
                            <a:schemeClr val="tx2"/>
                          </a:solidFill>
                        </a:rPr>
                        <a:t>January 10, 2019 6:30</a:t>
                      </a:r>
                      <a:r>
                        <a:rPr lang="en-US" sz="1100" baseline="0" dirty="0">
                          <a:solidFill>
                            <a:schemeClr val="tx2"/>
                          </a:solidFill>
                        </a:rPr>
                        <a:t> to 7:30 PM CST</a:t>
                      </a:r>
                      <a:endParaRPr lang="en-US" sz="1100" dirty="0">
                        <a:solidFill>
                          <a:schemeClr val="tx2"/>
                        </a:solidFill>
                      </a:endParaRPr>
                    </a:p>
                  </a:txBody>
                  <a:tcPr marL="68580" marR="68580" marT="34290" marB="34290" anchor="ctr"/>
                </a:tc>
                <a:tc>
                  <a:txBody>
                    <a:bodyPr/>
                    <a:lstStyle/>
                    <a:p>
                      <a:r>
                        <a:rPr lang="en-US" sz="1100" dirty="0">
                          <a:solidFill>
                            <a:schemeClr val="tx2"/>
                          </a:solidFill>
                        </a:rPr>
                        <a:t>YouTube</a:t>
                      </a:r>
                      <a:r>
                        <a:rPr lang="en-US" sz="1100" baseline="0" dirty="0">
                          <a:solidFill>
                            <a:schemeClr val="tx2"/>
                          </a:solidFill>
                        </a:rPr>
                        <a:t> for Toastmasters Clubs</a:t>
                      </a:r>
                      <a:endParaRPr lang="en-US" sz="1100" dirty="0">
                        <a:solidFill>
                          <a:schemeClr val="tx2"/>
                        </a:solidFill>
                      </a:endParaRP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2"/>
                          </a:solidFill>
                        </a:rPr>
                        <a:t>Completed</a:t>
                      </a:r>
                    </a:p>
                    <a:p>
                      <a:endParaRPr lang="en-US" sz="1100" dirty="0">
                        <a:solidFill>
                          <a:schemeClr val="tx2"/>
                        </a:solidFill>
                      </a:endParaRPr>
                    </a:p>
                  </a:txBody>
                  <a:tcPr marL="68580" marR="68580" marT="34290" marB="34290" anchor="ctr"/>
                </a:tc>
                <a:extLst>
                  <a:ext uri="{0D108BD9-81ED-4DB2-BD59-A6C34878D82A}">
                    <a16:rowId xmlns:a16="http://schemas.microsoft.com/office/drawing/2014/main" val="4113601494"/>
                  </a:ext>
                </a:extLst>
              </a:tr>
              <a:tr h="4961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2"/>
                          </a:solidFill>
                        </a:rPr>
                        <a:t>February</a:t>
                      </a:r>
                      <a:r>
                        <a:rPr lang="en-US" sz="1100" baseline="0" dirty="0">
                          <a:solidFill>
                            <a:schemeClr val="tx2"/>
                          </a:solidFill>
                        </a:rPr>
                        <a:t> 7</a:t>
                      </a:r>
                      <a:r>
                        <a:rPr lang="en-US" sz="1100" dirty="0">
                          <a:solidFill>
                            <a:schemeClr val="tx2"/>
                          </a:solidFill>
                        </a:rPr>
                        <a:t>, 2019 6:30</a:t>
                      </a:r>
                      <a:r>
                        <a:rPr lang="en-US" sz="1100" baseline="0" dirty="0">
                          <a:solidFill>
                            <a:schemeClr val="tx2"/>
                          </a:solidFill>
                        </a:rPr>
                        <a:t> to 7:30 PM CST</a:t>
                      </a:r>
                      <a:endParaRPr lang="en-US" sz="1100" dirty="0">
                        <a:solidFill>
                          <a:schemeClr val="tx2"/>
                        </a:solidFill>
                      </a:endParaRPr>
                    </a:p>
                  </a:txBody>
                  <a:tcPr marL="68580" marR="68580" marT="34290" marB="34290" anchor="ctr"/>
                </a:tc>
                <a:tc>
                  <a:txBody>
                    <a:bodyPr/>
                    <a:lstStyle/>
                    <a:p>
                      <a:r>
                        <a:rPr lang="en-US" sz="1100" kern="1200" dirty="0">
                          <a:solidFill>
                            <a:schemeClr val="tx2"/>
                          </a:solidFill>
                          <a:effectLst/>
                          <a:latin typeface="+mn-lt"/>
                          <a:ea typeface="+mn-ea"/>
                          <a:cs typeface="+mn-cs"/>
                        </a:rPr>
                        <a:t>Toastmasters Facebook Club Pages</a:t>
                      </a:r>
                      <a:endParaRPr lang="en-US" sz="1100" dirty="0">
                        <a:solidFill>
                          <a:schemeClr val="tx2"/>
                        </a:solidFill>
                      </a:endParaRP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2"/>
                          </a:solidFill>
                        </a:rPr>
                        <a:t>Completed</a:t>
                      </a:r>
                    </a:p>
                    <a:p>
                      <a:endParaRPr lang="en-US" sz="1100" dirty="0">
                        <a:solidFill>
                          <a:schemeClr val="tx2"/>
                        </a:solidFill>
                      </a:endParaRPr>
                    </a:p>
                  </a:txBody>
                  <a:tcPr marL="68580" marR="68580" marT="34290" marB="34290" anchor="ctr"/>
                </a:tc>
                <a:extLst>
                  <a:ext uri="{0D108BD9-81ED-4DB2-BD59-A6C34878D82A}">
                    <a16:rowId xmlns:a16="http://schemas.microsoft.com/office/drawing/2014/main" val="867060942"/>
                  </a:ext>
                </a:extLst>
              </a:tr>
              <a:tr h="4961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2"/>
                          </a:solidFill>
                        </a:rPr>
                        <a:t>March 7, 2019 6:30</a:t>
                      </a:r>
                      <a:r>
                        <a:rPr lang="en-US" sz="1100" baseline="0" dirty="0">
                          <a:solidFill>
                            <a:schemeClr val="tx2"/>
                          </a:solidFill>
                        </a:rPr>
                        <a:t> to 7:30 PM CST</a:t>
                      </a:r>
                      <a:endParaRPr lang="en-US" sz="1100" dirty="0">
                        <a:solidFill>
                          <a:schemeClr val="tx2"/>
                        </a:solidFill>
                      </a:endParaRPr>
                    </a:p>
                  </a:txBody>
                  <a:tcPr marL="68580" marR="68580" marT="34290" marB="34290" anchor="ctr"/>
                </a:tc>
                <a:tc>
                  <a:txBody>
                    <a:bodyPr/>
                    <a:lstStyle/>
                    <a:p>
                      <a:r>
                        <a:rPr lang="en-US" sz="1100" kern="1200" dirty="0">
                          <a:solidFill>
                            <a:schemeClr val="tx2"/>
                          </a:solidFill>
                          <a:effectLst/>
                          <a:latin typeface="+mn-lt"/>
                          <a:ea typeface="+mn-ea"/>
                          <a:cs typeface="+mn-cs"/>
                        </a:rPr>
                        <a:t>Toastmasters Facebook Groups</a:t>
                      </a:r>
                      <a:endParaRPr lang="en-US" sz="1100" dirty="0">
                        <a:solidFill>
                          <a:schemeClr val="tx2"/>
                        </a:solidFill>
                      </a:endParaRP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2"/>
                          </a:solidFill>
                        </a:rPr>
                        <a:t>Completed</a:t>
                      </a:r>
                    </a:p>
                    <a:p>
                      <a:endParaRPr lang="en-US" sz="1100" dirty="0">
                        <a:solidFill>
                          <a:schemeClr val="tx2"/>
                        </a:solidFill>
                      </a:endParaRPr>
                    </a:p>
                  </a:txBody>
                  <a:tcPr marL="68580" marR="68580" marT="34290" marB="34290" anchor="ctr"/>
                </a:tc>
                <a:extLst>
                  <a:ext uri="{0D108BD9-81ED-4DB2-BD59-A6C34878D82A}">
                    <a16:rowId xmlns:a16="http://schemas.microsoft.com/office/drawing/2014/main" val="3472218017"/>
                  </a:ext>
                </a:extLst>
              </a:tr>
              <a:tr h="4961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2"/>
                          </a:solidFill>
                        </a:rPr>
                        <a:t>April 11, 2019 6:30</a:t>
                      </a:r>
                      <a:r>
                        <a:rPr lang="en-US" sz="1100" baseline="0" dirty="0">
                          <a:solidFill>
                            <a:schemeClr val="tx2"/>
                          </a:solidFill>
                        </a:rPr>
                        <a:t> to 7:30 PM CST</a:t>
                      </a:r>
                      <a:endParaRPr lang="en-US" sz="1100" dirty="0">
                        <a:solidFill>
                          <a:schemeClr val="tx2"/>
                        </a:solidFill>
                      </a:endParaRPr>
                    </a:p>
                  </a:txBody>
                  <a:tcPr marL="68580" marR="68580" marT="34290" marB="34290" anchor="ctr"/>
                </a:tc>
                <a:tc>
                  <a:txBody>
                    <a:bodyPr/>
                    <a:lstStyle/>
                    <a:p>
                      <a:r>
                        <a:rPr lang="en-US" sz="1100" kern="1200" dirty="0">
                          <a:solidFill>
                            <a:schemeClr val="tx2"/>
                          </a:solidFill>
                          <a:effectLst/>
                          <a:latin typeface="+mn-lt"/>
                          <a:ea typeface="+mn-ea"/>
                          <a:cs typeface="+mn-cs"/>
                        </a:rPr>
                        <a:t>Blogging for Toastmasters Clubs</a:t>
                      </a:r>
                      <a:endParaRPr lang="en-US" sz="1100" dirty="0">
                        <a:solidFill>
                          <a:schemeClr val="tx2"/>
                        </a:solidFill>
                      </a:endParaRP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2"/>
                          </a:solidFill>
                        </a:rPr>
                        <a:t>Completed</a:t>
                      </a:r>
                    </a:p>
                    <a:p>
                      <a:endParaRPr lang="en-US" sz="1100" dirty="0">
                        <a:solidFill>
                          <a:schemeClr val="tx2"/>
                        </a:solidFill>
                      </a:endParaRPr>
                    </a:p>
                  </a:txBody>
                  <a:tcPr marL="68580" marR="68580" marT="34290" marB="34290" anchor="ctr"/>
                </a:tc>
                <a:extLst>
                  <a:ext uri="{0D108BD9-81ED-4DB2-BD59-A6C34878D82A}">
                    <a16:rowId xmlns:a16="http://schemas.microsoft.com/office/drawing/2014/main" val="4273342401"/>
                  </a:ext>
                </a:extLst>
              </a:tr>
              <a:tr h="4961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2"/>
                          </a:solidFill>
                        </a:rPr>
                        <a:t>May 9, 2019 6:30</a:t>
                      </a:r>
                      <a:r>
                        <a:rPr lang="en-US" sz="1100" baseline="0" dirty="0">
                          <a:solidFill>
                            <a:schemeClr val="tx2"/>
                          </a:solidFill>
                        </a:rPr>
                        <a:t> to 7:30 PM CST</a:t>
                      </a:r>
                      <a:endParaRPr lang="en-US" sz="1100" dirty="0">
                        <a:solidFill>
                          <a:schemeClr val="tx2"/>
                        </a:solidFill>
                      </a:endParaRPr>
                    </a:p>
                  </a:txBody>
                  <a:tcPr marL="68580" marR="68580" marT="34290" marB="34290" anchor="ctr"/>
                </a:tc>
                <a:tc>
                  <a:txBody>
                    <a:bodyPr/>
                    <a:lstStyle/>
                    <a:p>
                      <a:r>
                        <a:rPr lang="en-US" sz="1100" kern="1200" dirty="0">
                          <a:solidFill>
                            <a:schemeClr val="tx2"/>
                          </a:solidFill>
                          <a:effectLst/>
                          <a:latin typeface="+mn-lt"/>
                          <a:ea typeface="+mn-ea"/>
                          <a:cs typeface="+mn-cs"/>
                        </a:rPr>
                        <a:t>Twitter for Toastmasters Clubs</a:t>
                      </a:r>
                      <a:endParaRPr lang="en-US" sz="1100" dirty="0">
                        <a:solidFill>
                          <a:schemeClr val="tx2"/>
                        </a:solidFill>
                      </a:endParaRPr>
                    </a:p>
                  </a:txBody>
                  <a:tcPr marL="68580" marR="68580" marT="34290" marB="34290" anchor="ctr"/>
                </a:tc>
                <a:tc>
                  <a:txBody>
                    <a:bodyPr/>
                    <a:lstStyle/>
                    <a:p>
                      <a:endParaRPr lang="en-US" sz="1100" dirty="0">
                        <a:solidFill>
                          <a:schemeClr val="tx2"/>
                        </a:solidFill>
                      </a:endParaRPr>
                    </a:p>
                  </a:txBody>
                  <a:tcPr marL="68580" marR="68580" marT="34290" marB="34290" anchor="ctr"/>
                </a:tc>
                <a:extLst>
                  <a:ext uri="{0D108BD9-81ED-4DB2-BD59-A6C34878D82A}">
                    <a16:rowId xmlns:a16="http://schemas.microsoft.com/office/drawing/2014/main" val="615438216"/>
                  </a:ext>
                </a:extLst>
              </a:tr>
              <a:tr h="4961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2"/>
                          </a:solidFill>
                        </a:rPr>
                        <a:t>June 13, 2019 6:30</a:t>
                      </a:r>
                      <a:r>
                        <a:rPr lang="en-US" sz="1100" baseline="0" dirty="0">
                          <a:solidFill>
                            <a:schemeClr val="tx2"/>
                          </a:solidFill>
                        </a:rPr>
                        <a:t> to 7:30 PM CST</a:t>
                      </a:r>
                      <a:endParaRPr lang="en-US" sz="1100" dirty="0">
                        <a:solidFill>
                          <a:schemeClr val="tx2"/>
                        </a:solidFill>
                      </a:endParaRPr>
                    </a:p>
                  </a:txBody>
                  <a:tcPr marL="68580" marR="68580" marT="34290" marB="34290" anchor="ctr"/>
                </a:tc>
                <a:tc>
                  <a:txBody>
                    <a:bodyPr/>
                    <a:lstStyle/>
                    <a:p>
                      <a:r>
                        <a:rPr lang="en-US" sz="1100" kern="1200" dirty="0">
                          <a:solidFill>
                            <a:schemeClr val="tx2"/>
                          </a:solidFill>
                          <a:effectLst/>
                          <a:latin typeface="+mn-lt"/>
                          <a:ea typeface="+mn-ea"/>
                          <a:cs typeface="+mn-cs"/>
                        </a:rPr>
                        <a:t>LinkedIn Groups for Toastmasters Clubs</a:t>
                      </a:r>
                      <a:endParaRPr lang="en-US" sz="1100" dirty="0">
                        <a:solidFill>
                          <a:schemeClr val="tx2"/>
                        </a:solidFill>
                      </a:endParaRPr>
                    </a:p>
                  </a:txBody>
                  <a:tcPr marL="68580" marR="68580" marT="34290" marB="34290" anchor="ctr"/>
                </a:tc>
                <a:tc>
                  <a:txBody>
                    <a:bodyPr/>
                    <a:lstStyle/>
                    <a:p>
                      <a:endParaRPr lang="en-US" sz="1100" dirty="0">
                        <a:solidFill>
                          <a:schemeClr val="tx2"/>
                        </a:solidFill>
                      </a:endParaRPr>
                    </a:p>
                  </a:txBody>
                  <a:tcPr marL="68580" marR="68580" marT="34290" marB="34290" anchor="ctr"/>
                </a:tc>
                <a:extLst>
                  <a:ext uri="{0D108BD9-81ED-4DB2-BD59-A6C34878D82A}">
                    <a16:rowId xmlns:a16="http://schemas.microsoft.com/office/drawing/2014/main" val="2885913278"/>
                  </a:ext>
                </a:extLst>
              </a:tr>
            </a:tbl>
          </a:graphicData>
        </a:graphic>
      </p:graphicFrame>
    </p:spTree>
    <p:extLst>
      <p:ext uri="{BB962C8B-B14F-4D97-AF65-F5344CB8AC3E}">
        <p14:creationId xmlns:p14="http://schemas.microsoft.com/office/powerpoint/2010/main" val="37526079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152400"/>
            <a:ext cx="8610600" cy="645075"/>
          </a:xfrm>
        </p:spPr>
        <p:txBody>
          <a:bodyPr/>
          <a:lstStyle/>
          <a:p>
            <a:r>
              <a:rPr lang="en-US" dirty="0"/>
              <a:t>Communication</a:t>
            </a:r>
            <a:br>
              <a:rPr lang="en-US" dirty="0"/>
            </a:br>
            <a:r>
              <a:rPr lang="en-US" dirty="0"/>
              <a:t>The Funnel Concept – Call for Action</a:t>
            </a:r>
          </a:p>
        </p:txBody>
      </p:sp>
      <p:graphicFrame>
        <p:nvGraphicFramePr>
          <p:cNvPr id="2" name="Diagram 1"/>
          <p:cNvGraphicFramePr/>
          <p:nvPr>
            <p:extLst>
              <p:ext uri="{D42A27DB-BD31-4B8C-83A1-F6EECF244321}">
                <p14:modId xmlns:p14="http://schemas.microsoft.com/office/powerpoint/2010/main" val="3165669925"/>
              </p:ext>
            </p:extLst>
          </p:nvPr>
        </p:nvGraphicFramePr>
        <p:xfrm>
          <a:off x="1314451" y="2000251"/>
          <a:ext cx="3171826" cy="3460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8" name="Picture 4" descr="Image result for Information Funnel"/>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57727" y="1960688"/>
            <a:ext cx="2706931" cy="36092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5133113"/>
      </p:ext>
    </p:extLst>
  </p:cSld>
  <p:clrMapOvr>
    <a:masterClrMapping/>
  </p:clrMapOvr>
  <p:transition spd="slow">
    <p:wipe dir="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3D9B4-F14C-4C09-AF27-7B6830305915}"/>
              </a:ext>
            </a:extLst>
          </p:cNvPr>
          <p:cNvSpPr>
            <a:spLocks noGrp="1"/>
          </p:cNvSpPr>
          <p:nvPr>
            <p:ph type="title"/>
          </p:nvPr>
        </p:nvSpPr>
        <p:spPr/>
        <p:txBody>
          <a:bodyPr/>
          <a:lstStyle/>
          <a:p>
            <a:r>
              <a:rPr lang="en-US" dirty="0"/>
              <a:t>Additional Volunteers</a:t>
            </a:r>
          </a:p>
        </p:txBody>
      </p:sp>
      <p:sp>
        <p:nvSpPr>
          <p:cNvPr id="3" name="Content Placeholder 2">
            <a:extLst>
              <a:ext uri="{FF2B5EF4-FFF2-40B4-BE49-F238E27FC236}">
                <a16:creationId xmlns:a16="http://schemas.microsoft.com/office/drawing/2014/main" id="{4C22E2E2-CF58-4B23-ADDD-43F377B04CCF}"/>
              </a:ext>
            </a:extLst>
          </p:cNvPr>
          <p:cNvSpPr>
            <a:spLocks noGrp="1"/>
          </p:cNvSpPr>
          <p:nvPr>
            <p:ph idx="1"/>
          </p:nvPr>
        </p:nvSpPr>
        <p:spPr/>
        <p:txBody>
          <a:bodyPr/>
          <a:lstStyle/>
          <a:p>
            <a:r>
              <a:rPr lang="en-US" dirty="0"/>
              <a:t>Social media channel(s) operators</a:t>
            </a:r>
          </a:p>
          <a:p>
            <a:r>
              <a:rPr lang="en-US" dirty="0"/>
              <a:t>Content creator</a:t>
            </a:r>
          </a:p>
          <a:p>
            <a:r>
              <a:rPr lang="en-US" dirty="0"/>
              <a:t>Metrics analyst</a:t>
            </a:r>
          </a:p>
          <a:p>
            <a:endParaRPr lang="en-US" dirty="0"/>
          </a:p>
        </p:txBody>
      </p:sp>
      <p:pic>
        <p:nvPicPr>
          <p:cNvPr id="4" name="Picture 2" descr="See the source image">
            <a:extLst>
              <a:ext uri="{FF2B5EF4-FFF2-40B4-BE49-F238E27FC236}">
                <a16:creationId xmlns:a16="http://schemas.microsoft.com/office/drawing/2014/main" id="{475F3856-A731-40BF-B9F1-52E18552484D}"/>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114800" y="2552700"/>
            <a:ext cx="3143250" cy="3143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0705867"/>
      </p:ext>
    </p:extLst>
  </p:cSld>
  <p:clrMapOvr>
    <a:masterClrMapping/>
  </p:clrMapOvr>
  <p:transition spd="slow">
    <p:wipe dir="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mage result for if you want to go fast go alone"/>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t="25159"/>
          <a:stretch/>
        </p:blipFill>
        <p:spPr bwMode="auto">
          <a:xfrm>
            <a:off x="1509475" y="1794951"/>
            <a:ext cx="6125050" cy="34380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05574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See the source image">
            <a:extLst>
              <a:ext uri="{FF2B5EF4-FFF2-40B4-BE49-F238E27FC236}">
                <a16:creationId xmlns:a16="http://schemas.microsoft.com/office/drawing/2014/main" id="{609D914E-C548-4BE2-9E8E-7F0FF5B67D74}"/>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471706" y="762000"/>
            <a:ext cx="6200588" cy="5534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7169671"/>
      </p:ext>
    </p:extLst>
  </p:cSld>
  <p:clrMapOvr>
    <a:masterClrMapping/>
  </p:clrMapOvr>
  <p:transition spd="slow">
    <p:wipe dir="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9989A-DDEC-4D28-B426-681267E92E99}"/>
              </a:ext>
            </a:extLst>
          </p:cNvPr>
          <p:cNvSpPr>
            <a:spLocks noGrp="1"/>
          </p:cNvSpPr>
          <p:nvPr>
            <p:ph type="title"/>
          </p:nvPr>
        </p:nvSpPr>
        <p:spPr/>
        <p:txBody>
          <a:bodyPr/>
          <a:lstStyle/>
          <a:p>
            <a:r>
              <a:rPr lang="en-US" dirty="0"/>
              <a:t>Contact Me</a:t>
            </a:r>
          </a:p>
        </p:txBody>
      </p:sp>
      <p:sp>
        <p:nvSpPr>
          <p:cNvPr id="4" name="Content Placeholder 3">
            <a:extLst>
              <a:ext uri="{FF2B5EF4-FFF2-40B4-BE49-F238E27FC236}">
                <a16:creationId xmlns:a16="http://schemas.microsoft.com/office/drawing/2014/main" id="{9F2B33CD-E3FC-469A-92D1-4B35013F86A8}"/>
              </a:ext>
            </a:extLst>
          </p:cNvPr>
          <p:cNvSpPr>
            <a:spLocks noGrp="1"/>
          </p:cNvSpPr>
          <p:nvPr>
            <p:ph idx="1"/>
          </p:nvPr>
        </p:nvSpPr>
        <p:spPr>
          <a:xfrm>
            <a:off x="457200" y="1603375"/>
            <a:ext cx="8229600" cy="1200329"/>
          </a:xfrm>
          <a:prstGeom prst="rect">
            <a:avLst/>
          </a:prstGeom>
        </p:spPr>
        <p:txBody>
          <a:bodyPr>
            <a:spAutoFit/>
          </a:bodyPr>
          <a:lstStyle/>
          <a:p>
            <a:r>
              <a:rPr lang="en-US" dirty="0"/>
              <a:t>Kamal </a:t>
            </a:r>
            <a:r>
              <a:rPr lang="en-US" dirty="0" err="1"/>
              <a:t>Soan</a:t>
            </a:r>
            <a:r>
              <a:rPr lang="en-US" dirty="0"/>
              <a:t>, DTM</a:t>
            </a:r>
          </a:p>
          <a:p>
            <a:pPr lvl="1"/>
            <a:r>
              <a:rPr lang="en-US" dirty="0">
                <a:solidFill>
                  <a:schemeClr val="tx2"/>
                </a:solidFill>
              </a:rPr>
              <a:t>Email: </a:t>
            </a:r>
            <a:r>
              <a:rPr lang="en-US" dirty="0">
                <a:solidFill>
                  <a:schemeClr val="tx2"/>
                </a:solidFill>
                <a:hlinkClick r:id="rId2">
                  <a:extLst>
                    <a:ext uri="{A12FA001-AC4F-418D-AE19-62706E023703}">
                      <ahyp:hlinkClr xmlns:ahyp="http://schemas.microsoft.com/office/drawing/2018/hyperlinkcolor" val="tx"/>
                    </a:ext>
                  </a:extLst>
                </a:hlinkClick>
              </a:rPr>
              <a:t>kamal.soan@gmail.com</a:t>
            </a:r>
            <a:endParaRPr lang="en-US" dirty="0">
              <a:solidFill>
                <a:schemeClr val="tx2"/>
              </a:solidFill>
            </a:endParaRPr>
          </a:p>
          <a:p>
            <a:pPr lvl="1"/>
            <a:r>
              <a:rPr lang="en-US" dirty="0">
                <a:solidFill>
                  <a:schemeClr val="tx2"/>
                </a:solidFill>
              </a:rPr>
              <a:t>Cell: 931-252-0599</a:t>
            </a:r>
          </a:p>
        </p:txBody>
      </p:sp>
      <p:pic>
        <p:nvPicPr>
          <p:cNvPr id="5" name="Picture 2" descr="See the source image">
            <a:extLst>
              <a:ext uri="{FF2B5EF4-FFF2-40B4-BE49-F238E27FC236}">
                <a16:creationId xmlns:a16="http://schemas.microsoft.com/office/drawing/2014/main" id="{4C3F1A30-DBAA-4688-B0F2-16EF94C93AF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607469" y="3329329"/>
            <a:ext cx="3929063" cy="22931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1756129"/>
      </p:ext>
    </p:extLst>
  </p:cSld>
  <p:clrMapOvr>
    <a:masterClrMapping/>
  </p:clrMapOvr>
  <p:transition spd="slow">
    <p:wipe dir="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6F196-FBA6-4DC2-B9FA-B7625852EB95}"/>
              </a:ext>
            </a:extLst>
          </p:cNvPr>
          <p:cNvSpPr>
            <a:spLocks noGrp="1"/>
          </p:cNvSpPr>
          <p:nvPr>
            <p:ph type="title"/>
          </p:nvPr>
        </p:nvSpPr>
        <p:spPr/>
        <p:txBody>
          <a:bodyPr/>
          <a:lstStyle/>
          <a:p>
            <a:r>
              <a:rPr lang="en-US" dirty="0"/>
              <a:t>Recognition</a:t>
            </a:r>
          </a:p>
        </p:txBody>
      </p:sp>
      <p:sp>
        <p:nvSpPr>
          <p:cNvPr id="3" name="Content Placeholder 2">
            <a:extLst>
              <a:ext uri="{FF2B5EF4-FFF2-40B4-BE49-F238E27FC236}">
                <a16:creationId xmlns:a16="http://schemas.microsoft.com/office/drawing/2014/main" id="{9C618FB0-39D3-467C-874A-0287E624B0EA}"/>
              </a:ext>
            </a:extLst>
          </p:cNvPr>
          <p:cNvSpPr>
            <a:spLocks noGrp="1"/>
          </p:cNvSpPr>
          <p:nvPr>
            <p:ph sz="quarter" idx="10"/>
          </p:nvPr>
        </p:nvSpPr>
        <p:spPr/>
        <p:txBody>
          <a:bodyPr/>
          <a:lstStyle/>
          <a:p>
            <a:r>
              <a:rPr lang="en-US" dirty="0"/>
              <a:t>Ed </a:t>
            </a:r>
            <a:r>
              <a:rPr lang="en-US" dirty="0" err="1"/>
              <a:t>Thelen</a:t>
            </a:r>
            <a:r>
              <a:rPr lang="en-US" dirty="0"/>
              <a:t>, DTM</a:t>
            </a:r>
          </a:p>
          <a:p>
            <a:r>
              <a:rPr lang="en-US" dirty="0"/>
              <a:t>District Director</a:t>
            </a:r>
          </a:p>
        </p:txBody>
      </p:sp>
    </p:spTree>
    <p:extLst>
      <p:ext uri="{BB962C8B-B14F-4D97-AF65-F5344CB8AC3E}">
        <p14:creationId xmlns:p14="http://schemas.microsoft.com/office/powerpoint/2010/main" val="1908289674"/>
      </p:ext>
    </p:extLst>
  </p:cSld>
  <p:clrMapOvr>
    <a:masterClrMapping/>
  </p:clrMapOvr>
  <p:transition spd="slow">
    <p:wipe dir="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2E770-DCAA-40F6-8E84-2FB0F8E893ED}"/>
              </a:ext>
            </a:extLst>
          </p:cNvPr>
          <p:cNvSpPr>
            <a:spLocks noGrp="1"/>
          </p:cNvSpPr>
          <p:nvPr>
            <p:ph type="title"/>
          </p:nvPr>
        </p:nvSpPr>
        <p:spPr/>
        <p:txBody>
          <a:bodyPr/>
          <a:lstStyle/>
          <a:p>
            <a:r>
              <a:rPr lang="en-US" dirty="0"/>
              <a:t>Perfect DEC Attendance – 3</a:t>
            </a:r>
            <a:r>
              <a:rPr lang="en-US" baseline="30000" dirty="0"/>
              <a:t>rd </a:t>
            </a:r>
            <a:r>
              <a:rPr lang="en-US" dirty="0"/>
              <a:t>Quarter</a:t>
            </a:r>
          </a:p>
        </p:txBody>
      </p:sp>
      <p:sp>
        <p:nvSpPr>
          <p:cNvPr id="3" name="Content Placeholder 2">
            <a:extLst>
              <a:ext uri="{FF2B5EF4-FFF2-40B4-BE49-F238E27FC236}">
                <a16:creationId xmlns:a16="http://schemas.microsoft.com/office/drawing/2014/main" id="{CC814165-72DA-4681-A517-E75EAEFB5ED4}"/>
              </a:ext>
            </a:extLst>
          </p:cNvPr>
          <p:cNvSpPr>
            <a:spLocks noGrp="1"/>
          </p:cNvSpPr>
          <p:nvPr>
            <p:ph sz="quarter" idx="10"/>
          </p:nvPr>
        </p:nvSpPr>
        <p:spPr>
          <a:xfrm>
            <a:off x="533400" y="2667000"/>
            <a:ext cx="3733800" cy="4114800"/>
          </a:xfrm>
        </p:spPr>
        <p:txBody>
          <a:bodyPr/>
          <a:lstStyle/>
          <a:p>
            <a:r>
              <a:rPr lang="en-US" dirty="0"/>
              <a:t>Name</a:t>
            </a:r>
          </a:p>
        </p:txBody>
      </p:sp>
      <p:sp>
        <p:nvSpPr>
          <p:cNvPr id="4" name="Content Placeholder 3">
            <a:extLst>
              <a:ext uri="{FF2B5EF4-FFF2-40B4-BE49-F238E27FC236}">
                <a16:creationId xmlns:a16="http://schemas.microsoft.com/office/drawing/2014/main" id="{81F68C29-4475-46DE-BF03-319370F875AA}"/>
              </a:ext>
            </a:extLst>
          </p:cNvPr>
          <p:cNvSpPr>
            <a:spLocks noGrp="1"/>
          </p:cNvSpPr>
          <p:nvPr>
            <p:ph sz="quarter" idx="11"/>
          </p:nvPr>
        </p:nvSpPr>
        <p:spPr>
          <a:xfrm>
            <a:off x="4572000" y="2667000"/>
            <a:ext cx="3733800" cy="4114800"/>
          </a:xfrm>
        </p:spPr>
        <p:txBody>
          <a:bodyPr/>
          <a:lstStyle/>
          <a:p>
            <a:r>
              <a:rPr lang="en-US" dirty="0"/>
              <a:t>Name</a:t>
            </a:r>
          </a:p>
          <a:p>
            <a:pPr marL="0" indent="0">
              <a:buNone/>
            </a:pPr>
            <a:endParaRPr lang="en-US" dirty="0"/>
          </a:p>
        </p:txBody>
      </p:sp>
      <p:sp>
        <p:nvSpPr>
          <p:cNvPr id="5" name="Content Placeholder 2">
            <a:extLst>
              <a:ext uri="{FF2B5EF4-FFF2-40B4-BE49-F238E27FC236}">
                <a16:creationId xmlns:a16="http://schemas.microsoft.com/office/drawing/2014/main" id="{5EB8A5AA-FAF3-455B-B0D3-DCB1BBB07597}"/>
              </a:ext>
            </a:extLst>
          </p:cNvPr>
          <p:cNvSpPr txBox="1">
            <a:spLocks/>
          </p:cNvSpPr>
          <p:nvPr/>
        </p:nvSpPr>
        <p:spPr>
          <a:xfrm>
            <a:off x="253218" y="1564077"/>
            <a:ext cx="8229600" cy="986645"/>
          </a:xfrm>
          <a:prstGeom prst="rect">
            <a:avLst/>
          </a:prstGeom>
        </p:spPr>
        <p:txBody>
          <a:bodyPr/>
          <a:lstStyle>
            <a:lvl1pPr marL="342900" indent="-342900" algn="l" rtl="0" eaLnBrk="1" fontAlgn="base" hangingPunct="1">
              <a:spcBef>
                <a:spcPct val="20000"/>
              </a:spcBef>
              <a:spcAft>
                <a:spcPct val="0"/>
              </a:spcAft>
              <a:buClr>
                <a:srgbClr val="800000"/>
              </a:buClr>
              <a:buSzPct val="87000"/>
              <a:buFont typeface="ArialUnicodeMS" charset="0"/>
              <a:buChar char="▸"/>
              <a:defRPr sz="2200">
                <a:solidFill>
                  <a:schemeClr val="tx1"/>
                </a:solidFill>
                <a:latin typeface="Myriad Pro" charset="0"/>
                <a:ea typeface="Myriad Pro" charset="0"/>
                <a:cs typeface="Myriad Pro" charset="0"/>
              </a:defRPr>
            </a:lvl1pPr>
            <a:lvl2pPr marL="742950" indent="-285750" algn="l" rtl="0" eaLnBrk="1" fontAlgn="base" hangingPunct="1">
              <a:spcBef>
                <a:spcPct val="20000"/>
              </a:spcBef>
              <a:spcAft>
                <a:spcPct val="0"/>
              </a:spcAft>
              <a:buClr>
                <a:srgbClr val="063052"/>
              </a:buClr>
              <a:buSzPct val="80000"/>
              <a:buFont typeface="Wingdings" charset="0"/>
              <a:buChar char="§"/>
              <a:defRPr sz="1800">
                <a:solidFill>
                  <a:schemeClr val="tx1"/>
                </a:solidFill>
                <a:latin typeface="Myriad Pro" charset="0"/>
                <a:ea typeface="Myriad Pro" charset="0"/>
                <a:cs typeface="Myriad Pro" charset="0"/>
              </a:defRPr>
            </a:lvl2pPr>
            <a:lvl3pPr marL="1143000" indent="-228600" algn="l" rtl="0" eaLnBrk="1" fontAlgn="base" hangingPunct="1">
              <a:spcBef>
                <a:spcPct val="20000"/>
              </a:spcBef>
              <a:spcAft>
                <a:spcPct val="0"/>
              </a:spcAft>
              <a:buClr>
                <a:srgbClr val="800000"/>
              </a:buClr>
              <a:buChar char="•"/>
              <a:defRPr sz="1800">
                <a:solidFill>
                  <a:schemeClr val="tx1"/>
                </a:solidFill>
                <a:latin typeface="Myriad Pro" charset="0"/>
                <a:ea typeface="Myriad Pro" charset="0"/>
                <a:cs typeface="Myriad Pro" charset="0"/>
              </a:defRPr>
            </a:lvl3pPr>
            <a:lvl4pPr marL="1600200" indent="-228600" algn="l" rtl="0" eaLnBrk="1" fontAlgn="base" hangingPunct="1">
              <a:spcBef>
                <a:spcPct val="20000"/>
              </a:spcBef>
              <a:spcAft>
                <a:spcPct val="0"/>
              </a:spcAft>
              <a:buClr>
                <a:schemeClr val="tx1"/>
              </a:buClr>
              <a:buFont typeface="Wingdings" charset="0"/>
              <a:buChar char="ü"/>
              <a:defRPr sz="1600">
                <a:solidFill>
                  <a:schemeClr val="tx1"/>
                </a:solidFill>
                <a:latin typeface="Myriad Pro" charset="0"/>
                <a:ea typeface="Myriad Pro" charset="0"/>
                <a:cs typeface="Myriad Pro" charset="0"/>
              </a:defRPr>
            </a:lvl4pPr>
            <a:lvl5pPr marL="2171700" indent="-342900" algn="l" rtl="0" eaLnBrk="1" fontAlgn="base" hangingPunct="1">
              <a:spcBef>
                <a:spcPct val="20000"/>
              </a:spcBef>
              <a:spcAft>
                <a:spcPct val="0"/>
              </a:spcAft>
              <a:buClr>
                <a:srgbClr val="800000"/>
              </a:buClr>
              <a:buFont typeface="Courier New" charset="0"/>
              <a:buChar char="o"/>
              <a:defRPr sz="1600">
                <a:solidFill>
                  <a:srgbClr val="063052"/>
                </a:solidFill>
                <a:latin typeface="+mn-lt"/>
                <a:ea typeface="ヒラギノ角ゴ Pro W3" charset="0"/>
              </a:defRPr>
            </a:lvl5pPr>
            <a:lvl6pPr marL="25146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6pPr>
            <a:lvl7pPr marL="29718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7pPr>
            <a:lvl8pPr marL="34290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8pPr>
            <a:lvl9pPr marL="38862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9pPr>
          </a:lstStyle>
          <a:p>
            <a:r>
              <a:rPr lang="en-US" sz="2400" kern="0" dirty="0"/>
              <a:t>Thank you &amp; congratulations to these individuals that had 100% attendance in the third quarter! </a:t>
            </a:r>
          </a:p>
        </p:txBody>
      </p:sp>
    </p:spTree>
    <p:extLst>
      <p:ext uri="{BB962C8B-B14F-4D97-AF65-F5344CB8AC3E}">
        <p14:creationId xmlns:p14="http://schemas.microsoft.com/office/powerpoint/2010/main" val="1914426734"/>
      </p:ext>
    </p:extLst>
  </p:cSld>
  <p:clrMapOvr>
    <a:masterClrMapping/>
  </p:clrMapOvr>
  <p:transition spd="slow">
    <p:wipe dir="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D6094-4EBE-4783-ADF2-C93BBF5BF158}"/>
              </a:ext>
            </a:extLst>
          </p:cNvPr>
          <p:cNvSpPr>
            <a:spLocks noGrp="1"/>
          </p:cNvSpPr>
          <p:nvPr>
            <p:ph type="title"/>
          </p:nvPr>
        </p:nvSpPr>
        <p:spPr/>
        <p:txBody>
          <a:bodyPr/>
          <a:lstStyle/>
          <a:p>
            <a:r>
              <a:rPr lang="en-US" dirty="0"/>
              <a:t>1</a:t>
            </a:r>
            <a:r>
              <a:rPr lang="en-US" baseline="30000" dirty="0"/>
              <a:t>st</a:t>
            </a:r>
            <a:r>
              <a:rPr lang="en-US" dirty="0"/>
              <a:t> AD Visit Report Completed – 2</a:t>
            </a:r>
            <a:r>
              <a:rPr lang="en-US" baseline="30000" dirty="0"/>
              <a:t>nd</a:t>
            </a:r>
            <a:r>
              <a:rPr lang="en-US" dirty="0"/>
              <a:t> Round</a:t>
            </a:r>
          </a:p>
        </p:txBody>
      </p:sp>
      <p:sp>
        <p:nvSpPr>
          <p:cNvPr id="4" name="Content Placeholder 3">
            <a:extLst>
              <a:ext uri="{FF2B5EF4-FFF2-40B4-BE49-F238E27FC236}">
                <a16:creationId xmlns:a16="http://schemas.microsoft.com/office/drawing/2014/main" id="{FA6FC5EB-EFBC-4A96-9557-755C98C3CF98}"/>
              </a:ext>
            </a:extLst>
          </p:cNvPr>
          <p:cNvSpPr>
            <a:spLocks noGrp="1"/>
          </p:cNvSpPr>
          <p:nvPr>
            <p:ph idx="1"/>
          </p:nvPr>
        </p:nvSpPr>
        <p:spPr/>
        <p:txBody>
          <a:bodyPr/>
          <a:lstStyle/>
          <a:p>
            <a:r>
              <a:rPr lang="en-US" dirty="0"/>
              <a:t>Congratulations to the first Area Director to complete an Area Director visit report:</a:t>
            </a:r>
          </a:p>
          <a:p>
            <a:pPr lvl="1"/>
            <a:r>
              <a:rPr lang="en-US" b="1" dirty="0">
                <a:solidFill>
                  <a:srgbClr val="800000"/>
                </a:solidFill>
              </a:rPr>
              <a:t>Craig Mosey</a:t>
            </a:r>
          </a:p>
        </p:txBody>
      </p:sp>
      <p:pic>
        <p:nvPicPr>
          <p:cNvPr id="9" name="Picture 8">
            <a:extLst>
              <a:ext uri="{FF2B5EF4-FFF2-40B4-BE49-F238E27FC236}">
                <a16:creationId xmlns:a16="http://schemas.microsoft.com/office/drawing/2014/main" id="{3BC3106C-6F7A-4BC8-A097-DCD6EAC2C66A}"/>
              </a:ext>
            </a:extLst>
          </p:cNvPr>
          <p:cNvPicPr>
            <a:picLocks noChangeAspect="1"/>
          </p:cNvPicPr>
          <p:nvPr/>
        </p:nvPicPr>
        <p:blipFill>
          <a:blip r:embed="rId2" cstate="email">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441863" y="3425190"/>
            <a:ext cx="4260273" cy="3280410"/>
          </a:xfrm>
          <a:prstGeom prst="rect">
            <a:avLst/>
          </a:prstGeom>
        </p:spPr>
      </p:pic>
    </p:spTree>
    <p:extLst>
      <p:ext uri="{BB962C8B-B14F-4D97-AF65-F5344CB8AC3E}">
        <p14:creationId xmlns:p14="http://schemas.microsoft.com/office/powerpoint/2010/main" val="332326560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D6094-4EBE-4783-ADF2-C93BBF5BF158}"/>
              </a:ext>
            </a:extLst>
          </p:cNvPr>
          <p:cNvSpPr>
            <a:spLocks noGrp="1"/>
          </p:cNvSpPr>
          <p:nvPr>
            <p:ph type="title"/>
          </p:nvPr>
        </p:nvSpPr>
        <p:spPr/>
        <p:txBody>
          <a:bodyPr/>
          <a:lstStyle/>
          <a:p>
            <a:r>
              <a:rPr lang="en-US" dirty="0"/>
              <a:t>All Area Director Visit Reports Completed</a:t>
            </a:r>
          </a:p>
        </p:txBody>
      </p:sp>
      <p:sp>
        <p:nvSpPr>
          <p:cNvPr id="4" name="Content Placeholder 3">
            <a:extLst>
              <a:ext uri="{FF2B5EF4-FFF2-40B4-BE49-F238E27FC236}">
                <a16:creationId xmlns:a16="http://schemas.microsoft.com/office/drawing/2014/main" id="{FA6FC5EB-EFBC-4A96-9557-755C98C3CF98}"/>
              </a:ext>
            </a:extLst>
          </p:cNvPr>
          <p:cNvSpPr>
            <a:spLocks noGrp="1"/>
          </p:cNvSpPr>
          <p:nvPr>
            <p:ph idx="1"/>
          </p:nvPr>
        </p:nvSpPr>
        <p:spPr/>
        <p:txBody>
          <a:bodyPr/>
          <a:lstStyle/>
          <a:p>
            <a:r>
              <a:rPr lang="en-US" dirty="0"/>
              <a:t>Congratulations to the first Area Director to complete all Area Director visit reports:</a:t>
            </a:r>
          </a:p>
          <a:p>
            <a:pPr lvl="1"/>
            <a:r>
              <a:rPr lang="en-US" b="1" dirty="0">
                <a:solidFill>
                  <a:srgbClr val="800000"/>
                </a:solidFill>
              </a:rPr>
              <a:t>Jennifer </a:t>
            </a:r>
            <a:r>
              <a:rPr lang="en-US" b="1" dirty="0" err="1">
                <a:solidFill>
                  <a:srgbClr val="800000"/>
                </a:solidFill>
              </a:rPr>
              <a:t>Kibicho</a:t>
            </a:r>
            <a:endParaRPr lang="en-US" b="1" dirty="0">
              <a:solidFill>
                <a:srgbClr val="800000"/>
              </a:solidFill>
            </a:endParaRPr>
          </a:p>
        </p:txBody>
      </p:sp>
      <p:pic>
        <p:nvPicPr>
          <p:cNvPr id="5" name="Picture 4">
            <a:extLst>
              <a:ext uri="{FF2B5EF4-FFF2-40B4-BE49-F238E27FC236}">
                <a16:creationId xmlns:a16="http://schemas.microsoft.com/office/drawing/2014/main" id="{1378E308-00D7-486E-BED7-BD4CB4D02EB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066799" y="3433916"/>
            <a:ext cx="7355403" cy="2585884"/>
          </a:xfrm>
          <a:prstGeom prst="rect">
            <a:avLst/>
          </a:prstGeom>
        </p:spPr>
      </p:pic>
    </p:spTree>
    <p:extLst>
      <p:ext uri="{BB962C8B-B14F-4D97-AF65-F5344CB8AC3E}">
        <p14:creationId xmlns:p14="http://schemas.microsoft.com/office/powerpoint/2010/main" val="32829773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C51CB-A7D8-4E5C-A2F7-7C64375B4576}"/>
              </a:ext>
            </a:extLst>
          </p:cNvPr>
          <p:cNvSpPr>
            <a:spLocks noGrp="1"/>
          </p:cNvSpPr>
          <p:nvPr>
            <p:ph type="title"/>
          </p:nvPr>
        </p:nvSpPr>
        <p:spPr/>
        <p:txBody>
          <a:bodyPr/>
          <a:lstStyle/>
          <a:p>
            <a:r>
              <a:rPr lang="en-US" dirty="0"/>
              <a:t>Perfect Attendance Award</a:t>
            </a:r>
          </a:p>
        </p:txBody>
      </p:sp>
      <p:sp>
        <p:nvSpPr>
          <p:cNvPr id="3" name="Content Placeholder 2">
            <a:extLst>
              <a:ext uri="{FF2B5EF4-FFF2-40B4-BE49-F238E27FC236}">
                <a16:creationId xmlns:a16="http://schemas.microsoft.com/office/drawing/2014/main" id="{ACC7C7C5-96F5-4327-ADEA-78405BF54C6B}"/>
              </a:ext>
            </a:extLst>
          </p:cNvPr>
          <p:cNvSpPr>
            <a:spLocks noGrp="1"/>
          </p:cNvSpPr>
          <p:nvPr>
            <p:ph idx="1"/>
          </p:nvPr>
        </p:nvSpPr>
        <p:spPr/>
        <p:txBody>
          <a:bodyPr/>
          <a:lstStyle/>
          <a:p>
            <a:r>
              <a:rPr lang="en-US" dirty="0"/>
              <a:t>Congratulations to the following individual who had perfect attendance at DEC meetings in 2018-2019</a:t>
            </a:r>
          </a:p>
          <a:p>
            <a:pPr lvl="1"/>
            <a:r>
              <a:rPr lang="en-US" b="1" dirty="0">
                <a:solidFill>
                  <a:srgbClr val="800000"/>
                </a:solidFill>
              </a:rPr>
              <a:t>Teri McGregor</a:t>
            </a:r>
          </a:p>
          <a:p>
            <a:pPr lvl="1"/>
            <a:endParaRPr lang="en-US" dirty="0"/>
          </a:p>
          <a:p>
            <a:endParaRPr lang="en-US" dirty="0"/>
          </a:p>
        </p:txBody>
      </p:sp>
      <p:pic>
        <p:nvPicPr>
          <p:cNvPr id="5" name="Picture 4">
            <a:extLst>
              <a:ext uri="{FF2B5EF4-FFF2-40B4-BE49-F238E27FC236}">
                <a16:creationId xmlns:a16="http://schemas.microsoft.com/office/drawing/2014/main" id="{9DEAB2EA-6846-4C88-9677-E149517ED821}"/>
              </a:ext>
            </a:extLst>
          </p:cNvPr>
          <p:cNvPicPr>
            <a:picLocks noChangeAspect="1"/>
          </p:cNvPicPr>
          <p:nvPr/>
        </p:nvPicPr>
        <p:blipFill>
          <a:blip r:embed="rId2" cstate="email">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057400" y="3276600"/>
            <a:ext cx="5181600" cy="3258244"/>
          </a:xfrm>
          <a:prstGeom prst="rect">
            <a:avLst/>
          </a:prstGeom>
        </p:spPr>
      </p:pic>
    </p:spTree>
    <p:extLst>
      <p:ext uri="{BB962C8B-B14F-4D97-AF65-F5344CB8AC3E}">
        <p14:creationId xmlns:p14="http://schemas.microsoft.com/office/powerpoint/2010/main" val="1019331048"/>
      </p:ext>
    </p:extLst>
  </p:cSld>
  <p:clrMapOvr>
    <a:masterClrMapping/>
  </p:clrMapOvr>
  <p:transition spd="slow">
    <p:wipe dir="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30-60-90 Day Review</a:t>
            </a:r>
          </a:p>
        </p:txBody>
      </p:sp>
      <p:sp>
        <p:nvSpPr>
          <p:cNvPr id="3" name="Content Placeholder 2"/>
          <p:cNvSpPr>
            <a:spLocks noGrp="1"/>
          </p:cNvSpPr>
          <p:nvPr>
            <p:ph sz="quarter" idx="10"/>
          </p:nvPr>
        </p:nvSpPr>
        <p:spPr/>
        <p:txBody>
          <a:bodyPr/>
          <a:lstStyle/>
          <a:p>
            <a:r>
              <a:rPr lang="en-US" dirty="0"/>
              <a:t>Ed </a:t>
            </a:r>
            <a:r>
              <a:rPr lang="en-US" dirty="0" err="1"/>
              <a:t>Thelen</a:t>
            </a:r>
            <a:r>
              <a:rPr lang="en-US" dirty="0"/>
              <a:t>, DTM</a:t>
            </a:r>
          </a:p>
          <a:p>
            <a:r>
              <a:rPr lang="en-US" dirty="0"/>
              <a:t>District Director</a:t>
            </a:r>
          </a:p>
        </p:txBody>
      </p:sp>
    </p:spTree>
    <p:extLst>
      <p:ext uri="{BB962C8B-B14F-4D97-AF65-F5344CB8AC3E}">
        <p14:creationId xmlns:p14="http://schemas.microsoft.com/office/powerpoint/2010/main" val="1308392020"/>
      </p:ext>
    </p:extLst>
  </p:cSld>
  <p:clrMapOvr>
    <a:masterClrMapping/>
  </p:clrMapOvr>
  <p:transition spd="slow">
    <p:wipe dir="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Your Next 30 Days (mid-May)</a:t>
            </a:r>
          </a:p>
        </p:txBody>
      </p:sp>
      <p:sp>
        <p:nvSpPr>
          <p:cNvPr id="3" name="Content Placeholder 2"/>
          <p:cNvSpPr>
            <a:spLocks noGrp="1"/>
          </p:cNvSpPr>
          <p:nvPr>
            <p:ph idx="1"/>
          </p:nvPr>
        </p:nvSpPr>
        <p:spPr/>
        <p:txBody>
          <a:bodyPr>
            <a:normAutofit fontScale="85000" lnSpcReduction="10000"/>
          </a:bodyPr>
          <a:lstStyle/>
          <a:p>
            <a:pPr lvl="0"/>
            <a:r>
              <a:rPr lang="en-US" dirty="0"/>
              <a:t>Make sure all TLI training recorded (May 31)</a:t>
            </a:r>
          </a:p>
          <a:p>
            <a:pPr lvl="0"/>
            <a:r>
              <a:rPr lang="en-US" dirty="0"/>
              <a:t>Ensure all Area Visits completed and finalize reports in District Central (due by May 31)</a:t>
            </a:r>
          </a:p>
          <a:p>
            <a:pPr lvl="0"/>
            <a:r>
              <a:rPr lang="en-US" dirty="0"/>
              <a:t>Start working with your successor (should have most positions finalized by then)</a:t>
            </a:r>
          </a:p>
          <a:p>
            <a:pPr lvl="1"/>
            <a:r>
              <a:rPr lang="en-US" dirty="0"/>
              <a:t>Area Directors – Share information about clubs and what you learned in the role</a:t>
            </a:r>
          </a:p>
          <a:p>
            <a:pPr lvl="1"/>
            <a:r>
              <a:rPr lang="en-US" dirty="0"/>
              <a:t>Division Directors – Work in transition on TLI planning and what you learned in the role</a:t>
            </a:r>
          </a:p>
          <a:p>
            <a:pPr lvl="0"/>
            <a:r>
              <a:rPr lang="en-US" dirty="0"/>
              <a:t>Hold another Area/Division council meeting</a:t>
            </a:r>
          </a:p>
          <a:p>
            <a:pPr lvl="0"/>
            <a:r>
              <a:rPr lang="en-US" dirty="0"/>
              <a:t>Remind clubs of officer elections and submit new officer list to TI</a:t>
            </a:r>
          </a:p>
          <a:p>
            <a:pPr lvl="0"/>
            <a:r>
              <a:rPr lang="en-US" dirty="0"/>
              <a:t>Beat the Clock promotion (May &amp; June membership drive)</a:t>
            </a:r>
          </a:p>
          <a:p>
            <a:pPr lvl="0"/>
            <a:r>
              <a:rPr lang="en-US" dirty="0"/>
              <a:t>Follow-up on low-paying clubs (less than 8 members)</a:t>
            </a:r>
          </a:p>
          <a:p>
            <a:endParaRPr lang="en-US" dirty="0"/>
          </a:p>
        </p:txBody>
      </p:sp>
    </p:spTree>
    <p:extLst>
      <p:ext uri="{BB962C8B-B14F-4D97-AF65-F5344CB8AC3E}">
        <p14:creationId xmlns:p14="http://schemas.microsoft.com/office/powerpoint/2010/main" val="112951636"/>
      </p:ext>
    </p:extLst>
  </p:cSld>
  <p:clrMapOvr>
    <a:masterClrMapping/>
  </p:clrMapOvr>
  <p:transition spd="slow">
    <p:wipe dir="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Your Next 60 Days (mid-June)</a:t>
            </a:r>
          </a:p>
        </p:txBody>
      </p:sp>
      <p:sp>
        <p:nvSpPr>
          <p:cNvPr id="3" name="Content Placeholder 2"/>
          <p:cNvSpPr>
            <a:spLocks noGrp="1"/>
          </p:cNvSpPr>
          <p:nvPr>
            <p:ph idx="1"/>
          </p:nvPr>
        </p:nvSpPr>
        <p:spPr/>
        <p:txBody>
          <a:bodyPr/>
          <a:lstStyle/>
          <a:p>
            <a:r>
              <a:rPr lang="en-US" dirty="0"/>
              <a:t>Complete the transition plan with your successor</a:t>
            </a:r>
          </a:p>
          <a:p>
            <a:r>
              <a:rPr lang="en-US" dirty="0"/>
              <a:t>Continue to follow-up on low-paying clubs</a:t>
            </a:r>
          </a:p>
          <a:p>
            <a:r>
              <a:rPr lang="en-US" dirty="0"/>
              <a:t>Remind clubs to submit their new officer lists to TI</a:t>
            </a:r>
          </a:p>
          <a:p>
            <a:r>
              <a:rPr lang="en-US" dirty="0"/>
              <a:t>Encourage all incoming officers to attend summer TLI sessions</a:t>
            </a:r>
          </a:p>
          <a:p>
            <a:r>
              <a:rPr lang="en-US" dirty="0"/>
              <a:t>Incoming Area and Division Director training – Saturday, June 15 (no regular DEC meeting)</a:t>
            </a:r>
          </a:p>
          <a:p>
            <a:r>
              <a:rPr lang="en-US" dirty="0"/>
              <a:t>Breathe and relax! </a:t>
            </a:r>
          </a:p>
          <a:p>
            <a:pPr marL="398462" lvl="1" indent="0">
              <a:buNone/>
            </a:pPr>
            <a:r>
              <a:rPr lang="en-US" dirty="0"/>
              <a:t>Your year is almost over!</a:t>
            </a:r>
          </a:p>
        </p:txBody>
      </p:sp>
      <p:pic>
        <p:nvPicPr>
          <p:cNvPr id="6148" name="Picture 4" descr="See the source image">
            <a:extLst>
              <a:ext uri="{FF2B5EF4-FFF2-40B4-BE49-F238E27FC236}">
                <a16:creationId xmlns:a16="http://schemas.microsoft.com/office/drawing/2014/main" id="{4255610F-0089-4612-9FD0-165E910CE130}"/>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247823" y="5095875"/>
            <a:ext cx="2438977" cy="1609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5779549"/>
      </p:ext>
    </p:extLst>
  </p:cSld>
  <p:clrMapOvr>
    <a:masterClrMapping/>
  </p:clrMapOvr>
  <p:transition spd="slow">
    <p:wipe dir="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B5A37-7934-4220-BEC7-5517A299329A}"/>
              </a:ext>
            </a:extLst>
          </p:cNvPr>
          <p:cNvSpPr>
            <a:spLocks noGrp="1"/>
          </p:cNvSpPr>
          <p:nvPr>
            <p:ph type="title"/>
          </p:nvPr>
        </p:nvSpPr>
        <p:spPr/>
        <p:txBody>
          <a:bodyPr/>
          <a:lstStyle/>
          <a:p>
            <a:r>
              <a:rPr lang="en-US" dirty="0"/>
              <a:t>Your Next 90 Days (mid-July	)</a:t>
            </a:r>
            <a:br>
              <a:rPr lang="en-US" dirty="0"/>
            </a:br>
            <a:endParaRPr lang="en-US" dirty="0"/>
          </a:p>
        </p:txBody>
      </p:sp>
      <p:sp>
        <p:nvSpPr>
          <p:cNvPr id="3" name="Content Placeholder 2">
            <a:extLst>
              <a:ext uri="{FF2B5EF4-FFF2-40B4-BE49-F238E27FC236}">
                <a16:creationId xmlns:a16="http://schemas.microsoft.com/office/drawing/2014/main" id="{F85925AF-83D2-4979-BCEC-F31370FCA558}"/>
              </a:ext>
            </a:extLst>
          </p:cNvPr>
          <p:cNvSpPr>
            <a:spLocks noGrp="1"/>
          </p:cNvSpPr>
          <p:nvPr>
            <p:ph idx="1"/>
          </p:nvPr>
        </p:nvSpPr>
        <p:spPr/>
        <p:txBody>
          <a:bodyPr/>
          <a:lstStyle/>
          <a:p>
            <a:r>
              <a:rPr lang="en-US" dirty="0"/>
              <a:t>Continue to support your successor in the early days of their term</a:t>
            </a:r>
          </a:p>
          <a:p>
            <a:r>
              <a:rPr lang="en-US" dirty="0"/>
              <a:t>Support the new Division team by helping out at TLI</a:t>
            </a:r>
          </a:p>
          <a:p>
            <a:r>
              <a:rPr lang="en-US" dirty="0"/>
              <a:t>Celebrate completing your year of service</a:t>
            </a:r>
          </a:p>
          <a:p>
            <a:pPr lvl="1"/>
            <a:r>
              <a:rPr lang="en-US" dirty="0"/>
              <a:t>Partake of your favorite beverage/meal, etc.</a:t>
            </a:r>
          </a:p>
          <a:p>
            <a:pPr lvl="1"/>
            <a:r>
              <a:rPr lang="en-US" dirty="0"/>
              <a:t>Take some time away for some fun</a:t>
            </a:r>
          </a:p>
          <a:p>
            <a:pPr lvl="1"/>
            <a:r>
              <a:rPr lang="en-US" dirty="0"/>
              <a:t>Provide yourself with an appropriate reward if you don’t like these suggestions</a:t>
            </a:r>
          </a:p>
        </p:txBody>
      </p:sp>
    </p:spTree>
    <p:extLst>
      <p:ext uri="{BB962C8B-B14F-4D97-AF65-F5344CB8AC3E}">
        <p14:creationId xmlns:p14="http://schemas.microsoft.com/office/powerpoint/2010/main" val="1093694193"/>
      </p:ext>
    </p:extLst>
  </p:cSld>
  <p:clrMapOvr>
    <a:masterClrMapping/>
  </p:clrMapOvr>
  <p:transition spd="slow">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3FE8C-8C41-4C57-B536-9F635BFC17A0}"/>
              </a:ext>
            </a:extLst>
          </p:cNvPr>
          <p:cNvSpPr>
            <a:spLocks noGrp="1"/>
          </p:cNvSpPr>
          <p:nvPr>
            <p:ph type="title"/>
          </p:nvPr>
        </p:nvSpPr>
        <p:spPr/>
        <p:txBody>
          <a:bodyPr/>
          <a:lstStyle/>
          <a:p>
            <a:r>
              <a:rPr lang="en-US" dirty="0"/>
              <a:t>Finance Update</a:t>
            </a:r>
          </a:p>
        </p:txBody>
      </p:sp>
      <p:sp>
        <p:nvSpPr>
          <p:cNvPr id="3" name="Content Placeholder 2">
            <a:extLst>
              <a:ext uri="{FF2B5EF4-FFF2-40B4-BE49-F238E27FC236}">
                <a16:creationId xmlns:a16="http://schemas.microsoft.com/office/drawing/2014/main" id="{A0F22E1C-786F-42A1-994C-A6794CAE178D}"/>
              </a:ext>
            </a:extLst>
          </p:cNvPr>
          <p:cNvSpPr>
            <a:spLocks noGrp="1"/>
          </p:cNvSpPr>
          <p:nvPr>
            <p:ph sz="quarter" idx="10"/>
          </p:nvPr>
        </p:nvSpPr>
        <p:spPr/>
        <p:txBody>
          <a:bodyPr/>
          <a:lstStyle/>
          <a:p>
            <a:r>
              <a:rPr lang="en-US" dirty="0"/>
              <a:t>Jason Feucht, DTM</a:t>
            </a:r>
          </a:p>
          <a:p>
            <a:r>
              <a:rPr lang="en-US" dirty="0"/>
              <a:t>Finance Manager</a:t>
            </a:r>
          </a:p>
        </p:txBody>
      </p:sp>
    </p:spTree>
    <p:extLst>
      <p:ext uri="{BB962C8B-B14F-4D97-AF65-F5344CB8AC3E}">
        <p14:creationId xmlns:p14="http://schemas.microsoft.com/office/powerpoint/2010/main" val="1102228024"/>
      </p:ext>
    </p:extLst>
  </p:cSld>
  <p:clrMapOvr>
    <a:masterClrMapping/>
  </p:clrMapOvr>
  <p:transition spd="slow">
    <p:wipe dir="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 &amp; A and Wrap-Up</a:t>
            </a:r>
          </a:p>
        </p:txBody>
      </p:sp>
      <p:sp>
        <p:nvSpPr>
          <p:cNvPr id="3" name="Content Placeholder 2"/>
          <p:cNvSpPr>
            <a:spLocks noGrp="1"/>
          </p:cNvSpPr>
          <p:nvPr>
            <p:ph sz="quarter" idx="10"/>
          </p:nvPr>
        </p:nvSpPr>
        <p:spPr/>
        <p:txBody>
          <a:bodyPr/>
          <a:lstStyle/>
          <a:p>
            <a:r>
              <a:rPr lang="en-US" dirty="0"/>
              <a:t>Ed </a:t>
            </a:r>
            <a:r>
              <a:rPr lang="en-US" dirty="0" err="1"/>
              <a:t>Thelen</a:t>
            </a:r>
            <a:r>
              <a:rPr lang="en-US" dirty="0"/>
              <a:t>, DTM</a:t>
            </a:r>
          </a:p>
          <a:p>
            <a:r>
              <a:rPr lang="en-US" dirty="0"/>
              <a:t>District Director</a:t>
            </a:r>
          </a:p>
        </p:txBody>
      </p:sp>
    </p:spTree>
    <p:extLst>
      <p:ext uri="{BB962C8B-B14F-4D97-AF65-F5344CB8AC3E}">
        <p14:creationId xmlns:p14="http://schemas.microsoft.com/office/powerpoint/2010/main" val="3727535514"/>
      </p:ext>
    </p:extLst>
  </p:cSld>
  <p:clrMapOvr>
    <a:masterClrMapping/>
  </p:clrMapOvr>
  <p:transition spd="slow">
    <p:wipe dir="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See the source image">
            <a:extLst>
              <a:ext uri="{FF2B5EF4-FFF2-40B4-BE49-F238E27FC236}">
                <a16:creationId xmlns:a16="http://schemas.microsoft.com/office/drawing/2014/main" id="{4DE6DA2E-0505-4AB5-9822-67E930A19D14}"/>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1736725"/>
            <a:ext cx="9144000" cy="3382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7427887"/>
      </p:ext>
    </p:extLst>
  </p:cSld>
  <p:clrMapOvr>
    <a:masterClrMapping/>
  </p:clrMapOvr>
  <p:transition spd="slow">
    <p:wipe dir="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District Council Meeting</a:t>
            </a:r>
          </a:p>
        </p:txBody>
      </p:sp>
      <p:sp>
        <p:nvSpPr>
          <p:cNvPr id="3" name="Content Placeholder 2"/>
          <p:cNvSpPr>
            <a:spLocks noGrp="1"/>
          </p:cNvSpPr>
          <p:nvPr>
            <p:ph idx="1"/>
          </p:nvPr>
        </p:nvSpPr>
        <p:spPr/>
        <p:txBody>
          <a:bodyPr/>
          <a:lstStyle/>
          <a:p>
            <a:r>
              <a:rPr lang="en-US" dirty="0"/>
              <a:t>Saturday, May 11, 2019 </a:t>
            </a:r>
            <a:endParaRPr lang="en-US" dirty="0">
              <a:solidFill>
                <a:srgbClr val="FF0000"/>
              </a:solidFill>
            </a:endParaRPr>
          </a:p>
          <a:p>
            <a:r>
              <a:rPr lang="en-US" dirty="0"/>
              <a:t>2:30 p.m. to 4:00 p.m. </a:t>
            </a:r>
          </a:p>
          <a:p>
            <a:r>
              <a:rPr lang="en-US" dirty="0">
                <a:sym typeface="Wingdings" panose="05000000000000000000" pitchFamily="2" charset="2"/>
              </a:rPr>
              <a:t>At District 35 Spring Convention</a:t>
            </a:r>
          </a:p>
          <a:p>
            <a:pPr marL="457200" lvl="1" indent="0">
              <a:buNone/>
            </a:pPr>
            <a:r>
              <a:rPr lang="en-US" dirty="0">
                <a:sym typeface="Wingdings" panose="05000000000000000000" pitchFamily="2" charset="2"/>
              </a:rPr>
              <a:t>Radisson Hotel &amp; Conference Center </a:t>
            </a:r>
          </a:p>
          <a:p>
            <a:pPr marL="457200" lvl="1" indent="0">
              <a:buNone/>
            </a:pPr>
            <a:r>
              <a:rPr lang="en-US" dirty="0">
                <a:sym typeface="Wingdings" panose="05000000000000000000" pitchFamily="2" charset="2"/>
              </a:rPr>
              <a:t>2040 Airport Drive, Green Bay, WI 54313</a:t>
            </a:r>
            <a:br>
              <a:rPr lang="en-US" dirty="0">
                <a:sym typeface="Wingdings" panose="05000000000000000000" pitchFamily="2" charset="2"/>
              </a:rPr>
            </a:br>
            <a:endParaRPr lang="en-US" dirty="0"/>
          </a:p>
        </p:txBody>
      </p:sp>
      <p:pic>
        <p:nvPicPr>
          <p:cNvPr id="8194" name="Picture 2" descr="See the source image">
            <a:extLst>
              <a:ext uri="{FF2B5EF4-FFF2-40B4-BE49-F238E27FC236}">
                <a16:creationId xmlns:a16="http://schemas.microsoft.com/office/drawing/2014/main" id="{D5951DF0-88EA-4A4B-80F3-9891713262FC}"/>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705100" y="4343400"/>
            <a:ext cx="3733800" cy="2133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1521164"/>
      </p:ext>
    </p:extLst>
  </p:cSld>
  <p:clrMapOvr>
    <a:masterClrMapping/>
  </p:clrMapOvr>
  <p:transition spd="slow">
    <p:wipe dir="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5BED6AA-E1DD-43D5-8373-7268C6F7DD0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515850" y="838200"/>
            <a:ext cx="6112299" cy="5715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850327863"/>
      </p:ext>
    </p:extLst>
  </p:cSld>
  <p:clrMapOvr>
    <a:masterClrMapping/>
  </p:clrMapOvr>
  <p:transition spd="slow">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Overview</a:t>
            </a:r>
          </a:p>
        </p:txBody>
      </p:sp>
      <p:sp>
        <p:nvSpPr>
          <p:cNvPr id="6" name="Content Placeholder 5"/>
          <p:cNvSpPr>
            <a:spLocks noGrp="1"/>
          </p:cNvSpPr>
          <p:nvPr>
            <p:ph idx="1"/>
          </p:nvPr>
        </p:nvSpPr>
        <p:spPr/>
        <p:txBody>
          <a:bodyPr/>
          <a:lstStyle/>
          <a:p>
            <a:r>
              <a:rPr lang="en-US" dirty="0"/>
              <a:t>Financial Results Through February 2019</a:t>
            </a:r>
          </a:p>
          <a:p>
            <a:r>
              <a:rPr lang="en-US" dirty="0"/>
              <a:t>Travel / Mileage Budget Status</a:t>
            </a:r>
          </a:p>
          <a:p>
            <a:r>
              <a:rPr lang="en-US" dirty="0"/>
              <a:t>Reminders</a:t>
            </a:r>
          </a:p>
          <a:p>
            <a:pPr lvl="2"/>
            <a:endParaRPr lang="en-US" dirty="0"/>
          </a:p>
          <a:p>
            <a:pPr lvl="2"/>
            <a:endParaRPr lang="en-US" dirty="0"/>
          </a:p>
          <a:p>
            <a:endParaRPr lang="en-US" dirty="0"/>
          </a:p>
        </p:txBody>
      </p:sp>
    </p:spTree>
    <p:extLst>
      <p:ext uri="{BB962C8B-B14F-4D97-AF65-F5344CB8AC3E}">
        <p14:creationId xmlns:p14="http://schemas.microsoft.com/office/powerpoint/2010/main" val="194363544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
</file>

<file path=ppt/theme/theme1.xml><?xml version="1.0" encoding="utf-8"?>
<a:theme xmlns:a="http://schemas.openxmlformats.org/drawingml/2006/main" name="TI Corporate: 4x3 – Title &amp; Content">
  <a:themeElements>
    <a:clrScheme name="Custom 8">
      <a:dk1>
        <a:srgbClr val="132E3E"/>
      </a:dk1>
      <a:lt1>
        <a:srgbClr val="FFFFFF"/>
      </a:lt1>
      <a:dk2>
        <a:srgbClr val="000000"/>
      </a:dk2>
      <a:lt2>
        <a:srgbClr val="C8C8C8"/>
      </a:lt2>
      <a:accent1>
        <a:srgbClr val="294364"/>
      </a:accent1>
      <a:accent2>
        <a:srgbClr val="652936"/>
      </a:accent2>
      <a:accent3>
        <a:srgbClr val="FFFFFF"/>
      </a:accent3>
      <a:accent4>
        <a:srgbClr val="000000"/>
      </a:accent4>
      <a:accent5>
        <a:srgbClr val="ACB0B8"/>
      </a:accent5>
      <a:accent6>
        <a:srgbClr val="5B2430"/>
      </a:accent6>
      <a:hlink>
        <a:srgbClr val="777777"/>
      </a:hlink>
      <a:folHlink>
        <a:srgbClr val="B2B2B2"/>
      </a:folHlink>
    </a:clrScheme>
    <a:fontScheme name="Convention_2011_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onvention_2011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onvention_2011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onvention_2011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onvention_2011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onvention_2011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onvention_2011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onvention_2011_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onvention_2011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onvention_2011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onvention_2011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onvention_2011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onvention_2011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onvention_2011_Template 13">
        <a:dk1>
          <a:srgbClr val="000000"/>
        </a:dk1>
        <a:lt1>
          <a:srgbClr val="FFFFFF"/>
        </a:lt1>
        <a:dk2>
          <a:srgbClr val="000000"/>
        </a:dk2>
        <a:lt2>
          <a:srgbClr val="808080"/>
        </a:lt2>
        <a:accent1>
          <a:srgbClr val="294364"/>
        </a:accent1>
        <a:accent2>
          <a:srgbClr val="652936"/>
        </a:accent2>
        <a:accent3>
          <a:srgbClr val="FFFFFF"/>
        </a:accent3>
        <a:accent4>
          <a:srgbClr val="000000"/>
        </a:accent4>
        <a:accent5>
          <a:srgbClr val="ACB0B8"/>
        </a:accent5>
        <a:accent6>
          <a:srgbClr val="5B2430"/>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Convention_2011_Template 14">
        <a:dk1>
          <a:srgbClr val="000000"/>
        </a:dk1>
        <a:lt1>
          <a:srgbClr val="FFFFFF"/>
        </a:lt1>
        <a:dk2>
          <a:srgbClr val="000000"/>
        </a:dk2>
        <a:lt2>
          <a:srgbClr val="808080"/>
        </a:lt2>
        <a:accent1>
          <a:srgbClr val="294364"/>
        </a:accent1>
        <a:accent2>
          <a:srgbClr val="652936"/>
        </a:accent2>
        <a:accent3>
          <a:srgbClr val="FFFFFF"/>
        </a:accent3>
        <a:accent4>
          <a:srgbClr val="000000"/>
        </a:accent4>
        <a:accent5>
          <a:srgbClr val="ACB0B8"/>
        </a:accent5>
        <a:accent6>
          <a:srgbClr val="5B2430"/>
        </a:accent6>
        <a:hlink>
          <a:srgbClr val="777777"/>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9407</TotalTime>
  <Words>2974</Words>
  <Application>Microsoft Office PowerPoint</Application>
  <PresentationFormat>On-screen Show (4:3)</PresentationFormat>
  <Paragraphs>444</Paragraphs>
  <Slides>83</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83</vt:i4>
      </vt:variant>
    </vt:vector>
  </HeadingPairs>
  <TitlesOfParts>
    <vt:vector size="92" baseType="lpstr">
      <vt:lpstr>Arial</vt:lpstr>
      <vt:lpstr>Arial Black</vt:lpstr>
      <vt:lpstr>ArialUnicodeMS</vt:lpstr>
      <vt:lpstr>Calibri</vt:lpstr>
      <vt:lpstr>Courier New</vt:lpstr>
      <vt:lpstr>Myriad Pro</vt:lpstr>
      <vt:lpstr>Myriad Pro Semibold</vt:lpstr>
      <vt:lpstr>Wingdings</vt:lpstr>
      <vt:lpstr>TI Corporate: 4x3 – Title &amp; Content</vt:lpstr>
      <vt:lpstr>April 2019 DEC Meeting</vt:lpstr>
      <vt:lpstr>Agenda</vt:lpstr>
      <vt:lpstr>Agenda</vt:lpstr>
      <vt:lpstr>Do we all have a Feather in our CAP?</vt:lpstr>
      <vt:lpstr>District 35 Procedures Manual</vt:lpstr>
      <vt:lpstr>Area and Division Director Round Table</vt:lpstr>
      <vt:lpstr>PowerPoint Presentation</vt:lpstr>
      <vt:lpstr>Finance Update</vt:lpstr>
      <vt:lpstr>Overview</vt:lpstr>
      <vt:lpstr>Financial Results Through February 2019</vt:lpstr>
      <vt:lpstr>Financial Results Through February 2019</vt:lpstr>
      <vt:lpstr>Financial Results Through February 2019</vt:lpstr>
      <vt:lpstr>Financial Results Through February 2019</vt:lpstr>
      <vt:lpstr>Travel Budget</vt:lpstr>
      <vt:lpstr>Reminders</vt:lpstr>
      <vt:lpstr>Questions?</vt:lpstr>
      <vt:lpstr>District Success Plan</vt:lpstr>
      <vt:lpstr>District Goals – Dashboards</vt:lpstr>
      <vt:lpstr>Membership Payments – Action Items</vt:lpstr>
      <vt:lpstr>New Clubs – Action Items</vt:lpstr>
      <vt:lpstr>Distinguished Clubs – Action Items</vt:lpstr>
      <vt:lpstr>Additional Goals – Action Items</vt:lpstr>
      <vt:lpstr>Building a New Club Experience</vt:lpstr>
      <vt:lpstr>Let’s Save a Club</vt:lpstr>
      <vt:lpstr>What I Already Knew </vt:lpstr>
      <vt:lpstr>What I learned… </vt:lpstr>
      <vt:lpstr>Next time…</vt:lpstr>
      <vt:lpstr>Next time … </vt:lpstr>
      <vt:lpstr>Questions?</vt:lpstr>
      <vt:lpstr>Area Communications</vt:lpstr>
      <vt:lpstr>Area Communications</vt:lpstr>
      <vt:lpstr>Area Communications</vt:lpstr>
      <vt:lpstr>Area Communications</vt:lpstr>
      <vt:lpstr>Area Communications</vt:lpstr>
      <vt:lpstr>Area Communications</vt:lpstr>
      <vt:lpstr>District 35 Realignment</vt:lpstr>
      <vt:lpstr>Realignment</vt:lpstr>
      <vt:lpstr>Which one are we?</vt:lpstr>
      <vt:lpstr>Factors Considered</vt:lpstr>
      <vt:lpstr>You can’t …</vt:lpstr>
      <vt:lpstr>Process to Date</vt:lpstr>
      <vt:lpstr>Let’s look at the Realignment Draft</vt:lpstr>
      <vt:lpstr>Feedback / Comments</vt:lpstr>
      <vt:lpstr>What Next?</vt:lpstr>
      <vt:lpstr>Next TM Year – Now What?</vt:lpstr>
      <vt:lpstr>Next TM Year – Now What?</vt:lpstr>
      <vt:lpstr>PowerPoint Presentation</vt:lpstr>
      <vt:lpstr>Leadership Advice from Your Role Model</vt:lpstr>
      <vt:lpstr>Goals</vt:lpstr>
      <vt:lpstr>Instructions</vt:lpstr>
      <vt:lpstr>Instructions (continued)</vt:lpstr>
      <vt:lpstr>Spring Convention Update</vt:lpstr>
      <vt:lpstr>Get in the Game!</vt:lpstr>
      <vt:lpstr>Get in the Game!</vt:lpstr>
      <vt:lpstr>Registration</vt:lpstr>
      <vt:lpstr>Educational Session Speakers</vt:lpstr>
      <vt:lpstr>Voting at Business Meeting</vt:lpstr>
      <vt:lpstr>Pushing Toward Distinguished</vt:lpstr>
      <vt:lpstr>How Close Are We?</vt:lpstr>
      <vt:lpstr>Clubs that are Almost Distinguished</vt:lpstr>
      <vt:lpstr>Clubs that are Almost Distinguished</vt:lpstr>
      <vt:lpstr>Check Club Performance (Dashboards)</vt:lpstr>
      <vt:lpstr>How Close is the Club?</vt:lpstr>
      <vt:lpstr>Public Relations Update</vt:lpstr>
      <vt:lpstr>PR Contest 2018-19 Update</vt:lpstr>
      <vt:lpstr>VP PR Survey: Educational Sessions Update</vt:lpstr>
      <vt:lpstr>Communication The Funnel Concept – Call for Action</vt:lpstr>
      <vt:lpstr>Additional Volunteers</vt:lpstr>
      <vt:lpstr>PowerPoint Presentation</vt:lpstr>
      <vt:lpstr>Contact Me</vt:lpstr>
      <vt:lpstr>Recognition</vt:lpstr>
      <vt:lpstr>Perfect DEC Attendance – 3rd Quarter</vt:lpstr>
      <vt:lpstr>1st AD Visit Report Completed – 2nd Round</vt:lpstr>
      <vt:lpstr>All Area Director Visit Reports Completed</vt:lpstr>
      <vt:lpstr>Perfect Attendance Award</vt:lpstr>
      <vt:lpstr>30-60-90 Day Review</vt:lpstr>
      <vt:lpstr>Your Next 30 Days (mid-May)</vt:lpstr>
      <vt:lpstr>Your Next 60 Days (mid-June)</vt:lpstr>
      <vt:lpstr>Your Next 90 Days (mid-July ) </vt:lpstr>
      <vt:lpstr>Q &amp; A and Wrap-Up</vt:lpstr>
      <vt:lpstr>PowerPoint Presentation</vt:lpstr>
      <vt:lpstr>District Council Meeting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drex</dc:creator>
  <cp:lastModifiedBy>Troy Pool</cp:lastModifiedBy>
  <cp:revision>430</cp:revision>
  <cp:lastPrinted>2017-08-03T22:39:42Z</cp:lastPrinted>
  <dcterms:created xsi:type="dcterms:W3CDTF">2011-07-13T15:20:37Z</dcterms:created>
  <dcterms:modified xsi:type="dcterms:W3CDTF">2019-04-13T13:32:53Z</dcterms:modified>
</cp:coreProperties>
</file>