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7"/>
  </p:notesMasterIdLst>
  <p:sldIdLst>
    <p:sldId id="388" r:id="rId2"/>
    <p:sldId id="407" r:id="rId3"/>
    <p:sldId id="409" r:id="rId4"/>
    <p:sldId id="640" r:id="rId5"/>
    <p:sldId id="668" r:id="rId6"/>
    <p:sldId id="670" r:id="rId7"/>
    <p:sldId id="660" r:id="rId8"/>
    <p:sldId id="671" r:id="rId9"/>
    <p:sldId id="669" r:id="rId10"/>
    <p:sldId id="695" r:id="rId11"/>
    <p:sldId id="696" r:id="rId12"/>
    <p:sldId id="697" r:id="rId13"/>
    <p:sldId id="698" r:id="rId14"/>
    <p:sldId id="699" r:id="rId15"/>
    <p:sldId id="700" r:id="rId16"/>
    <p:sldId id="701" r:id="rId17"/>
    <p:sldId id="702" r:id="rId18"/>
    <p:sldId id="703" r:id="rId19"/>
    <p:sldId id="484" r:id="rId20"/>
    <p:sldId id="487" r:id="rId21"/>
    <p:sldId id="649" r:id="rId22"/>
    <p:sldId id="650" r:id="rId23"/>
    <p:sldId id="651" r:id="rId24"/>
    <p:sldId id="663" r:id="rId25"/>
    <p:sldId id="652" r:id="rId26"/>
    <p:sldId id="681" r:id="rId27"/>
    <p:sldId id="705" r:id="rId28"/>
    <p:sldId id="719" r:id="rId29"/>
    <p:sldId id="720" r:id="rId30"/>
    <p:sldId id="721" r:id="rId31"/>
    <p:sldId id="706" r:id="rId32"/>
    <p:sldId id="711" r:id="rId33"/>
    <p:sldId id="707" r:id="rId34"/>
    <p:sldId id="712" r:id="rId35"/>
    <p:sldId id="708" r:id="rId36"/>
    <p:sldId id="713" r:id="rId37"/>
    <p:sldId id="714" r:id="rId38"/>
    <p:sldId id="715" r:id="rId39"/>
    <p:sldId id="717" r:id="rId40"/>
    <p:sldId id="709" r:id="rId41"/>
    <p:sldId id="710" r:id="rId42"/>
    <p:sldId id="718" r:id="rId43"/>
    <p:sldId id="704" r:id="rId44"/>
    <p:sldId id="716" r:id="rId45"/>
    <p:sldId id="482" r:id="rId46"/>
    <p:sldId id="682" r:id="rId47"/>
    <p:sldId id="478" r:id="rId48"/>
    <p:sldId id="678" r:id="rId49"/>
    <p:sldId id="679" r:id="rId50"/>
    <p:sldId id="667" r:id="rId51"/>
    <p:sldId id="479" r:id="rId52"/>
    <p:sldId id="476" r:id="rId53"/>
    <p:sldId id="477" r:id="rId54"/>
    <p:sldId id="512" r:id="rId55"/>
    <p:sldId id="481" r:id="rId56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6304" autoAdjust="0"/>
  </p:normalViewPr>
  <p:slideViewPr>
    <p:cSldViewPr showGuides="1">
      <p:cViewPr varScale="1">
        <p:scale>
          <a:sx n="111" d="100"/>
          <a:sy n="111" d="100"/>
        </p:scale>
        <p:origin x="1506" y="108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about creating connections, being a part of all that is offered.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29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positions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PR - Chair - for the convention (Heidi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Slowinski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earlier  but due to commitments at work and Kamal is going to do it.)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Barb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Sexmith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president of Mid day - considering the Friday Fun chair- Advertising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Sponsorship - continues to be open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smith –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2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 16,000 clubs are trying to access the website in a tight window, and connecting may be difficult. Don’t worry – pay early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42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31 clubs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81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88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8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00514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1" r:id="rId9"/>
    <p:sldLayoutId id="2147483756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ct35.org/2019-spring-convention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GLGLOVER74@g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hyperlink" Target="mailto:Rozaline.Janci@usbank.co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astmasters.org/~/media/4961F7BE4B244A12A39426D0C9193CD1.ashx" TargetMode="External"/><Relationship Id="rId2" Type="http://schemas.openxmlformats.org/officeDocument/2006/relationships/hyperlink" Target="https://www.toastmasters.org/~/media/aed54005493241a997833b547b40337d.ash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d25toastmasters.org/resources/membership-and-marketing-resourc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d35.robingrabinski@gmail.com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February 2019 DEC Meeting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February 16, 2019</a:t>
            </a:r>
          </a:p>
          <a:p>
            <a:r>
              <a:rPr lang="en-US" dirty="0"/>
              <a:t>Virtual Meeting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may contain: 1 person, smiling">
            <a:extLst>
              <a:ext uri="{FF2B5EF4-FFF2-40B4-BE49-F238E27FC236}">
                <a16:creationId xmlns:a16="http://schemas.microsoft.com/office/drawing/2014/main" id="{E237CA0A-4604-4029-B3EA-88450F37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82388"/>
            <a:ext cx="4953000" cy="629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531615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1C6A3C-627B-464E-810D-7791D7590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76" y="1371600"/>
            <a:ext cx="6180248" cy="532665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EEDCC3B-6293-4E7D-8DA7-D9C23085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district35.org/2019-spring-convention/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591203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9CD9-7CC5-43DF-BAB0-D876BFAC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B3F9D-2CD9-456A-9DAF-60F595FCD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February 1 – Club registration is OPEN</a:t>
            </a:r>
          </a:p>
          <a:p>
            <a:r>
              <a:rPr lang="en-US" dirty="0"/>
              <a:t>February 8 – Education Session Speakers can apply</a:t>
            </a:r>
          </a:p>
          <a:p>
            <a:r>
              <a:rPr lang="en-US" dirty="0"/>
              <a:t>March 1 – Individual registration opens</a:t>
            </a:r>
          </a:p>
          <a:p>
            <a:r>
              <a:rPr lang="en-US" dirty="0"/>
              <a:t>March 15 – Deadline for Education Session Speakers</a:t>
            </a:r>
          </a:p>
          <a:p>
            <a:r>
              <a:rPr lang="en-US" dirty="0"/>
              <a:t>May 1 – Registration deadline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E55640CA-D899-4EE6-BDBF-E95789FAD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0306">
            <a:off x="5098800" y="4077761"/>
            <a:ext cx="2839387" cy="240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42143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23C1B-9C09-4E49-A253-89E0EAD6C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Sponsorship Opportunities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301DE8-2348-4279-B62F-4700CA2B5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752600"/>
            <a:ext cx="8382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06269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38B4CF-155D-40AE-9D1B-2B445BC28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04" y="914400"/>
            <a:ext cx="829259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857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03DFC2-2702-4E6E-B805-C247CC6FA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68" y="914400"/>
            <a:ext cx="7789863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97778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B93669-EAE1-484F-A047-37033A219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122" y="278929"/>
            <a:ext cx="4681756" cy="63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79217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70511F-68A4-4788-8B24-88E9E9B8D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53" y="723900"/>
            <a:ext cx="8287493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77436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CC4E-2AE4-4FCB-BA7B-2CCF43CD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Serve on a Conference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76207-F979-4936-BC3D-EB3106CC5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HPL project</a:t>
            </a:r>
          </a:p>
          <a:p>
            <a:r>
              <a:rPr lang="en-US" dirty="0"/>
              <a:t>Growth and leadership</a:t>
            </a:r>
          </a:p>
          <a:p>
            <a:r>
              <a:rPr lang="en-US" dirty="0"/>
              <a:t>Impact on the District</a:t>
            </a:r>
          </a:p>
          <a:p>
            <a:r>
              <a:rPr lang="en-US" dirty="0"/>
              <a:t>Conference in your backyard</a:t>
            </a:r>
          </a:p>
          <a:p>
            <a:r>
              <a:rPr lang="en-US" dirty="0"/>
              <a:t>Hard work and lots of fun!</a:t>
            </a:r>
          </a:p>
          <a:p>
            <a:r>
              <a:rPr lang="en-US" dirty="0"/>
              <a:t>Meet people throughout the District and beyond</a:t>
            </a:r>
          </a:p>
          <a:p>
            <a:r>
              <a:rPr lang="en-US" dirty="0"/>
              <a:t>Leave a legacy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Contact Gina or </a:t>
            </a:r>
            <a:r>
              <a:rPr lang="en-US" dirty="0" err="1"/>
              <a:t>Rozaline</a:t>
            </a:r>
            <a:r>
              <a:rPr lang="en-US" dirty="0"/>
              <a:t> if interested in assisting</a:t>
            </a:r>
          </a:p>
          <a:p>
            <a:pPr lvl="1"/>
            <a:r>
              <a:rPr lang="en-US" dirty="0">
                <a:hlinkClick r:id="rId3"/>
              </a:rPr>
              <a:t>GLGLOVER74@gmail.com</a:t>
            </a:r>
            <a:r>
              <a:rPr lang="en-US" dirty="0"/>
              <a:t>  OR  </a:t>
            </a:r>
            <a:r>
              <a:rPr lang="en-US" dirty="0">
                <a:hlinkClick r:id="rId4"/>
              </a:rPr>
              <a:t>Rozaline.Janci@usbank.com</a:t>
            </a:r>
            <a:r>
              <a:rPr lang="en-US" dirty="0"/>
              <a:t> </a:t>
            </a:r>
          </a:p>
        </p:txBody>
      </p:sp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id="{C37C0A3F-56B7-4AF8-B7CC-C56B328EA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4155"/>
            <a:ext cx="2667000" cy="199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9556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0B29-6800-43E1-B109-5813B288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Success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5B046-165B-4428-856E-ADD7CCEB957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District Quad</a:t>
            </a:r>
          </a:p>
        </p:txBody>
      </p:sp>
    </p:spTree>
    <p:extLst>
      <p:ext uri="{BB962C8B-B14F-4D97-AF65-F5344CB8AC3E}">
        <p14:creationId xmlns:p14="http://schemas.microsoft.com/office/powerpoint/2010/main" val="3371068620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1445"/>
          </a:xfrm>
        </p:spPr>
        <p:txBody>
          <a:bodyPr>
            <a:normAutofit/>
          </a:bodyPr>
          <a:lstStyle/>
          <a:p>
            <a:r>
              <a:rPr lang="en-US" dirty="0"/>
              <a:t>9:30 – 9:35		Roll Call</a:t>
            </a:r>
          </a:p>
          <a:p>
            <a:r>
              <a:rPr lang="en-US" dirty="0"/>
              <a:t>9:35 – 9:40		Introduction</a:t>
            </a:r>
          </a:p>
          <a:p>
            <a:r>
              <a:rPr lang="en-US" dirty="0"/>
              <a:t>9:40 – 10:10		Succession Planning/ 					Finding New Leaders</a:t>
            </a:r>
          </a:p>
          <a:p>
            <a:r>
              <a:rPr lang="en-US" dirty="0"/>
              <a:t>10:10 – 10:25     		Speech Contest Reminders</a:t>
            </a:r>
          </a:p>
          <a:p>
            <a:r>
              <a:rPr lang="en-US" dirty="0"/>
              <a:t>10:25 – 10:40		Spring Convention Update</a:t>
            </a:r>
          </a:p>
          <a:p>
            <a:r>
              <a:rPr lang="en-US" dirty="0"/>
              <a:t>10:40 – 10:55		District Success Plan Review</a:t>
            </a:r>
          </a:p>
          <a:p>
            <a:r>
              <a:rPr lang="en-US" dirty="0"/>
              <a:t>10:55 – 11:10		Membership Update</a:t>
            </a:r>
          </a:p>
          <a:p>
            <a:r>
              <a:rPr lang="en-US" dirty="0"/>
              <a:t>11:10 – 11:20       	30-60-90 Day Plan</a:t>
            </a:r>
          </a:p>
          <a:p>
            <a:r>
              <a:rPr lang="en-US" dirty="0"/>
              <a:t>11:20 – 11:30        	Q &amp; A and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402-C534-4971-A570-91CE0D54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Goals - Dashboards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743D6-3328-4855-B079-0712386AD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38274"/>
            <a:ext cx="8231400" cy="4581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BCF4FD-2227-4908-A66B-42585CD0F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125" y="6278593"/>
            <a:ext cx="38004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96902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35845-B5AB-4AC2-A4D2-96E1A305C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Payments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16FCE-24AE-4ED4-94AA-E1A624F4B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Promote the value of Toastmasters through defined public relations efforts at District events</a:t>
            </a:r>
          </a:p>
          <a:p>
            <a:r>
              <a:rPr lang="en-US" dirty="0"/>
              <a:t>Facebook, e-mail, and face-to-face communication between District leaders &amp; clubs</a:t>
            </a:r>
          </a:p>
          <a:p>
            <a:r>
              <a:rPr lang="en-US" dirty="0"/>
              <a:t>Have a “guidance committee” to collect and present ideas to help clubs obtain new members and maintain a higher retention percentage</a:t>
            </a:r>
          </a:p>
          <a:p>
            <a:r>
              <a:rPr lang="en-US" dirty="0"/>
              <a:t>Explore and use social media resources for increasing membership more efficiently</a:t>
            </a:r>
          </a:p>
          <a:p>
            <a:r>
              <a:rPr lang="en-US" dirty="0"/>
              <a:t>Sell the value of Pathways as a new and fresh program to improve skills</a:t>
            </a:r>
          </a:p>
        </p:txBody>
      </p:sp>
    </p:spTree>
    <p:extLst>
      <p:ext uri="{BB962C8B-B14F-4D97-AF65-F5344CB8AC3E}">
        <p14:creationId xmlns:p14="http://schemas.microsoft.com/office/powerpoint/2010/main" val="269022402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9CE9-800E-4DEE-88E7-05F56ADE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Clubs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EBC8E-71B5-466D-B2D0-01F43CE41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Mentoring presentations, mentor checklist, matching mentor with mentee, mentoring coach</a:t>
            </a:r>
          </a:p>
          <a:p>
            <a:r>
              <a:rPr lang="en-US" dirty="0"/>
              <a:t>Media and Resources - build up available resources on the district website for clubs to use</a:t>
            </a:r>
          </a:p>
          <a:p>
            <a:r>
              <a:rPr lang="en-US" dirty="0"/>
              <a:t>Toastmasters Parades - multiple clubs work together and walk in a parade, wear TM items</a:t>
            </a:r>
          </a:p>
          <a:p>
            <a:r>
              <a:rPr lang="en-US" dirty="0"/>
              <a:t>Continue to build up pipeline &amp; offer training on chartering, sponsoring, &amp; mentoring</a:t>
            </a:r>
          </a:p>
        </p:txBody>
      </p:sp>
    </p:spTree>
    <p:extLst>
      <p:ext uri="{BB962C8B-B14F-4D97-AF65-F5344CB8AC3E}">
        <p14:creationId xmlns:p14="http://schemas.microsoft.com/office/powerpoint/2010/main" val="3056551592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Distinguished Clubs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Recognize clubs even if they do not get distinguished</a:t>
            </a:r>
          </a:p>
          <a:p>
            <a:r>
              <a:rPr lang="en-US" dirty="0"/>
              <a:t>Create and continue with the tiered incentive program</a:t>
            </a:r>
          </a:p>
          <a:p>
            <a:r>
              <a:rPr lang="en-US" dirty="0"/>
              <a:t>Getting word out about the incentives through various channels</a:t>
            </a:r>
          </a:p>
          <a:p>
            <a:r>
              <a:rPr lang="en-US" dirty="0"/>
              <a:t>Reach out to members of the club and not just the officers by sending out emails</a:t>
            </a:r>
          </a:p>
          <a:p>
            <a:r>
              <a:rPr lang="en-US" dirty="0"/>
              <a:t>Create a Pathways help line</a:t>
            </a:r>
          </a:p>
        </p:txBody>
      </p:sp>
    </p:spTree>
    <p:extLst>
      <p:ext uri="{BB962C8B-B14F-4D97-AF65-F5344CB8AC3E}">
        <p14:creationId xmlns:p14="http://schemas.microsoft.com/office/powerpoint/2010/main" val="200167246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Goals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 standardization</a:t>
            </a:r>
          </a:p>
          <a:p>
            <a:r>
              <a:rPr lang="en-US" dirty="0" err="1"/>
              <a:t>MeetUp</a:t>
            </a:r>
            <a:endParaRPr lang="en-US" dirty="0"/>
          </a:p>
          <a:p>
            <a:r>
              <a:rPr lang="en-US" dirty="0"/>
              <a:t>District Procedures Manual Review </a:t>
            </a:r>
          </a:p>
          <a:p>
            <a:pPr lvl="1"/>
            <a:r>
              <a:rPr lang="en-US" dirty="0"/>
              <a:t>Will present at April DEC meeting</a:t>
            </a:r>
          </a:p>
        </p:txBody>
      </p:sp>
    </p:spTree>
    <p:extLst>
      <p:ext uri="{BB962C8B-B14F-4D97-AF65-F5344CB8AC3E}">
        <p14:creationId xmlns:p14="http://schemas.microsoft.com/office/powerpoint/2010/main" val="3090332283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25394-A7B9-46B0-9983-446ACEA25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071C-FBC6-4234-96FE-8D3B6CCD63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269957005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410200" cy="5101445"/>
          </a:xfrm>
        </p:spPr>
        <p:txBody>
          <a:bodyPr/>
          <a:lstStyle/>
          <a:p>
            <a:r>
              <a:rPr lang="en-US" dirty="0"/>
              <a:t>Payments now being accepted</a:t>
            </a:r>
          </a:p>
          <a:p>
            <a:r>
              <a:rPr lang="en-US" dirty="0"/>
              <a:t>Clubs need to renew minimum of 8 to receive DCP credit</a:t>
            </a:r>
          </a:p>
          <a:p>
            <a:r>
              <a:rPr lang="en-US" dirty="0"/>
              <a:t>Clubs need 20 members or Net 5 (from July 1 base) to meet minimum membership requirement to achieve distinguished status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03ADE-51EC-469E-9BB2-2038C9695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414819"/>
            <a:ext cx="2590800" cy="48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20284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63594-1F4A-4BA6-A752-392338A8D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 for all Clubs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5535B-FE17-4A04-824B-EFAB0F8E5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March 31 deadline for dues renewals</a:t>
            </a:r>
          </a:p>
          <a:p>
            <a:r>
              <a:rPr lang="en-US" dirty="0"/>
              <a:t>No worries – Pay early </a:t>
            </a:r>
          </a:p>
          <a:p>
            <a:pPr lvl="1"/>
            <a:r>
              <a:rPr lang="en-US" dirty="0"/>
              <a:t>Toastmasters.org website may be difficult to connect during the last days of the month</a:t>
            </a:r>
          </a:p>
          <a:p>
            <a:r>
              <a:rPr lang="en-US" dirty="0"/>
              <a:t>Non-payment by member and/or club by April 1</a:t>
            </a:r>
          </a:p>
          <a:p>
            <a:pPr lvl="1"/>
            <a:r>
              <a:rPr lang="en-US" dirty="0"/>
              <a:t>Not in good standing</a:t>
            </a:r>
          </a:p>
          <a:p>
            <a:pPr lvl="1"/>
            <a:r>
              <a:rPr lang="en-US" dirty="0"/>
              <a:t>No Pathways access (or Club Central if an officer)</a:t>
            </a:r>
          </a:p>
          <a:p>
            <a:pPr lvl="1"/>
            <a:r>
              <a:rPr lang="en-US" dirty="0"/>
              <a:t>Not eligible to compete or participate in contests</a:t>
            </a:r>
          </a:p>
          <a:p>
            <a:r>
              <a:rPr lang="en-US" dirty="0"/>
              <a:t>Resources available</a:t>
            </a:r>
          </a:p>
          <a:p>
            <a:pPr lvl="1"/>
            <a:r>
              <a:rPr lang="en-US" dirty="0"/>
              <a:t>Open houses, personal reminders, community calendars, social media, district leadership, networking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157442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598B57-AA01-4105-9681-1B8A0DD4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Membership Campaign</a:t>
            </a:r>
          </a:p>
        </p:txBody>
      </p:sp>
      <p:pic>
        <p:nvPicPr>
          <p:cNvPr id="16386" name="Picture 2" descr="See the source image">
            <a:extLst>
              <a:ext uri="{FF2B5EF4-FFF2-40B4-BE49-F238E27FC236}">
                <a16:creationId xmlns:a16="http://schemas.microsoft.com/office/drawing/2014/main" id="{30F9A39F-6F3A-43F5-A655-FB849E16E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07734"/>
            <a:ext cx="6019800" cy="525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67610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754C5-A0EF-4BED-A2C4-32945DC9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Membership Building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F9306-15F5-49FF-BD73-60E869067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Plan Open House </a:t>
            </a:r>
          </a:p>
          <a:p>
            <a:pPr lvl="1"/>
            <a:r>
              <a:rPr lang="en-US" dirty="0"/>
              <a:t>Promotion of event (flyers for members to distribute, </a:t>
            </a:r>
            <a:r>
              <a:rPr lang="en-US" dirty="0" err="1"/>
              <a:t>EventBrite</a:t>
            </a:r>
            <a:r>
              <a:rPr lang="en-US" dirty="0"/>
              <a:t>, Facebook, LinkedIn, Twitter, club website, local community calendars, other ideas?)</a:t>
            </a:r>
          </a:p>
          <a:p>
            <a:pPr lvl="1"/>
            <a:r>
              <a:rPr lang="en-US" dirty="0"/>
              <a:t>Gain bases in TBL</a:t>
            </a:r>
          </a:p>
          <a:p>
            <a:r>
              <a:rPr lang="en-US" dirty="0"/>
              <a:t>Guest packet with current information</a:t>
            </a:r>
          </a:p>
          <a:p>
            <a:r>
              <a:rPr lang="en-US" dirty="0"/>
              <a:t>Club website / social media current</a:t>
            </a:r>
          </a:p>
          <a:p>
            <a:r>
              <a:rPr lang="en-US" dirty="0"/>
              <a:t>Special membership drive – put on a “show”</a:t>
            </a:r>
          </a:p>
          <a:p>
            <a:pPr lvl="1"/>
            <a:r>
              <a:rPr lang="en-US" dirty="0"/>
              <a:t>Advanced speaker and beginning speaker</a:t>
            </a:r>
          </a:p>
          <a:p>
            <a:pPr lvl="1"/>
            <a:r>
              <a:rPr lang="en-US" dirty="0"/>
              <a:t>Evaluators give a “model” evaluation</a:t>
            </a:r>
          </a:p>
          <a:p>
            <a:r>
              <a:rPr lang="en-US" dirty="0"/>
              <a:t>Membership contests – between club members or clubs in an area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5248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 we all have a Feather in our CAP?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</a:t>
            </a:r>
          </a:p>
          <a:p>
            <a:r>
              <a:rPr lang="en-US" dirty="0"/>
              <a:t>Attitude</a:t>
            </a:r>
          </a:p>
          <a:p>
            <a:r>
              <a:rPr lang="en-US" dirty="0"/>
              <a:t>Pathways</a:t>
            </a:r>
          </a:p>
          <a:p>
            <a:endParaRPr lang="en-US" dirty="0"/>
          </a:p>
        </p:txBody>
      </p:sp>
      <p:pic>
        <p:nvPicPr>
          <p:cNvPr id="4" name="Picture 2" descr="C:\Users\Owner\AppData\Local\Microsoft\Windows\INetCache\IE\JU5QYK54\gray_ankh_top_hat_with_feathers_3_by_windthin-d4kxaxm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057400"/>
            <a:ext cx="4343400" cy="3373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901105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441-3232-478D-9FE0-FC32A1BD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Membership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E7F7D-F72F-4284-B8AF-912B2C993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Achieve Success – Attract &amp; Retain members</a:t>
            </a:r>
          </a:p>
          <a:p>
            <a:pPr lvl="1"/>
            <a:r>
              <a:rPr lang="en-US" dirty="0">
                <a:hlinkClick r:id="rId2"/>
              </a:rPr>
              <a:t>https://www.toastmasters.org/~/media/aed54005493241a997833b547b40337d.ashx</a:t>
            </a:r>
            <a:r>
              <a:rPr lang="en-US" dirty="0"/>
              <a:t> </a:t>
            </a:r>
          </a:p>
          <a:p>
            <a:r>
              <a:rPr lang="en-US" dirty="0"/>
              <a:t>Let the World Know – Publicity &amp; Promotion Handbook</a:t>
            </a:r>
          </a:p>
          <a:p>
            <a:pPr lvl="1"/>
            <a:r>
              <a:rPr lang="en-US" dirty="0">
                <a:hlinkClick r:id="rId3"/>
              </a:rPr>
              <a:t>https://www.toastmasters.org/~/media/4961F7BE4B244A12A39426D0C9193CD1.ashx</a:t>
            </a:r>
            <a:r>
              <a:rPr lang="en-US" dirty="0"/>
              <a:t> </a:t>
            </a:r>
          </a:p>
          <a:p>
            <a:r>
              <a:rPr lang="en-US" dirty="0"/>
              <a:t>Visit other district websites for different ideas too</a:t>
            </a:r>
          </a:p>
          <a:p>
            <a:pPr lvl="1"/>
            <a:r>
              <a:rPr lang="en-US" dirty="0">
                <a:hlinkClick r:id="rId4"/>
              </a:rPr>
              <a:t>https://www.d25toastmasters.org/resources/membership-and-marketing-resources/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53537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E8BAD-6DED-4DA8-9FD6-54D4A5E9C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Folding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A77B-B4C3-4484-A80F-F81BE8F7A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action required – clubs are known to be folding</a:t>
            </a:r>
          </a:p>
          <a:p>
            <a:endParaRPr lang="en-US" dirty="0"/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DC75D9C0-200E-4A23-91C6-CD57E77F5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443" y="3276601"/>
            <a:ext cx="348911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733579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E8BAD-6DED-4DA8-9FD6-54D4A5E9C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Folding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A77B-B4C3-4484-A80F-F81BE8F7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8686800" cy="5101445"/>
          </a:xfrm>
        </p:spPr>
        <p:txBody>
          <a:bodyPr/>
          <a:lstStyle/>
          <a:p>
            <a:r>
              <a:rPr lang="en-US" dirty="0"/>
              <a:t>Trek Toastmasters (C2)</a:t>
            </a:r>
          </a:p>
          <a:p>
            <a:r>
              <a:rPr lang="en-US" dirty="0"/>
              <a:t>Funny Business (C3)</a:t>
            </a:r>
          </a:p>
          <a:p>
            <a:r>
              <a:rPr lang="en-US" dirty="0"/>
              <a:t>Milwaukee Engineer (D1)</a:t>
            </a:r>
          </a:p>
          <a:p>
            <a:r>
              <a:rPr lang="en-US" dirty="0"/>
              <a:t>Deere Tales (E2) </a:t>
            </a:r>
            <a:r>
              <a:rPr lang="en-US" sz="2400" i="1" dirty="0"/>
              <a:t>(transition to Mammoth TM) </a:t>
            </a:r>
          </a:p>
          <a:p>
            <a:r>
              <a:rPr lang="en-US" dirty="0"/>
              <a:t>Hansen’s Toastmasters (F3)</a:t>
            </a:r>
            <a:r>
              <a:rPr lang="en-US" i="1" dirty="0"/>
              <a:t> </a:t>
            </a:r>
            <a:r>
              <a:rPr lang="en-US" sz="2400" i="1" dirty="0"/>
              <a:t>(transition to community club?)</a:t>
            </a:r>
            <a:endParaRPr lang="en-US" i="1" dirty="0"/>
          </a:p>
          <a:p>
            <a:r>
              <a:rPr lang="en-US" dirty="0" err="1"/>
              <a:t>Eau</a:t>
            </a:r>
            <a:r>
              <a:rPr lang="en-US" dirty="0"/>
              <a:t> Claire Toastmasters Club (N3)</a:t>
            </a:r>
          </a:p>
          <a:p>
            <a:r>
              <a:rPr lang="en-US" dirty="0"/>
              <a:t>3M Menomonie Toastmasters (N3)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7810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8D47C-2D15-4090-AABE-F467E5E1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Not in Good 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5821E-E047-49AC-AFBD-7CAD61814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Minimum dues not paid for October dues cycle</a:t>
            </a:r>
          </a:p>
          <a:p>
            <a:r>
              <a:rPr lang="en-US" dirty="0"/>
              <a:t>Must pay October and April renewals or face suspension and go through the reinstatement process to be in good standing</a:t>
            </a:r>
          </a:p>
          <a:p>
            <a:r>
              <a:rPr lang="en-US" dirty="0"/>
              <a:t>Talk with the club officers and make sure they understand the ramifications</a:t>
            </a:r>
          </a:p>
          <a:p>
            <a:pPr lvl="1"/>
            <a:r>
              <a:rPr lang="en-US" dirty="0"/>
              <a:t>Do they intend to fold or are they willing to work over the next six weeks to reinstate members?</a:t>
            </a:r>
          </a:p>
        </p:txBody>
      </p:sp>
    </p:spTree>
    <p:extLst>
      <p:ext uri="{BB962C8B-B14F-4D97-AF65-F5344CB8AC3E}">
        <p14:creationId xmlns:p14="http://schemas.microsoft.com/office/powerpoint/2010/main" val="416274525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646B5-90D4-4361-8C18-62E46DFC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Not in Good 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F1F0F-3B4C-4341-BD64-EE1374ACF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Words on Water Sauk Prairie Area Toastmasters (C1)</a:t>
            </a:r>
          </a:p>
          <a:p>
            <a:r>
              <a:rPr lang="en-US" dirty="0" err="1"/>
              <a:t>Manitalkers</a:t>
            </a:r>
            <a:r>
              <a:rPr lang="en-US" dirty="0"/>
              <a:t> Toastmasters Club (E1)</a:t>
            </a:r>
          </a:p>
          <a:p>
            <a:r>
              <a:rPr lang="en-US" dirty="0"/>
              <a:t>Copper Country Toastmasters (E5)</a:t>
            </a:r>
          </a:p>
          <a:p>
            <a:r>
              <a:rPr lang="en-US" dirty="0" err="1"/>
              <a:t>Prostmasters</a:t>
            </a:r>
            <a:r>
              <a:rPr lang="en-US" dirty="0"/>
              <a:t> (D1)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22A26A21-5329-434D-A6EE-00E15A8B9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73" y="4114800"/>
            <a:ext cx="2890727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011209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A81-0E9B-4CA0-B98A-6B0C0777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with 10 or Fewer Paid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6F611-C8F6-4DF3-A468-4DA6EC2F5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Clubs need to have at least 8 members to be considered in “good standing”</a:t>
            </a:r>
          </a:p>
          <a:p>
            <a:r>
              <a:rPr lang="en-US" dirty="0"/>
              <a:t>Talk with the clubs</a:t>
            </a:r>
          </a:p>
          <a:p>
            <a:pPr lvl="1"/>
            <a:r>
              <a:rPr lang="en-US" dirty="0"/>
              <a:t>Understand the impact of not being in good standing, including:</a:t>
            </a:r>
          </a:p>
          <a:p>
            <a:pPr lvl="2"/>
            <a:r>
              <a:rPr lang="en-US" dirty="0"/>
              <a:t>Not being eligible to vote at District business meeting </a:t>
            </a:r>
          </a:p>
          <a:p>
            <a:pPr lvl="2"/>
            <a:r>
              <a:rPr lang="en-US" dirty="0"/>
              <a:t>Members ineligible to compete/judge speech contests</a:t>
            </a:r>
          </a:p>
          <a:p>
            <a:pPr lvl="2"/>
            <a:r>
              <a:rPr lang="en-US" dirty="0"/>
              <a:t>No access to Club Central</a:t>
            </a:r>
          </a:p>
          <a:p>
            <a:pPr lvl="2"/>
            <a:r>
              <a:rPr lang="en-US" dirty="0"/>
              <a:t>No access to Pathways</a:t>
            </a:r>
          </a:p>
          <a:p>
            <a:pPr lvl="1"/>
            <a:r>
              <a:rPr lang="en-US" dirty="0"/>
              <a:t>Eligible for a club coach</a:t>
            </a:r>
          </a:p>
          <a:p>
            <a:r>
              <a:rPr lang="en-US" dirty="0"/>
              <a:t>No grace period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266" name="Picture 2" descr="See the source image">
            <a:extLst>
              <a:ext uri="{FF2B5EF4-FFF2-40B4-BE49-F238E27FC236}">
                <a16:creationId xmlns:a16="http://schemas.microsoft.com/office/drawing/2014/main" id="{877CC1D7-0EC3-41BB-BF0B-184C368BF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724400"/>
            <a:ext cx="2286000" cy="167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1780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A81-0E9B-4CA0-B98A-6B0C0777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with 10 or Fewer Paid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6F611-C8F6-4DF3-A468-4DA6EC2F5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Tosa</a:t>
            </a:r>
            <a:r>
              <a:rPr lang="en-US" dirty="0"/>
              <a:t>/Medical Club (A3) **</a:t>
            </a:r>
          </a:p>
          <a:p>
            <a:r>
              <a:rPr lang="en-US" dirty="0"/>
              <a:t>Empower Train Toastmasters Club (A3)</a:t>
            </a:r>
          </a:p>
          <a:p>
            <a:r>
              <a:rPr lang="en-US" dirty="0"/>
              <a:t>High Pointe Club (B2)</a:t>
            </a:r>
          </a:p>
          <a:p>
            <a:r>
              <a:rPr lang="en-US" dirty="0"/>
              <a:t>Pewaukee Speaks (B3)</a:t>
            </a:r>
          </a:p>
          <a:p>
            <a:r>
              <a:rPr lang="en-US" dirty="0"/>
              <a:t>Landmark Toastmasters Club (B4) **</a:t>
            </a:r>
          </a:p>
          <a:p>
            <a:r>
              <a:rPr lang="en-US" dirty="0"/>
              <a:t>Hill Farms Club (C1)</a:t>
            </a:r>
          </a:p>
          <a:p>
            <a:r>
              <a:rPr lang="en-US" dirty="0"/>
              <a:t>Capital City Club (C3)</a:t>
            </a:r>
          </a:p>
          <a:p>
            <a:r>
              <a:rPr lang="en-US" dirty="0"/>
              <a:t>Prairie Swale Club (C3)</a:t>
            </a:r>
          </a:p>
          <a:p>
            <a:r>
              <a:rPr lang="en-US" dirty="0"/>
              <a:t>Southwest Area Toastmasters (C3)</a:t>
            </a:r>
          </a:p>
          <a:p>
            <a:r>
              <a:rPr lang="en-US" dirty="0" err="1"/>
              <a:t>Wingra</a:t>
            </a:r>
            <a:r>
              <a:rPr lang="en-US" dirty="0"/>
              <a:t> Turning Point Toastmasters (C4)</a:t>
            </a:r>
          </a:p>
        </p:txBody>
      </p:sp>
    </p:spTree>
    <p:extLst>
      <p:ext uri="{BB962C8B-B14F-4D97-AF65-F5344CB8AC3E}">
        <p14:creationId xmlns:p14="http://schemas.microsoft.com/office/powerpoint/2010/main" val="3690568668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A81-0E9B-4CA0-B98A-6B0C0777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with 10 or Fewer Paid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6F611-C8F6-4DF3-A468-4DA6EC2F5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Walworth County Toastmasters Club (C4) **</a:t>
            </a:r>
          </a:p>
          <a:p>
            <a:r>
              <a:rPr lang="en-US" dirty="0"/>
              <a:t>Organically Speaking (C4)</a:t>
            </a:r>
          </a:p>
          <a:p>
            <a:r>
              <a:rPr lang="en-US" dirty="0"/>
              <a:t>TT &amp; SS on Tap (D1)</a:t>
            </a:r>
          </a:p>
          <a:p>
            <a:r>
              <a:rPr lang="en-US" dirty="0"/>
              <a:t>Toast on Tap (D2)</a:t>
            </a:r>
          </a:p>
          <a:p>
            <a:r>
              <a:rPr lang="en-US" dirty="0"/>
              <a:t>The Best “U” (D2)</a:t>
            </a:r>
          </a:p>
          <a:p>
            <a:r>
              <a:rPr lang="en-US" dirty="0"/>
              <a:t>Sheboygan Club 2121 (E1) **</a:t>
            </a:r>
          </a:p>
          <a:p>
            <a:r>
              <a:rPr lang="en-US" dirty="0"/>
              <a:t>Fond du Lac Toastmasters Club (E2) **</a:t>
            </a:r>
          </a:p>
          <a:p>
            <a:r>
              <a:rPr lang="en-US" dirty="0"/>
              <a:t>Schneider Toastmasters Club (E4) </a:t>
            </a:r>
          </a:p>
          <a:p>
            <a:r>
              <a:rPr lang="en-US" dirty="0"/>
              <a:t>Bay De </a:t>
            </a:r>
            <a:r>
              <a:rPr lang="en-US" dirty="0" err="1"/>
              <a:t>Noc</a:t>
            </a:r>
            <a:r>
              <a:rPr lang="en-US" dirty="0"/>
              <a:t> Toastmasters (E5)</a:t>
            </a:r>
          </a:p>
          <a:p>
            <a:r>
              <a:rPr lang="en-US" dirty="0"/>
              <a:t>Southshore Toastmasters Club (F1) **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38600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A81-0E9B-4CA0-B98A-6B0C0777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with 10 or Fewer Paid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6F611-C8F6-4DF3-A468-4DA6EC2F5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Sunburst Club (F2) **</a:t>
            </a:r>
          </a:p>
          <a:p>
            <a:r>
              <a:rPr lang="en-US" dirty="0" err="1"/>
              <a:t>SpeakEasy</a:t>
            </a:r>
            <a:r>
              <a:rPr lang="en-US" dirty="0"/>
              <a:t> Toastmasters (F3)</a:t>
            </a:r>
          </a:p>
          <a:p>
            <a:r>
              <a:rPr lang="en-US" dirty="0"/>
              <a:t>Milwaukee Metro </a:t>
            </a:r>
            <a:r>
              <a:rPr lang="en-US" dirty="0" err="1"/>
              <a:t>Spkrs</a:t>
            </a:r>
            <a:r>
              <a:rPr lang="en-US" dirty="0"/>
              <a:t> Club (F4) **</a:t>
            </a:r>
          </a:p>
          <a:p>
            <a:r>
              <a:rPr lang="en-US" dirty="0"/>
              <a:t>Oak Creek Toastmasters (F4) **</a:t>
            </a:r>
          </a:p>
          <a:p>
            <a:r>
              <a:rPr lang="en-US" dirty="0"/>
              <a:t>Wausau Morning Toastmasters Club (N1)</a:t>
            </a:r>
          </a:p>
          <a:p>
            <a:r>
              <a:rPr lang="en-US" dirty="0"/>
              <a:t>Marshfield Area Toastmasters (N1) **</a:t>
            </a:r>
          </a:p>
          <a:p>
            <a:r>
              <a:rPr lang="en-US" dirty="0"/>
              <a:t>Eclectic Image Club (N3)</a:t>
            </a:r>
          </a:p>
          <a:p>
            <a:r>
              <a:rPr lang="en-US" dirty="0"/>
              <a:t>Red Cedar Toastmasters (N3) **</a:t>
            </a:r>
          </a:p>
          <a:p>
            <a:r>
              <a:rPr lang="en-US" dirty="0"/>
              <a:t>New Richmond Toastmasters (N3)</a:t>
            </a:r>
          </a:p>
          <a:p>
            <a:r>
              <a:rPr lang="en-US" dirty="0"/>
              <a:t>Heart of </a:t>
            </a:r>
            <a:r>
              <a:rPr lang="en-US" dirty="0" err="1"/>
              <a:t>Eau</a:t>
            </a:r>
            <a:r>
              <a:rPr lang="en-US" dirty="0"/>
              <a:t> Claire (N4)</a:t>
            </a:r>
          </a:p>
          <a:p>
            <a:r>
              <a:rPr lang="en-US" dirty="0"/>
              <a:t>United Toastmasters (N4)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82964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C0B7E-5A90-42F3-BE95-5932EDD3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Coaches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B76A7B-DD00-4125-A510-B9E9830AA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Monthly calls with other coaches</a:t>
            </a:r>
          </a:p>
          <a:p>
            <a:r>
              <a:rPr lang="en-US" dirty="0"/>
              <a:t>Requirement for DTM</a:t>
            </a:r>
          </a:p>
          <a:p>
            <a:r>
              <a:rPr lang="en-US" dirty="0"/>
              <a:t>“Double Duty” – bring club to distinguished AND get district officer credit (by June 2020)</a:t>
            </a:r>
          </a:p>
          <a:p>
            <a:endParaRPr lang="en-US" dirty="0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5D1A1072-0E9A-437B-B867-ED1A6CC55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3848627"/>
            <a:ext cx="4343400" cy="28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217693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65F7-6085-4AC2-A038-49224D99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Succession Planning / Finding New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FE44-61A2-480B-8B68-9A7CFB0E9B0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Heather Perkins, DTM</a:t>
            </a:r>
          </a:p>
          <a:p>
            <a:r>
              <a:rPr lang="en-US" dirty="0"/>
              <a:t>Region Advisor – Region 5</a:t>
            </a:r>
          </a:p>
        </p:txBody>
      </p:sp>
    </p:spTree>
    <p:extLst>
      <p:ext uri="{BB962C8B-B14F-4D97-AF65-F5344CB8AC3E}">
        <p14:creationId xmlns:p14="http://schemas.microsoft.com/office/powerpoint/2010/main" val="560737417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EC3E-764C-4344-A8F1-B132AA97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that Met Minimum Dues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1FC2A-EDC0-4A8D-AE00-71A8C0704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Thank you to the clubs that have already paid and will be in good standing on April 1</a:t>
            </a:r>
          </a:p>
          <a:p>
            <a:r>
              <a:rPr lang="en-US" dirty="0"/>
              <a:t>Please continue to pay for members over the minimum of 8 – we want all your members to renew! </a:t>
            </a:r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79CBD67D-DB33-4A09-997F-7F3B00A07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3905251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685081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EC3E-764C-4344-A8F1-B132AA97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Clubs that Met Minimum Dues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1FC2A-EDC0-4A8D-AE00-71A8C0704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Ozaukee Toastmasters</a:t>
            </a:r>
          </a:p>
          <a:p>
            <a:r>
              <a:rPr lang="en-US" dirty="0"/>
              <a:t>Toastmasters in Control</a:t>
            </a:r>
          </a:p>
          <a:p>
            <a:r>
              <a:rPr lang="en-US" dirty="0"/>
              <a:t>DJAB</a:t>
            </a:r>
          </a:p>
          <a:p>
            <a:r>
              <a:rPr lang="en-US" dirty="0"/>
              <a:t>Uptowner Toastmasters Club</a:t>
            </a:r>
          </a:p>
          <a:p>
            <a:r>
              <a:rPr lang="en-US" dirty="0"/>
              <a:t>Eastside Madison Toastmasters Club</a:t>
            </a:r>
          </a:p>
          <a:p>
            <a:r>
              <a:rPr lang="en-US" dirty="0"/>
              <a:t>Chrome Conversations</a:t>
            </a:r>
          </a:p>
          <a:p>
            <a:r>
              <a:rPr lang="en-US" dirty="0"/>
              <a:t>Green Bay </a:t>
            </a:r>
            <a:r>
              <a:rPr lang="en-US" dirty="0" err="1"/>
              <a:t>Yackers</a:t>
            </a:r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23C3D4D-9C63-4DFA-A6F5-1251C4AC1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81200"/>
            <a:ext cx="2461722" cy="35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09950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2E608-6BE6-401F-9868-A4E702120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for AD and DD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20D04-00EC-4828-8F03-74FDEA93D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 – start contacting your clubs; ask the pertinent questions</a:t>
            </a:r>
          </a:p>
          <a:p>
            <a:r>
              <a:rPr lang="en-US" dirty="0"/>
              <a:t>DD – participate on Quad call on 3/10/19</a:t>
            </a:r>
          </a:p>
          <a:p>
            <a:r>
              <a:rPr lang="en-US" dirty="0"/>
              <a:t>AD &amp; DD – updates at 3/16/19 DEC meeting; division breakout sessions to discuss status and actions</a:t>
            </a:r>
          </a:p>
          <a:p>
            <a:r>
              <a:rPr lang="en-US" dirty="0"/>
              <a:t>DD – participate on Quad call on 3/24/19 to follow-up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10110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3035-0634-40FC-A913-EB0997748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Clubs / Leads in the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FD4D1-81F3-469D-A117-6CFFC595B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867400" cy="5101445"/>
          </a:xfrm>
        </p:spPr>
        <p:txBody>
          <a:bodyPr>
            <a:normAutofit/>
          </a:bodyPr>
          <a:lstStyle/>
          <a:p>
            <a:r>
              <a:rPr lang="en-US" dirty="0"/>
              <a:t>Inpro</a:t>
            </a:r>
          </a:p>
          <a:p>
            <a:r>
              <a:rPr lang="en-US" dirty="0"/>
              <a:t>Blackhawk Community Credit Union</a:t>
            </a:r>
          </a:p>
          <a:p>
            <a:r>
              <a:rPr lang="en-US" dirty="0"/>
              <a:t>World Headquarters</a:t>
            </a:r>
          </a:p>
          <a:p>
            <a:r>
              <a:rPr lang="en-US" dirty="0"/>
              <a:t>Schlitz Audubon Nature Center</a:t>
            </a:r>
          </a:p>
          <a:p>
            <a:r>
              <a:rPr lang="en-US" dirty="0"/>
              <a:t>Welch Allyn</a:t>
            </a:r>
          </a:p>
          <a:p>
            <a:r>
              <a:rPr lang="en-US" dirty="0"/>
              <a:t>EQ Leadership </a:t>
            </a:r>
          </a:p>
          <a:p>
            <a:r>
              <a:rPr lang="en-US" dirty="0" err="1"/>
              <a:t>Badgerland</a:t>
            </a:r>
            <a:r>
              <a:rPr lang="en-US" dirty="0"/>
              <a:t> Meter</a:t>
            </a:r>
          </a:p>
          <a:p>
            <a:r>
              <a:rPr lang="en-US" dirty="0"/>
              <a:t>St. Croix</a:t>
            </a:r>
          </a:p>
          <a:p>
            <a:r>
              <a:rPr lang="en-US" dirty="0"/>
              <a:t>Thai Community Club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987E70-7C85-47FF-BFB1-E08C83D3F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982" y="1583373"/>
            <a:ext cx="22860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39743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3BCB7-1437-4ABA-9343-23231BC69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Sponsor and Mentor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A0587-B1C6-402A-B3C1-785059F8F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your team together – 2 sponsors and 2 mentors </a:t>
            </a:r>
          </a:p>
          <a:p>
            <a:r>
              <a:rPr lang="en-US" dirty="0"/>
              <a:t>Work together now to meet with prospective club, demo meetings, organization meeting</a:t>
            </a:r>
          </a:p>
          <a:p>
            <a:r>
              <a:rPr lang="en-US" dirty="0"/>
              <a:t>Working handbook – step by step through the process – email Kris Pool for a copy</a:t>
            </a:r>
          </a:p>
          <a:p>
            <a:r>
              <a:rPr lang="en-US" dirty="0"/>
              <a:t>Contact Kris Pool for the lead information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F7A27E1A-DCAB-4F89-A1F6-36660E7D5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0"/>
            <a:ext cx="73152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61212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F196-FBA6-4DC2-B9FA-B7625852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18FB0-39D3-467C-874A-0287E624B0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962118638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7993923B-5DA6-4F6C-941C-D165FC209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01316"/>
            <a:ext cx="5715000" cy="585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064758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30-60-90 Day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308392020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30 Days (mid-March)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is recorded by May 31</a:t>
            </a:r>
          </a:p>
          <a:p>
            <a:pPr lvl="0"/>
            <a:r>
              <a:rPr lang="en-US" dirty="0"/>
              <a:t>Continue 2</a:t>
            </a:r>
            <a:r>
              <a:rPr lang="en-US" baseline="30000" dirty="0"/>
              <a:t>nd</a:t>
            </a:r>
            <a:r>
              <a:rPr lang="en-US" dirty="0"/>
              <a:t> round of club visits and enter information for visit reports within 48 hours after visit (due by May 31)</a:t>
            </a:r>
          </a:p>
          <a:p>
            <a:r>
              <a:rPr lang="en-US" dirty="0"/>
              <a:t>Speech Contests</a:t>
            </a:r>
          </a:p>
          <a:p>
            <a:pPr lvl="1"/>
            <a:r>
              <a:rPr lang="en-US" dirty="0"/>
              <a:t>Area Directors – Concluding contests</a:t>
            </a:r>
          </a:p>
          <a:p>
            <a:pPr lvl="1"/>
            <a:r>
              <a:rPr lang="en-US" dirty="0"/>
              <a:t>Division Directors – Finalizing details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pPr lvl="0"/>
            <a:r>
              <a:rPr lang="en-US" dirty="0"/>
              <a:t>Share information for the Spring Convention provided by PQD and on website with clubs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12760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60 Days (mid-April)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Ensure all training is recorded</a:t>
            </a:r>
          </a:p>
          <a:p>
            <a:r>
              <a:rPr lang="en-US" dirty="0"/>
              <a:t>Complete Area Director visits – finalize paperwork in early May</a:t>
            </a:r>
          </a:p>
          <a:p>
            <a:r>
              <a:rPr lang="en-US" dirty="0"/>
              <a:t>Division Contests occurring or have all plans finalized</a:t>
            </a:r>
          </a:p>
          <a:p>
            <a:r>
              <a:rPr lang="en-US" dirty="0"/>
              <a:t>Hold another Area/Division council meeting</a:t>
            </a:r>
          </a:p>
          <a:p>
            <a:r>
              <a:rPr lang="en-US" dirty="0"/>
              <a:t>Share information for the Spring Convention provided by PQD and on website with clubs</a:t>
            </a:r>
          </a:p>
          <a:p>
            <a:r>
              <a:rPr lang="en-US" dirty="0"/>
              <a:t>Have appointed successors recommended to DLC/likely incoming District Director or keep asking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5074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65F7-6085-4AC2-A038-49224D99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Contest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FE44-61A2-480B-8B68-9A7CFB0E9B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33500" y="4038600"/>
            <a:ext cx="6477000" cy="914400"/>
          </a:xfrm>
        </p:spPr>
        <p:txBody>
          <a:bodyPr/>
          <a:lstStyle/>
          <a:p>
            <a:r>
              <a:rPr lang="en-US" dirty="0"/>
              <a:t>Rozaline Janci, DTM and Ed Thelen, DTM</a:t>
            </a:r>
          </a:p>
          <a:p>
            <a:r>
              <a:rPr lang="en-US" dirty="0"/>
              <a:t>Program Quality Director and 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120467112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90 Days (mid-May)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recorded (May 31)</a:t>
            </a:r>
          </a:p>
          <a:p>
            <a:pPr lvl="0"/>
            <a:r>
              <a:rPr lang="en-US" dirty="0"/>
              <a:t>Have all Area Visits completed and finalize reports in District Central (due by May 31)</a:t>
            </a:r>
          </a:p>
          <a:p>
            <a:pPr lvl="0"/>
            <a:r>
              <a:rPr lang="en-US" dirty="0"/>
              <a:t>Start working with your successor (should have most positions finalized by then)</a:t>
            </a:r>
          </a:p>
          <a:p>
            <a:pPr lvl="1"/>
            <a:r>
              <a:rPr lang="en-US" dirty="0"/>
              <a:t>Area Directors – Share information about clubs and what you learned in the role</a:t>
            </a:r>
          </a:p>
          <a:p>
            <a:pPr lvl="1"/>
            <a:r>
              <a:rPr lang="en-US" dirty="0"/>
              <a:t>Division Directors – Work in transition on TLI planning and what you learned in the role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71504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 and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727535514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4DE6DA2E-0505-4AB5-9822-67E930A1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427887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Saturday, March 16, 2018</a:t>
            </a:r>
          </a:p>
          <a:p>
            <a:r>
              <a:rPr lang="en-US" dirty="0"/>
              <a:t>10:30 a.m. to 2:30 p.m. </a:t>
            </a:r>
          </a:p>
          <a:p>
            <a:r>
              <a:rPr lang="en-US" dirty="0"/>
              <a:t>Host: Eastern Division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Radisson Hotel &amp; Conference Center 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2040 Airport Drive, Green Bay, WI 54313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3D8E4806-4785-458B-91A9-8DC36416C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182282"/>
            <a:ext cx="5715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52420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Topics for DEC Meeting (partial)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Spring Convention Update – Convention Chair Gina Glover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Area/Division Director Roundtable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Team building exercise – IPDD Keith </a:t>
            </a:r>
            <a:r>
              <a:rPr lang="en-US" dirty="0" err="1">
                <a:sym typeface="Wingdings" panose="05000000000000000000" pitchFamily="2" charset="2"/>
              </a:rPr>
              <a:t>Cumiskey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PR Update – Kamal </a:t>
            </a:r>
            <a:r>
              <a:rPr lang="en-US" dirty="0" err="1">
                <a:sym typeface="Wingdings" panose="05000000000000000000" pitchFamily="2" charset="2"/>
              </a:rPr>
              <a:t>Soan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Tour of facilities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893CCA97-6789-4CD6-B0F2-9B2ECFE22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66388"/>
            <a:ext cx="2776538" cy="217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907535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626481B1-CF0B-48B8-BE38-F1C92374D8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529" y="723900"/>
            <a:ext cx="6364941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2786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A115E-56A8-4F6E-8095-40D34197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Administrative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65F78-89DB-4690-8265-9ADB3B489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not done so, please send details of your contests to Administration Manager Robin </a:t>
            </a:r>
            <a:r>
              <a:rPr lang="en-US" dirty="0" err="1"/>
              <a:t>Grabinski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d35.robingrabinski@gmail.com</a:t>
            </a:r>
            <a:r>
              <a:rPr lang="en-US" dirty="0"/>
              <a:t>) </a:t>
            </a:r>
          </a:p>
          <a:p>
            <a:r>
              <a:rPr lang="en-US" dirty="0"/>
              <a:t>Turnaround time should generally be 48-72 hours</a:t>
            </a:r>
          </a:p>
          <a:p>
            <a:r>
              <a:rPr lang="en-US" dirty="0"/>
              <a:t>If you do not see your event within this timeframe, please follow up and include District Director Ed in your correspondence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CD2F26F-2A11-4882-BA1A-DCB80B2E2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572000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395598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ACB84-0FA3-4F8D-823C-DB0183EC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Contest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3EF5A-2C41-4AB9-A422-87989C475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Clubs – January 2, 2019 – February 21, 2019</a:t>
            </a:r>
          </a:p>
          <a:p>
            <a:r>
              <a:rPr lang="en-US" dirty="0"/>
              <a:t>Areas – February 22, 2019 – March 24, 2019</a:t>
            </a:r>
          </a:p>
          <a:p>
            <a:r>
              <a:rPr lang="en-US" dirty="0"/>
              <a:t>Division – March 25, 2019 – April 28, 2019</a:t>
            </a:r>
          </a:p>
          <a:p>
            <a:r>
              <a:rPr lang="en-US" dirty="0"/>
              <a:t>District</a:t>
            </a:r>
          </a:p>
          <a:p>
            <a:pPr lvl="1"/>
            <a:r>
              <a:rPr lang="en-US" dirty="0"/>
              <a:t>Humorous – Friday, May 10, 2019</a:t>
            </a:r>
          </a:p>
          <a:p>
            <a:pPr lvl="1"/>
            <a:r>
              <a:rPr lang="en-US" dirty="0"/>
              <a:t>International – Saturday, May 11, 2019</a:t>
            </a:r>
          </a:p>
        </p:txBody>
      </p:sp>
      <p:pic>
        <p:nvPicPr>
          <p:cNvPr id="1028" name="Picture 4" descr="https://jennifermeaton.files.wordpress.com/2011/12/yay.png">
            <a:extLst>
              <a:ext uri="{FF2B5EF4-FFF2-40B4-BE49-F238E27FC236}">
                <a16:creationId xmlns:a16="http://schemas.microsoft.com/office/drawing/2014/main" id="{4FD7AFFB-8B68-4767-82AB-28864D282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724400"/>
            <a:ext cx="4791075" cy="189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600457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C016D-F2AB-475F-921E-E4C82EE89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 Attendance at Area Contests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8F18524-55D0-478B-8561-F8527B1C9B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173134"/>
              </p:ext>
            </p:extLst>
          </p:nvPr>
        </p:nvGraphicFramePr>
        <p:xfrm>
          <a:off x="228600" y="1600200"/>
          <a:ext cx="8610601" cy="3962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6302">
                  <a:extLst>
                    <a:ext uri="{9D8B030D-6E8A-4147-A177-3AD203B41FA5}">
                      <a16:colId xmlns:a16="http://schemas.microsoft.com/office/drawing/2014/main" val="263809165"/>
                    </a:ext>
                  </a:extLst>
                </a:gridCol>
                <a:gridCol w="742065">
                  <a:extLst>
                    <a:ext uri="{9D8B030D-6E8A-4147-A177-3AD203B41FA5}">
                      <a16:colId xmlns:a16="http://schemas.microsoft.com/office/drawing/2014/main" val="3235940240"/>
                    </a:ext>
                  </a:extLst>
                </a:gridCol>
                <a:gridCol w="742065">
                  <a:extLst>
                    <a:ext uri="{9D8B030D-6E8A-4147-A177-3AD203B41FA5}">
                      <a16:colId xmlns:a16="http://schemas.microsoft.com/office/drawing/2014/main" val="432814126"/>
                    </a:ext>
                  </a:extLst>
                </a:gridCol>
                <a:gridCol w="2639631">
                  <a:extLst>
                    <a:ext uri="{9D8B030D-6E8A-4147-A177-3AD203B41FA5}">
                      <a16:colId xmlns:a16="http://schemas.microsoft.com/office/drawing/2014/main" val="2844114459"/>
                    </a:ext>
                  </a:extLst>
                </a:gridCol>
                <a:gridCol w="837474">
                  <a:extLst>
                    <a:ext uri="{9D8B030D-6E8A-4147-A177-3AD203B41FA5}">
                      <a16:colId xmlns:a16="http://schemas.microsoft.com/office/drawing/2014/main" val="2329476232"/>
                    </a:ext>
                  </a:extLst>
                </a:gridCol>
                <a:gridCol w="487642">
                  <a:extLst>
                    <a:ext uri="{9D8B030D-6E8A-4147-A177-3AD203B41FA5}">
                      <a16:colId xmlns:a16="http://schemas.microsoft.com/office/drawing/2014/main" val="539655009"/>
                    </a:ext>
                  </a:extLst>
                </a:gridCol>
                <a:gridCol w="487642">
                  <a:extLst>
                    <a:ext uri="{9D8B030D-6E8A-4147-A177-3AD203B41FA5}">
                      <a16:colId xmlns:a16="http://schemas.microsoft.com/office/drawing/2014/main" val="2969718808"/>
                    </a:ext>
                  </a:extLst>
                </a:gridCol>
                <a:gridCol w="487642">
                  <a:extLst>
                    <a:ext uri="{9D8B030D-6E8A-4147-A177-3AD203B41FA5}">
                      <a16:colId xmlns:a16="http://schemas.microsoft.com/office/drawing/2014/main" val="717809378"/>
                    </a:ext>
                  </a:extLst>
                </a:gridCol>
                <a:gridCol w="487642">
                  <a:extLst>
                    <a:ext uri="{9D8B030D-6E8A-4147-A177-3AD203B41FA5}">
                      <a16:colId xmlns:a16="http://schemas.microsoft.com/office/drawing/2014/main" val="3413281411"/>
                    </a:ext>
                  </a:extLst>
                </a:gridCol>
                <a:gridCol w="1102496">
                  <a:extLst>
                    <a:ext uri="{9D8B030D-6E8A-4147-A177-3AD203B41FA5}">
                      <a16:colId xmlns:a16="http://schemas.microsoft.com/office/drawing/2014/main" val="3830865135"/>
                    </a:ext>
                  </a:extLst>
                </a:gridCol>
              </a:tblGrid>
              <a:tr h="18252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District 35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264950898"/>
                  </a:ext>
                </a:extLst>
              </a:tr>
              <a:tr h="18252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Speech Contests - Quad Attendance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3980922445"/>
                  </a:ext>
                </a:extLst>
              </a:tr>
              <a:tr h="33848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Spring 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3942818244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669925325"/>
                  </a:ext>
                </a:extLst>
              </a:tr>
              <a:tr h="338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Date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Area/Division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Time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Location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Type of Contest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Ed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 err="1">
                          <a:effectLst/>
                        </a:rPr>
                        <a:t>Rozaline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Kris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Keith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u="sng" strike="noStrike" dirty="0">
                          <a:effectLst/>
                        </a:rPr>
                        <a:t>Notes</a:t>
                      </a:r>
                      <a:endParaRPr lang="en-U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597649525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2/22/2019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B3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6:30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Steinhafels, Waukesha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664052126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2/23/2019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E5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8:00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Escanaba, Michigan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Also E5 TLI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621629007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2/23/2019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N3 &amp; N4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9:00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Keyes Chevrolet, Menomonie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3894096267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2/28/2019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D3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</a:rPr>
                        <a:t>Rapkin</a:t>
                      </a:r>
                      <a:r>
                        <a:rPr lang="en-US" sz="900" u="none" strike="noStrike" dirty="0">
                          <a:effectLst/>
                        </a:rPr>
                        <a:t> Auditorium, Milwaukee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677786309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3/2/2019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B4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9:00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Citizens Bank, New Berlin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294486977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3/2/2019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E1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9:15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Mead Public Library, Sheboygan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245787561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3/2/2019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B1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5:00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Steinhafels, Waukesha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702317596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3/2/2019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C3 &amp; C5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9:00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Bank of Prairie du Sac, Prairie du Sac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3983939830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3/8/2019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F2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CNH Industrial, Sturtevant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716200154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3/9/2019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N1 &amp; N2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9:30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Rasmussen College, Wausau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tentative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149043149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3/9/2019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F4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10:00 a.m.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Steinhafels, Waukesha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40376652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3/9/2019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E4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12:30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Brown County Library, Green Bay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1678703080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3/14/2019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D2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Harley-Davidson, Milwaukee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2885558356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3/14/2019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A1 (Humor)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6:00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Rockwell Automation, Mequon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tentative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4225809627"/>
                  </a:ext>
                </a:extLst>
              </a:tr>
              <a:tr h="18252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3/15/2019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B2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5:30 p.m.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Steinhafels, Waukesha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Area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01" marR="7601" marT="7601" marB="0" anchor="b"/>
                </a:tc>
                <a:extLst>
                  <a:ext uri="{0D108BD9-81ED-4DB2-BD59-A6C34878D82A}">
                    <a16:rowId xmlns:a16="http://schemas.microsoft.com/office/drawing/2014/main" val="1716443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474650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25394-A7B9-46B0-9983-446ACEA25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Convention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071C-FBC6-4234-96FE-8D3B6CCD63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1645632741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8883</TotalTime>
  <Words>2103</Words>
  <Application>Microsoft Office PowerPoint</Application>
  <PresentationFormat>On-screen Show (4:3)</PresentationFormat>
  <Paragraphs>432</Paragraphs>
  <Slides>55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February 2019 DEC Meeting</vt:lpstr>
      <vt:lpstr>Agenda</vt:lpstr>
      <vt:lpstr>Do we all have a Feather in our CAP?</vt:lpstr>
      <vt:lpstr>Succession Planning / Finding New Leaders</vt:lpstr>
      <vt:lpstr>Speech Contest Reminders</vt:lpstr>
      <vt:lpstr>Administrative Items</vt:lpstr>
      <vt:lpstr>Speech Contest Timeline</vt:lpstr>
      <vt:lpstr>Quad Attendance at Area Contests </vt:lpstr>
      <vt:lpstr>Spring Convention Update</vt:lpstr>
      <vt:lpstr>PowerPoint Presentation</vt:lpstr>
      <vt:lpstr>district35.org/2019-spring-convention/ </vt:lpstr>
      <vt:lpstr>Timeline</vt:lpstr>
      <vt:lpstr>Sponsorship Opportunities</vt:lpstr>
      <vt:lpstr>PowerPoint Presentation</vt:lpstr>
      <vt:lpstr>PowerPoint Presentation</vt:lpstr>
      <vt:lpstr>PowerPoint Presentation</vt:lpstr>
      <vt:lpstr>PowerPoint Presentation</vt:lpstr>
      <vt:lpstr>Why Serve on a Conference Committee</vt:lpstr>
      <vt:lpstr>District Success Plan</vt:lpstr>
      <vt:lpstr>District Goals - Dashboards</vt:lpstr>
      <vt:lpstr>Membership Payments – Action Items</vt:lpstr>
      <vt:lpstr>New Clubs – Action Items</vt:lpstr>
      <vt:lpstr>Distinguished Clubs – Action Items</vt:lpstr>
      <vt:lpstr>Additional Goals – Action Items</vt:lpstr>
      <vt:lpstr>Membership Update</vt:lpstr>
      <vt:lpstr>Membership Payments</vt:lpstr>
      <vt:lpstr>Reminders for all Clubs</vt:lpstr>
      <vt:lpstr>Current Membership Campaign</vt:lpstr>
      <vt:lpstr>Other Membership Building Ideas</vt:lpstr>
      <vt:lpstr>More Membership Resources</vt:lpstr>
      <vt:lpstr>Clubs Folding</vt:lpstr>
      <vt:lpstr>Clubs Folding</vt:lpstr>
      <vt:lpstr>Clubs Not in Good Standing</vt:lpstr>
      <vt:lpstr>Clubs Not in Good Standing</vt:lpstr>
      <vt:lpstr>Clubs with 10 or Fewer Paid Members</vt:lpstr>
      <vt:lpstr>Clubs with 10 or Fewer Paid Members</vt:lpstr>
      <vt:lpstr>Clubs with 10 or Fewer Paid Members</vt:lpstr>
      <vt:lpstr>Clubs with 10 or Fewer Paid Members</vt:lpstr>
      <vt:lpstr>Club Coaches</vt:lpstr>
      <vt:lpstr>Clubs that Met Minimum Dues </vt:lpstr>
      <vt:lpstr>Clubs that Met Minimum Dues </vt:lpstr>
      <vt:lpstr>Timeline for AD and DD </vt:lpstr>
      <vt:lpstr>New Clubs / Leads in the Works</vt:lpstr>
      <vt:lpstr>Sponsor and Mentor Teams</vt:lpstr>
      <vt:lpstr>Recognition</vt:lpstr>
      <vt:lpstr>PowerPoint Presentation</vt:lpstr>
      <vt:lpstr>30-60-90 Day Review</vt:lpstr>
      <vt:lpstr>Your Next 30 Days (mid-March)</vt:lpstr>
      <vt:lpstr>Your Next 60 Days (mid-April)</vt:lpstr>
      <vt:lpstr>Your Next 90 Days (mid-May)</vt:lpstr>
      <vt:lpstr>Q &amp; A and Wrap-Up</vt:lpstr>
      <vt:lpstr>PowerPoint Presentation</vt:lpstr>
      <vt:lpstr>Next DEC Meeting</vt:lpstr>
      <vt:lpstr>Next DEC Meeting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388</cp:revision>
  <cp:lastPrinted>2017-08-03T22:39:42Z</cp:lastPrinted>
  <dcterms:created xsi:type="dcterms:W3CDTF">2011-07-13T15:20:37Z</dcterms:created>
  <dcterms:modified xsi:type="dcterms:W3CDTF">2019-02-16T15:17:32Z</dcterms:modified>
</cp:coreProperties>
</file>