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73"/>
  </p:notesMasterIdLst>
  <p:sldIdLst>
    <p:sldId id="388" r:id="rId2"/>
    <p:sldId id="407" r:id="rId3"/>
    <p:sldId id="408" r:id="rId4"/>
    <p:sldId id="409" r:id="rId5"/>
    <p:sldId id="415" r:id="rId6"/>
    <p:sldId id="411" r:id="rId7"/>
    <p:sldId id="412" r:id="rId8"/>
    <p:sldId id="413" r:id="rId9"/>
    <p:sldId id="414" r:id="rId10"/>
    <p:sldId id="416" r:id="rId11"/>
    <p:sldId id="480" r:id="rId12"/>
    <p:sldId id="417" r:id="rId13"/>
    <p:sldId id="418" r:id="rId14"/>
    <p:sldId id="419" r:id="rId15"/>
    <p:sldId id="420" r:id="rId16"/>
    <p:sldId id="421" r:id="rId17"/>
    <p:sldId id="422" r:id="rId18"/>
    <p:sldId id="423" r:id="rId19"/>
    <p:sldId id="424" r:id="rId20"/>
    <p:sldId id="425" r:id="rId21"/>
    <p:sldId id="426" r:id="rId22"/>
    <p:sldId id="427" r:id="rId23"/>
    <p:sldId id="428" r:id="rId24"/>
    <p:sldId id="429" r:id="rId25"/>
    <p:sldId id="430" r:id="rId26"/>
    <p:sldId id="431" r:id="rId27"/>
    <p:sldId id="432" r:id="rId28"/>
    <p:sldId id="433" r:id="rId29"/>
    <p:sldId id="434" r:id="rId30"/>
    <p:sldId id="435" r:id="rId31"/>
    <p:sldId id="436" r:id="rId32"/>
    <p:sldId id="437" r:id="rId33"/>
    <p:sldId id="438" r:id="rId34"/>
    <p:sldId id="439" r:id="rId35"/>
    <p:sldId id="440" r:id="rId36"/>
    <p:sldId id="441" r:id="rId37"/>
    <p:sldId id="442" r:id="rId38"/>
    <p:sldId id="443" r:id="rId39"/>
    <p:sldId id="444" r:id="rId40"/>
    <p:sldId id="446" r:id="rId41"/>
    <p:sldId id="454" r:id="rId42"/>
    <p:sldId id="448" r:id="rId43"/>
    <p:sldId id="449" r:id="rId44"/>
    <p:sldId id="450" r:id="rId45"/>
    <p:sldId id="451" r:id="rId46"/>
    <p:sldId id="452" r:id="rId47"/>
    <p:sldId id="453" r:id="rId48"/>
    <p:sldId id="455" r:id="rId49"/>
    <p:sldId id="456" r:id="rId50"/>
    <p:sldId id="457" r:id="rId51"/>
    <p:sldId id="458" r:id="rId52"/>
    <p:sldId id="459" r:id="rId53"/>
    <p:sldId id="460" r:id="rId54"/>
    <p:sldId id="461" r:id="rId55"/>
    <p:sldId id="462" r:id="rId56"/>
    <p:sldId id="463" r:id="rId57"/>
    <p:sldId id="464" r:id="rId58"/>
    <p:sldId id="465" r:id="rId59"/>
    <p:sldId id="466" r:id="rId60"/>
    <p:sldId id="467" r:id="rId61"/>
    <p:sldId id="468" r:id="rId62"/>
    <p:sldId id="469" r:id="rId63"/>
    <p:sldId id="470" r:id="rId64"/>
    <p:sldId id="478" r:id="rId65"/>
    <p:sldId id="473" r:id="rId66"/>
    <p:sldId id="474" r:id="rId67"/>
    <p:sldId id="472" r:id="rId68"/>
    <p:sldId id="479" r:id="rId69"/>
    <p:sldId id="476" r:id="rId70"/>
    <p:sldId id="477" r:id="rId71"/>
    <p:sldId id="481" r:id="rId72"/>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4A"/>
    <a:srgbClr val="004165"/>
    <a:srgbClr val="A9B2B1"/>
    <a:srgbClr val="800000"/>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4394" autoAdjust="0"/>
  </p:normalViewPr>
  <p:slideViewPr>
    <p:cSldViewPr showGuides="1">
      <p:cViewPr varScale="1">
        <p:scale>
          <a:sx n="66" d="100"/>
          <a:sy n="66" d="100"/>
        </p:scale>
        <p:origin x="1398" y="66"/>
      </p:cViewPr>
      <p:guideLst>
        <p:guide orient="horz" pos="1008"/>
        <p:guide pos="192"/>
        <p:guide pos="288"/>
      </p:guideLst>
    </p:cSldViewPr>
  </p:slideViewPr>
  <p:outlineViewPr>
    <p:cViewPr>
      <p:scale>
        <a:sx n="33" d="100"/>
        <a:sy n="33" d="100"/>
      </p:scale>
      <p:origin x="0" y="0"/>
    </p:cViewPr>
  </p:outlineViewPr>
  <p:notesTextViewPr>
    <p:cViewPr>
      <p:scale>
        <a:sx n="85" d="100"/>
        <a:sy n="85" d="100"/>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8/11/2018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completing the research, send an email or letter of introduction to each company contact giving some brief information about Toastmasters. </a:t>
            </a:r>
          </a:p>
          <a:p>
            <a:r>
              <a:rPr lang="en-US" dirty="0"/>
              <a:t>Follow these guidelines for an effective email or letter of introduction: </a:t>
            </a:r>
          </a:p>
          <a:p>
            <a:r>
              <a:rPr lang="en-US" dirty="0"/>
              <a:t>Letter: ■ Print on high-quality Toastmasters stationery. ■ Hand-address and stamp the envelope. </a:t>
            </a:r>
          </a:p>
          <a:p>
            <a:r>
              <a:rPr lang="en-US" dirty="0"/>
              <a:t>Email and letter: ■ Provide preliminary information about Toastmasters using facts from your research. ■ Tell them you will call by phone in a few days to schedule a face-to-face appointment </a:t>
            </a:r>
          </a:p>
          <a:p>
            <a:endParaRPr lang="en-US" dirty="0"/>
          </a:p>
          <a:p>
            <a:r>
              <a:rPr lang="en-US" dirty="0"/>
              <a:t>It is also helpful to include the brochure Develop Your Leaders From Within (Item 103).</a:t>
            </a:r>
          </a:p>
        </p:txBody>
      </p:sp>
      <p:sp>
        <p:nvSpPr>
          <p:cNvPr id="4" name="Slide Number Placeholder 3"/>
          <p:cNvSpPr>
            <a:spLocks noGrp="1"/>
          </p:cNvSpPr>
          <p:nvPr>
            <p:ph type="sldNum" sz="quarter" idx="10"/>
          </p:nvPr>
        </p:nvSpPr>
        <p:spPr/>
        <p:txBody>
          <a:bodyPr/>
          <a:lstStyle/>
          <a:p>
            <a:fld id="{1C54B805-CDAB-3A40-8111-AB777D1FAB7A}" type="slidenum">
              <a:rPr lang="en-US" smtClean="0"/>
              <a:t>26</a:t>
            </a:fld>
            <a:endParaRPr lang="en-US"/>
          </a:p>
        </p:txBody>
      </p:sp>
    </p:spTree>
    <p:extLst>
      <p:ext uri="{BB962C8B-B14F-4D97-AF65-F5344CB8AC3E}">
        <p14:creationId xmlns:p14="http://schemas.microsoft.com/office/powerpoint/2010/main" val="2416627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 send the email or letter of introduction, follow these steps: </a:t>
            </a:r>
          </a:p>
          <a:p>
            <a:pPr marL="228600" indent="-228600">
              <a:buAutoNum type="arabicPeriod"/>
            </a:pPr>
            <a:r>
              <a:rPr lang="en-US" dirty="0"/>
              <a:t>Call the decision-makers you contacted by email or letter and make an appointment to see them. ■ Do not spend a lot of time giving details about Toastmasters; this is what the face-to-face meeting is for. </a:t>
            </a:r>
          </a:p>
          <a:p>
            <a:pPr marL="228600" indent="-228600">
              <a:buAutoNum type="arabicPeriod"/>
            </a:pPr>
            <a:r>
              <a:rPr lang="en-US" dirty="0"/>
              <a:t>Prepare for the meeting. ■ Use the research and consider what you know about the company’s needs. For example, if you know that the cost is one of the company’s major concerns, compare the cost-efficient value of Toastmasters training to other common types of training. </a:t>
            </a:r>
          </a:p>
          <a:p>
            <a:pPr marL="228600" indent="-228600">
              <a:buAutoNum type="arabicPeriod"/>
            </a:pPr>
            <a:r>
              <a:rPr lang="en-US" dirty="0"/>
              <a:t>Plan questions to ask during the meeting. ■ Design questions to expose as much information as possible about the value that the organization places on leadership and communication skills. ■ Ask contacts about personal life development and how leadership and communication skills have played a part in it. </a:t>
            </a:r>
          </a:p>
          <a:p>
            <a:pPr marL="228600" indent="-228600">
              <a:buAutoNum type="arabicPeriod"/>
            </a:pPr>
            <a:r>
              <a:rPr lang="en-US" dirty="0"/>
              <a:t>During the meeting, share the names of other corporations or local companies that already are benefiting from the Toastmasters program. </a:t>
            </a:r>
            <a:r>
              <a:rPr lang="en-US" b="1" dirty="0"/>
              <a:t>Note: You can print copies of a list of companies from the Toastmasters International website at www.toastmasters.org/corporatesponsors. </a:t>
            </a:r>
          </a:p>
          <a:p>
            <a:pPr marL="228600" indent="-228600">
              <a:buAutoNum type="arabicPeriod"/>
            </a:pPr>
            <a:r>
              <a:rPr lang="en-US" dirty="0"/>
              <a:t>Wrap it up. ■ When the discussion comes to a conclusion, give a value statement of Toastmasters membership that meets the needs of the organization.</a:t>
            </a:r>
          </a:p>
          <a:p>
            <a:pPr marL="0" indent="0">
              <a:buNone/>
            </a:pPr>
            <a:endParaRPr lang="en-US" dirty="0"/>
          </a:p>
          <a:p>
            <a:pPr marL="0" indent="0">
              <a:buNone/>
            </a:pPr>
            <a:r>
              <a:rPr lang="en-US" dirty="0"/>
              <a:t>NOTE: If the person you meet with does not have the authority to authorize the formation of a club, find out who does and offer to meet with that individual. Provide any information that person will need to make the decision.</a:t>
            </a:r>
          </a:p>
        </p:txBody>
      </p:sp>
      <p:sp>
        <p:nvSpPr>
          <p:cNvPr id="4" name="Slide Number Placeholder 3"/>
          <p:cNvSpPr>
            <a:spLocks noGrp="1"/>
          </p:cNvSpPr>
          <p:nvPr>
            <p:ph type="sldNum" sz="quarter" idx="10"/>
          </p:nvPr>
        </p:nvSpPr>
        <p:spPr/>
        <p:txBody>
          <a:bodyPr/>
          <a:lstStyle/>
          <a:p>
            <a:fld id="{1C54B805-CDAB-3A40-8111-AB777D1FAB7A}" type="slidenum">
              <a:rPr lang="en-US" smtClean="0"/>
              <a:t>27</a:t>
            </a:fld>
            <a:endParaRPr lang="en-US"/>
          </a:p>
        </p:txBody>
      </p:sp>
    </p:spTree>
    <p:extLst>
      <p:ext uri="{BB962C8B-B14F-4D97-AF65-F5344CB8AC3E}">
        <p14:creationId xmlns:p14="http://schemas.microsoft.com/office/powerpoint/2010/main" val="3776816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Discussing financial matters can be an uncomfortable task. It is important to be transparent and broach the subject. After the company has given its conceptual support, finalize its financial commitment and determine what portion of the club costs the company will pay. Usually the company pays the charter fee and new member fee for each member, while members pay their dues. Some companies pay for the banner and other club materials. </a:t>
            </a:r>
          </a:p>
        </p:txBody>
      </p:sp>
      <p:sp>
        <p:nvSpPr>
          <p:cNvPr id="4" name="Slide Number Placeholder 3"/>
          <p:cNvSpPr>
            <a:spLocks noGrp="1"/>
          </p:cNvSpPr>
          <p:nvPr>
            <p:ph type="sldNum" sz="quarter" idx="10"/>
          </p:nvPr>
        </p:nvSpPr>
        <p:spPr/>
        <p:txBody>
          <a:bodyPr/>
          <a:lstStyle/>
          <a:p>
            <a:fld id="{1C54B805-CDAB-3A40-8111-AB777D1FAB7A}" type="slidenum">
              <a:rPr lang="en-US" smtClean="0"/>
              <a:t>28</a:t>
            </a:fld>
            <a:endParaRPr lang="en-US"/>
          </a:p>
        </p:txBody>
      </p:sp>
    </p:spTree>
    <p:extLst>
      <p:ext uri="{BB962C8B-B14F-4D97-AF65-F5344CB8AC3E}">
        <p14:creationId xmlns:p14="http://schemas.microsoft.com/office/powerpoint/2010/main" val="3991006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conducting a demonstration meeting, whether it’s for a potential corporate or community club, plan how to handle any money collected from the prospective club. A sponsor or one of the new club’s officers may begin to collect payment for dues and fees from prospective members during or soon after the club’s first meeting. Many clubs choose to open a checking account at this stage. In many countries, it is necessary that the club register as a not-for-profit association before an account may be opened. World Headquarters will apply for this registration for all U.S. clubs. In other countries, the officers of the new club should check with local banks to see what type of documentation is required. For a corporate club, if the management will be covering the club’s expenses, the club will need to handle that internally. </a:t>
            </a:r>
          </a:p>
          <a:p>
            <a:endParaRPr lang="en-US" dirty="0"/>
          </a:p>
          <a:p>
            <a:r>
              <a:rPr lang="en-US" dirty="0"/>
              <a:t>If a club has collected payments from prospective members but does not have a bank account of its own, it may select one of the following options, at its own discretion: Designate a club officer to hold the payments until the club has opened an account. Hold the payments until they are sent to Toastmasters International. Deposit the funds into another local club’s account with the agreement of the other club. Mentors advise and assist the club in selecting which option best suits its needs. </a:t>
            </a:r>
          </a:p>
        </p:txBody>
      </p:sp>
      <p:sp>
        <p:nvSpPr>
          <p:cNvPr id="4" name="Slide Number Placeholder 3"/>
          <p:cNvSpPr>
            <a:spLocks noGrp="1"/>
          </p:cNvSpPr>
          <p:nvPr>
            <p:ph type="sldNum" sz="quarter" idx="10"/>
          </p:nvPr>
        </p:nvSpPr>
        <p:spPr/>
        <p:txBody>
          <a:bodyPr/>
          <a:lstStyle/>
          <a:p>
            <a:fld id="{1C54B805-CDAB-3A40-8111-AB777D1FAB7A}" type="slidenum">
              <a:rPr lang="en-US" smtClean="0"/>
              <a:t>29</a:t>
            </a:fld>
            <a:endParaRPr lang="en-US"/>
          </a:p>
        </p:txBody>
      </p:sp>
    </p:spTree>
    <p:extLst>
      <p:ext uri="{BB962C8B-B14F-4D97-AF65-F5344CB8AC3E}">
        <p14:creationId xmlns:p14="http://schemas.microsoft.com/office/powerpoint/2010/main" val="2536224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demonstration meeting is a sponsor’s opportunity to show prospective members how a Toastmasters meeting is conducted and what the Toastmasters program can do for them. A carefully, well-conducted meeting will excite prospective members and make them eager to form a club. A typical demonstration meeting requires eight or more experienced Toastmasters, each of whom assumes a meeting role, such as the following: 1. Toastmaster 5. General Evaluator 2. Timer 6. Speaker 3. Ah-Counter 7. Evaluator 4. Grammarian 8. </a:t>
            </a:r>
            <a:r>
              <a:rPr lang="en-US" dirty="0" err="1"/>
              <a:t>Topicsmaster</a:t>
            </a:r>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30</a:t>
            </a:fld>
            <a:endParaRPr lang="en-US"/>
          </a:p>
        </p:txBody>
      </p:sp>
    </p:spTree>
    <p:extLst>
      <p:ext uri="{BB962C8B-B14F-4D97-AF65-F5344CB8AC3E}">
        <p14:creationId xmlns:p14="http://schemas.microsoft.com/office/powerpoint/2010/main" val="194657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your goal is to pique interest. Following are some suggestions to help you plan the meeting: Keep the meeting short and within time limitations. If time is limited, include only: ■ A short Table Topics™ session ■ One prepared speech ■ One evaluation For example, if a sponsor is trying to charter a corporate club and the company has allotted 30 minutes for the demonstration meeting and any other information you plan to present, the sponsor must plan accordingly. Select a demonstration meeting team that will present a good, typical, yet abbreviated Toastmasters club meeting. Select Toastmasters to assume various roles: ■ A speaker to present a speech ◆ Consider the average speaking experience of the prospective members. ◆ A relatively inexperienced speaker who is not too polished will be less likely to intimidate the prospective members. ◆ An advanced speaker may illustrate how the Toastmasters program helps members become more skilled speakers. ◆ The Toastmaster should make this distinction clear to the audience. ■ An evaluator ◆ for an inexperienced speaker should be positive and gentle, yet helpful. ◆ for an experienced speaker should be more specific, showing that an advanced speaker receives a more detailed evaluation. Invite high-level representatives of the sponsoring organization (if any). ■ Their presence will show prospective members that the organization supports the new club. ■ Introduce these representatives at the beginning of the demonstration meeting. Have each person who attends the meeting sign a guest book and provide their name, address, telephone number, and email address. </a:t>
            </a:r>
          </a:p>
        </p:txBody>
      </p:sp>
      <p:sp>
        <p:nvSpPr>
          <p:cNvPr id="4" name="Slide Number Placeholder 3"/>
          <p:cNvSpPr>
            <a:spLocks noGrp="1"/>
          </p:cNvSpPr>
          <p:nvPr>
            <p:ph type="sldNum" sz="quarter" idx="10"/>
          </p:nvPr>
        </p:nvSpPr>
        <p:spPr/>
        <p:txBody>
          <a:bodyPr/>
          <a:lstStyle/>
          <a:p>
            <a:fld id="{1C54B805-CDAB-3A40-8111-AB777D1FAB7A}" type="slidenum">
              <a:rPr lang="en-US" smtClean="0"/>
              <a:t>31</a:t>
            </a:fld>
            <a:endParaRPr lang="en-US"/>
          </a:p>
        </p:txBody>
      </p:sp>
    </p:spTree>
    <p:extLst>
      <p:ext uri="{BB962C8B-B14F-4D97-AF65-F5344CB8AC3E}">
        <p14:creationId xmlns:p14="http://schemas.microsoft.com/office/powerpoint/2010/main" val="2980201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happens if a sponsor cannot find eight or even three Toastmasters to conduct a demonstration meeting? A sponsor can have a demonstration meeting even if he or she is the only Toastmaster! If a sponsor is conducting a demonstration meeting alone, the sponsor acts as both Toastmaster of the meeting and narrator. Before the demonstration meeting, appoint prospective members to roles or ask for volunteers. Emphasize none of the volunteers will have to speak. During the demonstration meeting, the Toastmaster calls on one of the prospective members, who comes to the lectern and is welcomed by the Toastmaster. The Toastmaster then steps to the side and acts as narrator. Briefly describe what the prospective member would say and do in the assigned role. </a:t>
            </a:r>
          </a:p>
        </p:txBody>
      </p:sp>
      <p:sp>
        <p:nvSpPr>
          <p:cNvPr id="4" name="Slide Number Placeholder 3"/>
          <p:cNvSpPr>
            <a:spLocks noGrp="1"/>
          </p:cNvSpPr>
          <p:nvPr>
            <p:ph type="sldNum" sz="quarter" idx="10"/>
          </p:nvPr>
        </p:nvSpPr>
        <p:spPr/>
        <p:txBody>
          <a:bodyPr/>
          <a:lstStyle/>
          <a:p>
            <a:fld id="{1C54B805-CDAB-3A40-8111-AB777D1FAB7A}" type="slidenum">
              <a:rPr lang="en-US" smtClean="0"/>
              <a:t>32</a:t>
            </a:fld>
            <a:endParaRPr lang="en-US"/>
          </a:p>
        </p:txBody>
      </p:sp>
    </p:spTree>
    <p:extLst>
      <p:ext uri="{BB962C8B-B14F-4D97-AF65-F5344CB8AC3E}">
        <p14:creationId xmlns:p14="http://schemas.microsoft.com/office/powerpoint/2010/main" val="3861766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sponsors and mentors explaining of their roles and responsibilities. Conduct a brief question-and-answer session with the prospective members, allowing the demonstration team to answer the questions. Ask Toastmasters members to share success stories, explaining to the audience how Toastmasters training has helped them in their careers and in their family and community lives. Complete the Application to Organize form that is included in How to Build a Toastmasters Club in the New Club Information Kit (or download at www.toastmasters.org/121. Submit the Application to Organize to World Headquarters with the $125 fee. Note: If the company will not cover club expenses, or will partially cover expenses, or if sponsoring a community club, explain the following: • Charter fees • International and club dues • Other potential costs (banner, administrative supplies, etc.) Ensure that each potential member understands the individual cost.</a:t>
            </a:r>
          </a:p>
        </p:txBody>
      </p:sp>
      <p:sp>
        <p:nvSpPr>
          <p:cNvPr id="4" name="Slide Number Placeholder 3"/>
          <p:cNvSpPr>
            <a:spLocks noGrp="1"/>
          </p:cNvSpPr>
          <p:nvPr>
            <p:ph type="sldNum" sz="quarter" idx="10"/>
          </p:nvPr>
        </p:nvSpPr>
        <p:spPr/>
        <p:txBody>
          <a:bodyPr/>
          <a:lstStyle/>
          <a:p>
            <a:fld id="{1C54B805-CDAB-3A40-8111-AB777D1FAB7A}" type="slidenum">
              <a:rPr lang="en-US" smtClean="0"/>
              <a:t>33</a:t>
            </a:fld>
            <a:endParaRPr lang="en-US"/>
          </a:p>
        </p:txBody>
      </p:sp>
    </p:spTree>
    <p:extLst>
      <p:ext uri="{BB962C8B-B14F-4D97-AF65-F5344CB8AC3E}">
        <p14:creationId xmlns:p14="http://schemas.microsoft.com/office/powerpoint/2010/main" val="119432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LAUNCH A COMMUNITY CLUB Toastmasters Teamwork The support team for community clubs is the same as for company clubs: Two sponsors Two mentors The district director ■ Responsible for appointing sponsors and mentors for community clubs. V15 V16 V14 STARTING FROM SCRATCH – HOW TO SPONSOR NEW CLUBS 13 The club growth director Other Toastmasters and district leaders who have chartered new clubs before and are resources for advice and information Use the New Club Information Kit (Item 123) in the establishment of a community club. </a:t>
            </a:r>
          </a:p>
          <a:p>
            <a:endParaRPr lang="en-US" dirty="0"/>
          </a:p>
          <a:p>
            <a:r>
              <a:rPr lang="en-US" dirty="0"/>
              <a:t>Note: A sponsor will not need to perform the research that is necessary to establish a corporate club. It is not necessary to write a formal introductory email or letter. Much of a sponsor’s energy is spent marketing a community club to gain local interest. Unlike a corporate club, a sponsor does not have the ease of a company’s intranet or email to communicate to employees. Work with the district to market and publicize the club to the community. </a:t>
            </a:r>
          </a:p>
        </p:txBody>
      </p:sp>
      <p:sp>
        <p:nvSpPr>
          <p:cNvPr id="4" name="Slide Number Placeholder 3"/>
          <p:cNvSpPr>
            <a:spLocks noGrp="1"/>
          </p:cNvSpPr>
          <p:nvPr>
            <p:ph type="sldNum" sz="quarter" idx="10"/>
          </p:nvPr>
        </p:nvSpPr>
        <p:spPr/>
        <p:txBody>
          <a:bodyPr/>
          <a:lstStyle/>
          <a:p>
            <a:fld id="{1C54B805-CDAB-3A40-8111-AB777D1FAB7A}" type="slidenum">
              <a:rPr lang="en-US" smtClean="0"/>
              <a:t>34</a:t>
            </a:fld>
            <a:endParaRPr lang="en-US"/>
          </a:p>
        </p:txBody>
      </p:sp>
    </p:spTree>
    <p:extLst>
      <p:ext uri="{BB962C8B-B14F-4D97-AF65-F5344CB8AC3E}">
        <p14:creationId xmlns:p14="http://schemas.microsoft.com/office/powerpoint/2010/main" val="1791468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these steps to charter a community club. </a:t>
            </a:r>
          </a:p>
          <a:p>
            <a:pPr marL="228600" indent="-228600">
              <a:buAutoNum type="arabicPeriod"/>
            </a:pPr>
            <a:r>
              <a:rPr lang="en-US" dirty="0"/>
              <a:t>Plan a demonstration meeting. ■ Schedule the meeting two to four weeks in advance. ■ Publicize and promote the meeting. Note: Get free promotion materials from www.toastmasters.org/marketingresources or purchase items from the online store at www.toastmasters.org/shop. </a:t>
            </a:r>
          </a:p>
          <a:p>
            <a:pPr marL="228600" indent="-228600">
              <a:buAutoNum type="arabicPeriod"/>
            </a:pPr>
            <a:r>
              <a:rPr lang="en-US" dirty="0"/>
              <a:t>Collaborate with the district public relations manager to publicize the demonstration meeting in the media. ■ Send announcements to local publications and be sure to include a photo of one of the speakers of action. ■ Send public service announcements to radio and TV stations with taglines that announce the date, time, and place. </a:t>
            </a:r>
          </a:p>
          <a:p>
            <a:pPr marL="228600" indent="-228600">
              <a:buAutoNum type="arabicPeriod"/>
            </a:pPr>
            <a:r>
              <a:rPr lang="en-US" dirty="0"/>
              <a:t>Contact the local chamber of commerce for a list of businesses and invite the owners and managers to the demonstration meeting. </a:t>
            </a:r>
          </a:p>
          <a:p>
            <a:pPr marL="228600" indent="-228600">
              <a:buAutoNum type="arabicPeriod"/>
            </a:pPr>
            <a:r>
              <a:rPr lang="en-US" dirty="0"/>
              <a:t>Place posters and announcements on the following: ■ Community bulletin boards ■ Apartment complex laundry rooms and club houses ■ Public libraries ■ Community college campuses ■ Strip malls ■ Local businesses V17 STARTING FROM SCRATCH – HOW TO SPONSOR NEW CLUBS 14 </a:t>
            </a:r>
          </a:p>
          <a:p>
            <a:pPr marL="228600" indent="-228600">
              <a:buAutoNum type="arabicPeriod"/>
            </a:pPr>
            <a:r>
              <a:rPr lang="en-US" dirty="0"/>
              <a:t>Target specialized groups, using invitation mailings, that will contribute a strong nucleus of potential members to the new club, such as the following: ■ Employees of small businesses ■ Religious groups ■ Military personnel</a:t>
            </a:r>
          </a:p>
          <a:p>
            <a:pPr marL="0" indent="0">
              <a:buNone/>
            </a:pPr>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35</a:t>
            </a:fld>
            <a:endParaRPr lang="en-US"/>
          </a:p>
        </p:txBody>
      </p:sp>
    </p:spTree>
    <p:extLst>
      <p:ext uri="{BB962C8B-B14F-4D97-AF65-F5344CB8AC3E}">
        <p14:creationId xmlns:p14="http://schemas.microsoft.com/office/powerpoint/2010/main" val="933983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r>
              <a:rPr lang="en-US" dirty="0"/>
              <a:t>The role of sponsor is integral to the success of a new Toastmasters club. </a:t>
            </a:r>
          </a:p>
        </p:txBody>
      </p:sp>
      <p:sp>
        <p:nvSpPr>
          <p:cNvPr id="4" name="Slide Number Placeholder 3"/>
          <p:cNvSpPr>
            <a:spLocks noGrp="1"/>
          </p:cNvSpPr>
          <p:nvPr>
            <p:ph type="sldNum" sz="quarter" idx="10"/>
          </p:nvPr>
        </p:nvSpPr>
        <p:spPr/>
        <p:txBody>
          <a:bodyPr/>
          <a:lstStyle/>
          <a:p>
            <a:fld id="{1C54B805-CDAB-3A40-8111-AB777D1FAB7A}" type="slidenum">
              <a:rPr lang="en-US" smtClean="0"/>
              <a:t>18</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 sponsor has built up the prospective members’ interest with the demonstration meeting for either a community or corporate club, the next challenge is to keep that interest and enthusiasm for the club going until the club is ready to charter. Trainer: Ask the participants, “How do you keep the prospective members’ interest and enthusiasm?” Write the answers on a flipchart or white board. A sponsor needs to focus the group on the future and capitalize on the group’s eagerness. The following are steps to maintain enthusiasm to charter a club: 1. At the end of the demonstration meeting, announce the following: ■ Date ■ Time ■ Place of next meeting 2. Ask the group to select a temporary: ■ President ■ Treasurer ■ Sergeant at Arms 3. Follow up with reminder notices. Make sure all attendees have given their: ■ Name ■ Address ■ Telephone number ■ Email address 4. Ask the temporary treasurer to collect the money from those who have decided to join. 5. Obtain enough money to pay the charter fee so that members can receive the educational and administrative manuals needed to conduct club meetings. Note: The usual practice for collecting the charter is to divide the $125 by the number of members you believe will be joining the club, then add that fraction to each charter member’s dues. V18 STARTING FROM SCRATCH – HOW TO SPONSOR NEW CLUBS 15 6. Conclude by thanking everyone for coming and acknowledge the meeting hosts, participants, and anyone else who assisted with the event. Most prospective clubs do not charter immediately. It can take eight or more meetings before the club can complete the charter requirements. Your job is to keep the enthusiasm going; to ensure everyone stays involved and excited about the new club</a:t>
            </a:r>
          </a:p>
        </p:txBody>
      </p:sp>
      <p:sp>
        <p:nvSpPr>
          <p:cNvPr id="4" name="Slide Number Placeholder 3"/>
          <p:cNvSpPr>
            <a:spLocks noGrp="1"/>
          </p:cNvSpPr>
          <p:nvPr>
            <p:ph type="sldNum" sz="quarter" idx="10"/>
          </p:nvPr>
        </p:nvSpPr>
        <p:spPr/>
        <p:txBody>
          <a:bodyPr/>
          <a:lstStyle/>
          <a:p>
            <a:fld id="{1C54B805-CDAB-3A40-8111-AB777D1FAB7A}" type="slidenum">
              <a:rPr lang="en-US" smtClean="0"/>
              <a:t>36</a:t>
            </a:fld>
            <a:endParaRPr lang="en-US"/>
          </a:p>
        </p:txBody>
      </p:sp>
    </p:spTree>
    <p:extLst>
      <p:ext uri="{BB962C8B-B14F-4D97-AF65-F5344CB8AC3E}">
        <p14:creationId xmlns:p14="http://schemas.microsoft.com/office/powerpoint/2010/main" val="249389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the Charter As soon as the prospective club reaches 20 members, complete the charter application forms and send them, along with the new members’ fees and dues, to World Headquarters. You will find details about the chartering process and paperwork in the How to Build a Toastmasters Club (Item 121) manual at www.toastmasters.org/121. </a:t>
            </a:r>
          </a:p>
        </p:txBody>
      </p:sp>
      <p:sp>
        <p:nvSpPr>
          <p:cNvPr id="4" name="Slide Number Placeholder 3"/>
          <p:cNvSpPr>
            <a:spLocks noGrp="1"/>
          </p:cNvSpPr>
          <p:nvPr>
            <p:ph type="sldNum" sz="quarter" idx="10"/>
          </p:nvPr>
        </p:nvSpPr>
        <p:spPr/>
        <p:txBody>
          <a:bodyPr/>
          <a:lstStyle/>
          <a:p>
            <a:fld id="{1C54B805-CDAB-3A40-8111-AB777D1FAB7A}" type="slidenum">
              <a:rPr lang="en-US" smtClean="0"/>
              <a:t>37</a:t>
            </a:fld>
            <a:endParaRPr lang="en-US"/>
          </a:p>
        </p:txBody>
      </p:sp>
    </p:spTree>
    <p:extLst>
      <p:ext uri="{BB962C8B-B14F-4D97-AF65-F5344CB8AC3E}">
        <p14:creationId xmlns:p14="http://schemas.microsoft.com/office/powerpoint/2010/main" val="3316227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presentation of the charter marks the debut of a new Toastmasters club and is an excellent opportunity to recognize those who helped form the club. It’s also a chance to generate publicity for the club, so plan the event carefully. Invite all guests with formal invitations. ■ Contact an area director, division director or district director well in advance of the ceremony date so he or she can plan to attend. ■ Include those individuals instrumental in chartering the club, as well as the following: ◆ Company officials ◆ Local government figures ◆ Area and division directors ◆ Other district officers If another club helped to sponsor the new club, invite its members to attend. Note: Remember to be considerate of the club budget and plan for expenses involved for these guests. Publicize the charter presentation. Use the following tips when preparing your publicity efforts for corporate and community clubs: ■ Coordinate your publicity efforts with your district public relations manager. ■ Send an announcement to the local media as soon as the charter presentation date is set. ■ Follow up with a more detailed release as close to the date as deadlines will allow. H2 V19 V20 STARTING FROM SCRATCH – HOW TO SPONSOR NEW CLUBS 16 ■ If local publications cannot send a photographer to the meeting, send them a photo of the presentation with a caption identifying the following: ◆ People ◆ Date ◆ Place ◆ Occasion Form committees to handle such things as the following: ■ Decorations ■ Seating ■ Arrangements for special guests ■ Entertainment (if any) ■ Registrations ■ Refreshments ■ Banquet service</a:t>
            </a:r>
          </a:p>
          <a:p>
            <a:r>
              <a:rPr lang="en-US" dirty="0"/>
              <a:t>Note: The Toastmasters International manual Put on a Good Show – Meeting Planner Handbook (Item 220) can help you in your preparations. Include a short Toastmasters meeting followed by the charter presentation. Prepare a printed program. Trainer: Close the program by directing sponsors to How to Build a Toastmasters Club (Item 121) for details about charting clubs as well as information regarding chartering </a:t>
            </a:r>
            <a:r>
              <a:rPr lang="en-US" dirty="0" err="1"/>
              <a:t>speciality</a:t>
            </a:r>
            <a:r>
              <a:rPr lang="en-US" dirty="0"/>
              <a:t> or advanced clubs.</a:t>
            </a:r>
          </a:p>
        </p:txBody>
      </p:sp>
      <p:sp>
        <p:nvSpPr>
          <p:cNvPr id="4" name="Slide Number Placeholder 3"/>
          <p:cNvSpPr>
            <a:spLocks noGrp="1"/>
          </p:cNvSpPr>
          <p:nvPr>
            <p:ph type="sldNum" sz="quarter" idx="10"/>
          </p:nvPr>
        </p:nvSpPr>
        <p:spPr/>
        <p:txBody>
          <a:bodyPr/>
          <a:lstStyle/>
          <a:p>
            <a:fld id="{1C54B805-CDAB-3A40-8111-AB777D1FAB7A}" type="slidenum">
              <a:rPr lang="en-US" smtClean="0"/>
              <a:t>38</a:t>
            </a:fld>
            <a:endParaRPr lang="en-US"/>
          </a:p>
        </p:txBody>
      </p:sp>
    </p:spTree>
    <p:extLst>
      <p:ext uri="{BB962C8B-B14F-4D97-AF65-F5344CB8AC3E}">
        <p14:creationId xmlns:p14="http://schemas.microsoft.com/office/powerpoint/2010/main" val="2850148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48</a:t>
            </a:fld>
            <a:endParaRPr lang="en-US" dirty="0"/>
          </a:p>
        </p:txBody>
      </p:sp>
    </p:spTree>
    <p:extLst>
      <p:ext uri="{BB962C8B-B14F-4D97-AF65-F5344CB8AC3E}">
        <p14:creationId xmlns:p14="http://schemas.microsoft.com/office/powerpoint/2010/main" val="10637713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49</a:t>
            </a:fld>
            <a:endParaRPr lang="en-US" dirty="0"/>
          </a:p>
        </p:txBody>
      </p:sp>
    </p:spTree>
    <p:extLst>
      <p:ext uri="{BB962C8B-B14F-4D97-AF65-F5344CB8AC3E}">
        <p14:creationId xmlns:p14="http://schemas.microsoft.com/office/powerpoint/2010/main" val="1865569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Cash flow</a:t>
            </a:r>
          </a:p>
          <a:p>
            <a:endParaRPr lang="en-US" sz="1200" dirty="0"/>
          </a:p>
          <a:p>
            <a:r>
              <a:rPr lang="en-US" sz="1200" dirty="0"/>
              <a:t>Started 2017 with $35,897.30</a:t>
            </a:r>
          </a:p>
          <a:p>
            <a:r>
              <a:rPr lang="en-US" sz="1200" dirty="0"/>
              <a:t>Ended Year with $23,425.96</a:t>
            </a:r>
          </a:p>
          <a:p>
            <a:r>
              <a:rPr lang="en-US" sz="1200" dirty="0"/>
              <a:t>Negative Cash Flow of $12,471.34</a:t>
            </a:r>
          </a:p>
          <a:p>
            <a:pPr marL="171450" indent="-171450">
              <a:buFontTx/>
              <a:buChar char="-"/>
            </a:pPr>
            <a:r>
              <a:rPr lang="en-US" sz="1200" dirty="0"/>
              <a:t>Caused by Planned spending over income and Changes in Required Reserves.</a:t>
            </a:r>
          </a:p>
          <a:p>
            <a:pPr marL="171450" indent="-171450">
              <a:buFontTx/>
              <a:buChar char="-"/>
            </a:pPr>
            <a:endParaRPr lang="en-US" sz="1200" dirty="0"/>
          </a:p>
          <a:p>
            <a:pPr marL="0" indent="0">
              <a:buFontTx/>
              <a:buNone/>
            </a:pPr>
            <a:r>
              <a:rPr lang="en-US" sz="1200" dirty="0"/>
              <a:t>Income</a:t>
            </a:r>
          </a:p>
          <a:p>
            <a:pPr marL="171450" indent="-171450">
              <a:buFontTx/>
              <a:buChar char="-"/>
            </a:pPr>
            <a:r>
              <a:rPr lang="en-US" sz="1200" dirty="0"/>
              <a:t>Member Payments UNDER budget by $1,358.61</a:t>
            </a:r>
          </a:p>
          <a:p>
            <a:pPr marL="171450" indent="-171450">
              <a:buFontTx/>
              <a:buChar char="-"/>
            </a:pPr>
            <a:r>
              <a:rPr lang="en-US" sz="1200" dirty="0"/>
              <a:t>Conference Revenue UNDER Budget by $1050.48</a:t>
            </a:r>
          </a:p>
          <a:p>
            <a:pPr marL="171450" indent="-171450">
              <a:buFontTx/>
              <a:buChar char="-"/>
            </a:pPr>
            <a:r>
              <a:rPr lang="en-US" sz="1200" dirty="0"/>
              <a:t>TLI UNDER budget by $1,215.44</a:t>
            </a:r>
          </a:p>
          <a:p>
            <a:pPr marL="171450" indent="-171450">
              <a:buFontTx/>
              <a:buChar char="-"/>
            </a:pPr>
            <a:endParaRPr lang="en-US" sz="1200" dirty="0"/>
          </a:p>
          <a:p>
            <a:pPr marL="0" indent="0">
              <a:buFontTx/>
              <a:buNone/>
            </a:pPr>
            <a:r>
              <a:rPr lang="en-US" sz="1200" dirty="0"/>
              <a:t>Expenses</a:t>
            </a:r>
          </a:p>
          <a:p>
            <a:pPr marL="171450" indent="-171450">
              <a:buFontTx/>
              <a:buChar char="-"/>
            </a:pPr>
            <a:r>
              <a:rPr lang="en-US" sz="1200" dirty="0"/>
              <a:t>Conference Expenses UNDER budget by $2,934.61</a:t>
            </a:r>
          </a:p>
          <a:p>
            <a:pPr marL="628650" lvl="1" indent="-171450">
              <a:buFontTx/>
              <a:buChar char="-"/>
            </a:pPr>
            <a:r>
              <a:rPr lang="en-US" sz="1200" dirty="0"/>
              <a:t>This resulted in Conferences resulting in a small profit</a:t>
            </a:r>
          </a:p>
          <a:p>
            <a:pPr marL="171450" lvl="0" indent="-171450">
              <a:buFontTx/>
              <a:buChar char="-"/>
            </a:pPr>
            <a:r>
              <a:rPr lang="en-US" sz="1200" dirty="0"/>
              <a:t>TLI UNDER budget by $1,889.77</a:t>
            </a:r>
          </a:p>
          <a:p>
            <a:pPr marL="171450" lvl="0" indent="-171450">
              <a:buFontTx/>
              <a:buChar char="-"/>
            </a:pPr>
            <a:r>
              <a:rPr lang="en-US" sz="1200" dirty="0"/>
              <a:t>Marketing UNDER Budget by $9,312.00</a:t>
            </a:r>
          </a:p>
          <a:p>
            <a:pPr marL="171450" lvl="0" indent="-171450">
              <a:buFontTx/>
              <a:buChar char="-"/>
            </a:pPr>
            <a:r>
              <a:rPr lang="en-US" sz="1200" dirty="0"/>
              <a:t>Communication &amp; PR UNDER budget by $1,261.43</a:t>
            </a:r>
          </a:p>
          <a:p>
            <a:pPr marL="171450" lvl="0" indent="-171450">
              <a:buFontTx/>
              <a:buChar char="-"/>
            </a:pPr>
            <a:r>
              <a:rPr lang="en-US" sz="1200" dirty="0"/>
              <a:t>Education &amp; Training (DEC Meetings) OVER budget by $232.95</a:t>
            </a:r>
          </a:p>
          <a:p>
            <a:pPr marL="171450" lvl="0" indent="-171450">
              <a:buFontTx/>
              <a:buChar char="-"/>
            </a:pPr>
            <a:r>
              <a:rPr lang="en-US" sz="1200" dirty="0"/>
              <a:t>Speech Contests UNDER by $2,202.75</a:t>
            </a:r>
          </a:p>
          <a:p>
            <a:pPr marL="171450" lvl="0" indent="-171450">
              <a:buFontTx/>
              <a:buChar char="-"/>
            </a:pPr>
            <a:r>
              <a:rPr lang="en-US" sz="1200" dirty="0"/>
              <a:t>Administration UNDER by $557.52</a:t>
            </a:r>
          </a:p>
          <a:p>
            <a:pPr marL="171450" lvl="0" indent="-171450">
              <a:buFontTx/>
              <a:buChar char="-"/>
            </a:pPr>
            <a:r>
              <a:rPr lang="en-US" sz="1200" dirty="0"/>
              <a:t>Travel UNDER by $7,684.67</a:t>
            </a:r>
          </a:p>
          <a:p>
            <a:pPr marL="171450" lvl="0" indent="-171450">
              <a:buFontTx/>
              <a:buChar char="-"/>
            </a:pPr>
            <a:endParaRPr lang="en-US" sz="1200" dirty="0"/>
          </a:p>
          <a:p>
            <a:pPr marL="0" lvl="0" indent="0">
              <a:buFontTx/>
              <a:buNone/>
            </a:pPr>
            <a:r>
              <a:rPr lang="en-US" sz="1200" dirty="0"/>
              <a:t>Due to a lower amount of Funds available and Changing Expenses at TLI, I do not advise planning to run as much of a deficit as last year.  I actually recommend, as close to a Net $0 budget as we can get.</a:t>
            </a:r>
          </a:p>
        </p:txBody>
      </p:sp>
      <p:sp>
        <p:nvSpPr>
          <p:cNvPr id="4" name="Slide Number Placeholder 3"/>
          <p:cNvSpPr>
            <a:spLocks noGrp="1"/>
          </p:cNvSpPr>
          <p:nvPr>
            <p:ph type="sldNum" sz="quarter" idx="5"/>
          </p:nvPr>
        </p:nvSpPr>
        <p:spPr/>
        <p:txBody>
          <a:bodyPr/>
          <a:lstStyle/>
          <a:p>
            <a:fld id="{1C54B805-CDAB-3A40-8111-AB777D1FAB7A}" type="slidenum">
              <a:rPr lang="en-US" smtClean="0"/>
              <a:t>50</a:t>
            </a:fld>
            <a:endParaRPr lang="en-US" dirty="0"/>
          </a:p>
        </p:txBody>
      </p:sp>
    </p:spTree>
    <p:extLst>
      <p:ext uri="{BB962C8B-B14F-4D97-AF65-F5344CB8AC3E}">
        <p14:creationId xmlns:p14="http://schemas.microsoft.com/office/powerpoint/2010/main" val="3201395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prerequisite to starting a 2018-2019 budget I pulled together the last 4 years. Which is shown in the chart above.</a:t>
            </a:r>
          </a:p>
          <a:p>
            <a:endParaRPr lang="en-US" dirty="0"/>
          </a:p>
          <a:p>
            <a:r>
              <a:rPr lang="en-US" dirty="0"/>
              <a:t>Some items of note:</a:t>
            </a:r>
          </a:p>
          <a:p>
            <a:endParaRPr lang="en-US" dirty="0"/>
          </a:p>
          <a:p>
            <a:r>
              <a:rPr lang="en-US" dirty="0"/>
              <a:t>2016 vs 2017 there is a marked increase in Membership Revenue – This is partially due to the increase in membership dues.</a:t>
            </a:r>
          </a:p>
          <a:p>
            <a:r>
              <a:rPr lang="en-US" dirty="0"/>
              <a:t>We have been spending AGAINST our reserves the last 4 years to spend down the amount we have in overall reserves.  I’m recommending a significant reduction in that going forward, and strongly suggest  we work towards a $0 loss budget.</a:t>
            </a:r>
          </a:p>
        </p:txBody>
      </p:sp>
      <p:sp>
        <p:nvSpPr>
          <p:cNvPr id="4" name="Slide Number Placeholder 3"/>
          <p:cNvSpPr>
            <a:spLocks noGrp="1"/>
          </p:cNvSpPr>
          <p:nvPr>
            <p:ph type="sldNum" sz="quarter" idx="5"/>
          </p:nvPr>
        </p:nvSpPr>
        <p:spPr/>
        <p:txBody>
          <a:bodyPr/>
          <a:lstStyle/>
          <a:p>
            <a:fld id="{1C54B805-CDAB-3A40-8111-AB777D1FAB7A}" type="slidenum">
              <a:rPr lang="en-US" smtClean="0"/>
              <a:t>51</a:t>
            </a:fld>
            <a:endParaRPr lang="en-US" dirty="0"/>
          </a:p>
        </p:txBody>
      </p:sp>
    </p:spTree>
    <p:extLst>
      <p:ext uri="{BB962C8B-B14F-4D97-AF65-F5344CB8AC3E}">
        <p14:creationId xmlns:p14="http://schemas.microsoft.com/office/powerpoint/2010/main" val="750655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conversations need to occur with the Trio before we finalize the budget.</a:t>
            </a:r>
          </a:p>
          <a:p>
            <a:endParaRPr lang="en-US" dirty="0"/>
          </a:p>
          <a:p>
            <a:r>
              <a:rPr lang="en-US" dirty="0"/>
              <a:t>What we see here is the 4 year average as well as the Initial budget and the First Draft adjusted budget.</a:t>
            </a:r>
          </a:p>
          <a:p>
            <a:endParaRPr lang="en-US" dirty="0"/>
          </a:p>
          <a:p>
            <a:r>
              <a:rPr lang="en-US" dirty="0"/>
              <a:t>The initial budget is based off of averages with some informed changes (Orange).</a:t>
            </a:r>
          </a:p>
          <a:p>
            <a:r>
              <a:rPr lang="en-US" dirty="0"/>
              <a:t>- Revenues projected are given to us by TI and are reflected here in both plans, the are based off the previous Toastmaster Year</a:t>
            </a:r>
          </a:p>
          <a:p>
            <a:pPr marL="171450" indent="-171450">
              <a:buFontTx/>
              <a:buChar char="-"/>
            </a:pPr>
            <a:r>
              <a:rPr lang="en-US" dirty="0"/>
              <a:t>Conference Revenue was reduced by ½ (as well as the Corresponding Expenses) due to having only one conference</a:t>
            </a:r>
          </a:p>
          <a:p>
            <a:pPr marL="171450" indent="-171450">
              <a:buFontTx/>
              <a:buChar char="-"/>
            </a:pPr>
            <a:r>
              <a:rPr lang="en-US" dirty="0"/>
              <a:t>TI is introducing a new chargeback of 5% to pay for additional accounting and other expenses the Home Office is incurring for District Operations</a:t>
            </a:r>
          </a:p>
          <a:p>
            <a:pPr marL="171450" indent="-171450">
              <a:buFontTx/>
              <a:buChar char="-"/>
            </a:pPr>
            <a:endParaRPr lang="en-US" dirty="0"/>
          </a:p>
          <a:p>
            <a:pPr marL="0" indent="0">
              <a:buFontTx/>
              <a:buNone/>
            </a:pPr>
            <a:r>
              <a:rPr lang="en-US" dirty="0"/>
              <a:t>Issues with Initial budget</a:t>
            </a:r>
          </a:p>
          <a:p>
            <a:pPr marL="171450" indent="-171450">
              <a:buFont typeface="Arial" panose="020B0604020202020204" pitchFamily="34" charset="0"/>
              <a:buChar char="•"/>
            </a:pPr>
            <a:r>
              <a:rPr lang="en-US" dirty="0"/>
              <a:t>Loss of $15k is not sustainable with our current cash position and required reserves</a:t>
            </a:r>
          </a:p>
          <a:p>
            <a:pPr marL="171450" indent="-171450">
              <a:buFont typeface="Arial" panose="020B0604020202020204" pitchFamily="34" charset="0"/>
              <a:buChar char="•"/>
            </a:pPr>
            <a:r>
              <a:rPr lang="en-US" dirty="0"/>
              <a:t>Per TI Rule, Travel expenses cannot exceed 30% of Total District Expenses.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Result is adjusted budget v1</a:t>
            </a:r>
          </a:p>
          <a:p>
            <a:pPr marL="171450" indent="-171450">
              <a:buFont typeface="Arial" panose="020B0604020202020204" pitchFamily="34" charset="0"/>
              <a:buChar char="•"/>
            </a:pPr>
            <a:r>
              <a:rPr lang="en-US" dirty="0"/>
              <a:t>Changes are indicated in Yellow</a:t>
            </a:r>
          </a:p>
          <a:p>
            <a:pPr marL="171450" indent="-171450">
              <a:buFont typeface="Arial" panose="020B0604020202020204" pitchFamily="34" charset="0"/>
              <a:buChar char="•"/>
            </a:pPr>
            <a:r>
              <a:rPr lang="en-US" dirty="0"/>
              <a:t>Suggesting we consider increasing the Income of TLI to increase revenue and reduce the amount of money the district looses.  Consider running like a convention and get to $0 impact</a:t>
            </a:r>
          </a:p>
          <a:p>
            <a:pPr marL="171450" indent="-171450">
              <a:buFont typeface="Arial" panose="020B0604020202020204" pitchFamily="34" charset="0"/>
              <a:buChar char="•"/>
            </a:pPr>
            <a:r>
              <a:rPr lang="en-US" dirty="0"/>
              <a:t>Reduced some marketing expenses by $2,100 </a:t>
            </a:r>
          </a:p>
          <a:p>
            <a:pPr marL="628650" lvl="1" indent="-171450">
              <a:buFont typeface="Arial" panose="020B0604020202020204" pitchFamily="34" charset="0"/>
              <a:buChar char="•"/>
            </a:pPr>
            <a:r>
              <a:rPr lang="en-US" dirty="0"/>
              <a:t>Eliminated “Misc.” Marketing Budget</a:t>
            </a:r>
          </a:p>
          <a:p>
            <a:pPr marL="628650" lvl="1" indent="-171450">
              <a:buFont typeface="Arial" panose="020B0604020202020204" pitchFamily="34" charset="0"/>
              <a:buChar char="•"/>
            </a:pPr>
            <a:r>
              <a:rPr lang="en-US" dirty="0"/>
              <a:t>Slightly Reduced Club Coaches Budget &amp; Rebuilding Clubs budget to match 2018 expenses rather than Average.</a:t>
            </a:r>
          </a:p>
          <a:p>
            <a:pPr marL="171450" lvl="0" indent="-171450">
              <a:buFont typeface="Arial" panose="020B0604020202020204" pitchFamily="34" charset="0"/>
              <a:buChar char="•"/>
            </a:pPr>
            <a:r>
              <a:rPr lang="en-US" dirty="0"/>
              <a:t>Reduced Administration Budget by $1,100</a:t>
            </a:r>
          </a:p>
          <a:p>
            <a:pPr marL="628650" lvl="1" indent="-171450">
              <a:buFont typeface="Arial" panose="020B0604020202020204" pitchFamily="34" charset="0"/>
              <a:buChar char="•"/>
            </a:pPr>
            <a:r>
              <a:rPr lang="en-US" dirty="0"/>
              <a:t>Eliminated Budget for Purchases of AV equipment (Sound System)</a:t>
            </a:r>
          </a:p>
          <a:p>
            <a:pPr marL="628650" lvl="1" indent="-171450">
              <a:buFont typeface="Arial" panose="020B0604020202020204" pitchFamily="34" charset="0"/>
              <a:buChar char="•"/>
            </a:pPr>
            <a:r>
              <a:rPr lang="en-US" dirty="0"/>
              <a:t>Eliminated Budget for Purchases of Equipment</a:t>
            </a:r>
          </a:p>
          <a:p>
            <a:pPr marL="1085850" lvl="2" indent="-171450">
              <a:buFont typeface="Arial" panose="020B0604020202020204" pitchFamily="34" charset="0"/>
              <a:buChar char="•"/>
            </a:pPr>
            <a:r>
              <a:rPr lang="en-US" dirty="0"/>
              <a:t>In the past this is where we put expenses like the banner stands that every division has.</a:t>
            </a:r>
          </a:p>
          <a:p>
            <a:pPr marL="1085850" lvl="2" indent="-171450">
              <a:buFont typeface="Arial" panose="020B0604020202020204" pitchFamily="34" charset="0"/>
              <a:buChar char="•"/>
            </a:pPr>
            <a:r>
              <a:rPr lang="en-US" dirty="0"/>
              <a:t>Our Projector came out of this budget</a:t>
            </a:r>
          </a:p>
          <a:p>
            <a:pPr marL="171450" lvl="0" indent="-171450">
              <a:buFont typeface="Arial" panose="020B0604020202020204" pitchFamily="34" charset="0"/>
              <a:buChar char="•"/>
            </a:pPr>
            <a:r>
              <a:rPr lang="en-US" dirty="0"/>
              <a:t>Reduced Travel Budget by $7,500</a:t>
            </a:r>
          </a:p>
          <a:p>
            <a:pPr marL="628650" lvl="1" indent="-171450">
              <a:buFont typeface="Arial" panose="020B0604020202020204" pitchFamily="34" charset="0"/>
              <a:buChar char="•"/>
            </a:pPr>
            <a:r>
              <a:rPr lang="en-US" dirty="0"/>
              <a:t>Decreased budget for Mileage by just over ½</a:t>
            </a:r>
          </a:p>
          <a:p>
            <a:pPr marL="628650" lvl="1" indent="-171450">
              <a:buFont typeface="Arial" panose="020B0604020202020204" pitchFamily="34" charset="0"/>
              <a:buChar char="•"/>
            </a:pPr>
            <a:endParaRPr lang="en-US" dirty="0"/>
          </a:p>
          <a:p>
            <a:pPr marL="0" lvl="0" indent="0">
              <a:buFont typeface="Arial" panose="020B0604020202020204" pitchFamily="34" charset="0"/>
              <a:buNone/>
            </a:pPr>
            <a:r>
              <a:rPr lang="en-US" dirty="0"/>
              <a:t>Bottom line is still a $3,000 loss.  Ideally I would like to see un increase additional revenues or realistically reduce additional expense to get to a Net $0 budget to stop the drain on reserves.</a:t>
            </a:r>
          </a:p>
          <a:p>
            <a:pPr marL="0" lvl="0" indent="0">
              <a:buFont typeface="Arial" panose="020B0604020202020204" pitchFamily="34" charset="0"/>
              <a:buNone/>
            </a:pPr>
            <a:r>
              <a:rPr lang="en-US" dirty="0"/>
              <a:t>As we work toward a FINAL budget this will be a point of discussion.</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52</a:t>
            </a:fld>
            <a:endParaRPr lang="en-US" dirty="0"/>
          </a:p>
        </p:txBody>
      </p:sp>
    </p:spTree>
    <p:extLst>
      <p:ext uri="{BB962C8B-B14F-4D97-AF65-F5344CB8AC3E}">
        <p14:creationId xmlns:p14="http://schemas.microsoft.com/office/powerpoint/2010/main" val="450815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Focusing much of the needed reductions on Mileage, we are using the majority of funds to support our members </a:t>
            </a:r>
          </a:p>
          <a:p>
            <a:r>
              <a:rPr lang="en-US" dirty="0"/>
              <a:t>And bring the allocations within TI </a:t>
            </a:r>
            <a:r>
              <a:rPr lang="en-US" dirty="0" err="1"/>
              <a:t>Gudeline</a:t>
            </a:r>
            <a:r>
              <a:rPr lang="en-US" dirty="0"/>
              <a:t> as a percent of Expenses.</a:t>
            </a:r>
          </a:p>
          <a:p>
            <a:endParaRPr lang="en-US" dirty="0"/>
          </a:p>
          <a:p>
            <a:r>
              <a:rPr lang="en-US" dirty="0"/>
              <a:t>This hits us each in the amount of reimbursement allocation available to us.  </a:t>
            </a:r>
          </a:p>
          <a:p>
            <a:endParaRPr lang="en-US" dirty="0"/>
          </a:p>
          <a:p>
            <a:r>
              <a:rPr lang="en-US" dirty="0"/>
              <a:t>While still preliminary, it is very likely that we will have to cut off Transportation reimbursements.  How exactly we do that will need some discussion with the Trio</a:t>
            </a:r>
          </a:p>
          <a:p>
            <a:r>
              <a:rPr lang="en-US" dirty="0"/>
              <a:t>The proposed reductions are all in Mileage across generally across all roles.</a:t>
            </a:r>
          </a:p>
          <a:p>
            <a:r>
              <a:rPr lang="en-US" dirty="0"/>
              <a:t>The Trio and IPDD have some additional expenses built in for Training and Attendance at International Convention.</a:t>
            </a:r>
          </a:p>
          <a:p>
            <a:endParaRPr lang="en-US" dirty="0"/>
          </a:p>
          <a:p>
            <a:r>
              <a:rPr lang="en-US" dirty="0"/>
              <a:t>- What shows here is the per person budgetary change.</a:t>
            </a:r>
          </a:p>
          <a:p>
            <a:pPr marL="171450" indent="-171450">
              <a:buFontTx/>
              <a:buChar char="-"/>
            </a:pPr>
            <a:r>
              <a:rPr lang="en-US" dirty="0"/>
              <a:t>We could cut off when each person hits this average</a:t>
            </a:r>
          </a:p>
          <a:p>
            <a:pPr marL="171450" indent="-171450">
              <a:buFontTx/>
              <a:buChar char="-"/>
            </a:pPr>
            <a:r>
              <a:rPr lang="en-US" dirty="0"/>
              <a:t>We Could reallocate based on Division and the higher need to travel in some areas more than others</a:t>
            </a:r>
          </a:p>
          <a:p>
            <a:pPr marL="171450" indent="-171450">
              <a:buFontTx/>
              <a:buChar char="-"/>
            </a:pPr>
            <a:r>
              <a:rPr lang="en-US" dirty="0"/>
              <a:t>We could cut off at the maximum per role.</a:t>
            </a:r>
          </a:p>
          <a:p>
            <a:pPr marL="171450" indent="-171450">
              <a:buFontTx/>
              <a:buChar char="-"/>
            </a:pPr>
            <a:endParaRPr lang="en-US" dirty="0"/>
          </a:p>
          <a:p>
            <a:pPr marL="0" indent="0">
              <a:buFontTx/>
              <a:buNone/>
            </a:pPr>
            <a:r>
              <a:rPr lang="en-US" dirty="0"/>
              <a:t>More to come on this…</a:t>
            </a:r>
          </a:p>
        </p:txBody>
      </p:sp>
      <p:sp>
        <p:nvSpPr>
          <p:cNvPr id="4" name="Slide Number Placeholder 3"/>
          <p:cNvSpPr>
            <a:spLocks noGrp="1"/>
          </p:cNvSpPr>
          <p:nvPr>
            <p:ph type="sldNum" sz="quarter" idx="5"/>
          </p:nvPr>
        </p:nvSpPr>
        <p:spPr/>
        <p:txBody>
          <a:bodyPr/>
          <a:lstStyle/>
          <a:p>
            <a:fld id="{1C54B805-CDAB-3A40-8111-AB777D1FAB7A}" type="slidenum">
              <a:rPr lang="en-US" smtClean="0"/>
              <a:t>53</a:t>
            </a:fld>
            <a:endParaRPr lang="en-US" dirty="0"/>
          </a:p>
        </p:txBody>
      </p:sp>
    </p:spTree>
    <p:extLst>
      <p:ext uri="{BB962C8B-B14F-4D97-AF65-F5344CB8AC3E}">
        <p14:creationId xmlns:p14="http://schemas.microsoft.com/office/powerpoint/2010/main" val="30981636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D573F-1E27-408F-A43D-C76D613B4222}" type="slidenum">
              <a:rPr lang="en-US" smtClean="0"/>
              <a:t>67</a:t>
            </a:fld>
            <a:endParaRPr lang="en-US"/>
          </a:p>
        </p:txBody>
      </p:sp>
    </p:spTree>
    <p:extLst>
      <p:ext uri="{BB962C8B-B14F-4D97-AF65-F5344CB8AC3E}">
        <p14:creationId xmlns:p14="http://schemas.microsoft.com/office/powerpoint/2010/main" val="711733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Chartering a new club provides even more than this. You also have the opportunity to do the following: Enhance your leadership skills Develop project-management abilities Expand your marketing expertise</a:t>
            </a:r>
          </a:p>
        </p:txBody>
      </p:sp>
      <p:sp>
        <p:nvSpPr>
          <p:cNvPr id="4" name="Slide Number Placeholder 3"/>
          <p:cNvSpPr>
            <a:spLocks noGrp="1"/>
          </p:cNvSpPr>
          <p:nvPr>
            <p:ph type="sldNum" sz="quarter" idx="10"/>
          </p:nvPr>
        </p:nvSpPr>
        <p:spPr/>
        <p:txBody>
          <a:bodyPr/>
          <a:lstStyle/>
          <a:p>
            <a:fld id="{1C54B805-CDAB-3A40-8111-AB777D1FAB7A}" type="slidenum">
              <a:rPr lang="en-US" smtClean="0"/>
              <a:t>19</a:t>
            </a:fld>
            <a:endParaRPr lang="en-US"/>
          </a:p>
        </p:txBody>
      </p:sp>
    </p:spTree>
    <p:extLst>
      <p:ext uri="{BB962C8B-B14F-4D97-AF65-F5344CB8AC3E}">
        <p14:creationId xmlns:p14="http://schemas.microsoft.com/office/powerpoint/2010/main" val="2597602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20</a:t>
            </a:fld>
            <a:endParaRPr lang="en-US"/>
          </a:p>
        </p:txBody>
      </p:sp>
    </p:spTree>
    <p:extLst>
      <p:ext uri="{BB962C8B-B14F-4D97-AF65-F5344CB8AC3E}">
        <p14:creationId xmlns:p14="http://schemas.microsoft.com/office/powerpoint/2010/main" val="427408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does it take to reap all of these benefits and develop these skills? It takes a commitment to performing the duties of a new club sponsor. Your duties as a new club sponsor are: </a:t>
            </a:r>
          </a:p>
          <a:p>
            <a:r>
              <a:rPr lang="en-US" dirty="0"/>
              <a:t>Organize the new club </a:t>
            </a:r>
          </a:p>
          <a:p>
            <a:r>
              <a:rPr lang="en-US" dirty="0"/>
              <a:t>Set up regular club meetings</a:t>
            </a:r>
          </a:p>
          <a:p>
            <a:r>
              <a:rPr lang="en-US" dirty="0"/>
              <a:t> Complete the paperwork and </a:t>
            </a:r>
          </a:p>
          <a:p>
            <a:r>
              <a:rPr lang="en-US" dirty="0"/>
              <a:t>plan the charter presentation</a:t>
            </a:r>
          </a:p>
        </p:txBody>
      </p:sp>
      <p:sp>
        <p:nvSpPr>
          <p:cNvPr id="4" name="Slide Number Placeholder 3"/>
          <p:cNvSpPr>
            <a:spLocks noGrp="1"/>
          </p:cNvSpPr>
          <p:nvPr>
            <p:ph type="sldNum" sz="quarter" idx="10"/>
          </p:nvPr>
        </p:nvSpPr>
        <p:spPr/>
        <p:txBody>
          <a:bodyPr/>
          <a:lstStyle/>
          <a:p>
            <a:fld id="{1C54B805-CDAB-3A40-8111-AB777D1FAB7A}" type="slidenum">
              <a:rPr lang="en-US" smtClean="0"/>
              <a:t>21</a:t>
            </a:fld>
            <a:endParaRPr lang="en-US"/>
          </a:p>
        </p:txBody>
      </p:sp>
    </p:spTree>
    <p:extLst>
      <p:ext uri="{BB962C8B-B14F-4D97-AF65-F5344CB8AC3E}">
        <p14:creationId xmlns:p14="http://schemas.microsoft.com/office/powerpoint/2010/main" val="3459275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a new club is organized, you need to know what kind of club it is going to be. </a:t>
            </a:r>
          </a:p>
          <a:p>
            <a:r>
              <a:rPr lang="en-US" dirty="0"/>
              <a:t>Corporate </a:t>
            </a:r>
          </a:p>
          <a:p>
            <a:r>
              <a:rPr lang="en-US" dirty="0"/>
              <a:t>Community </a:t>
            </a:r>
          </a:p>
          <a:p>
            <a:r>
              <a:rPr lang="en-US" dirty="0"/>
              <a:t>Advanced </a:t>
            </a:r>
          </a:p>
          <a:p>
            <a:r>
              <a:rPr lang="en-US" dirty="0"/>
              <a:t>Specialty</a:t>
            </a:r>
          </a:p>
          <a:p>
            <a:endParaRPr lang="en-US" dirty="0"/>
          </a:p>
          <a:p>
            <a:r>
              <a:rPr lang="en-US" dirty="0"/>
              <a:t>This session will focus on Corporate Clubs, but most of the information can easily be used for the other types of clubs. </a:t>
            </a:r>
          </a:p>
        </p:txBody>
      </p:sp>
      <p:sp>
        <p:nvSpPr>
          <p:cNvPr id="4" name="Slide Number Placeholder 3"/>
          <p:cNvSpPr>
            <a:spLocks noGrp="1"/>
          </p:cNvSpPr>
          <p:nvPr>
            <p:ph type="sldNum" sz="quarter" idx="10"/>
          </p:nvPr>
        </p:nvSpPr>
        <p:spPr/>
        <p:txBody>
          <a:bodyPr/>
          <a:lstStyle/>
          <a:p>
            <a:fld id="{1C54B805-CDAB-3A40-8111-AB777D1FAB7A}" type="slidenum">
              <a:rPr lang="en-US" smtClean="0"/>
              <a:t>22</a:t>
            </a:fld>
            <a:endParaRPr lang="en-US"/>
          </a:p>
        </p:txBody>
      </p:sp>
    </p:spTree>
    <p:extLst>
      <p:ext uri="{BB962C8B-B14F-4D97-AF65-F5344CB8AC3E}">
        <p14:creationId xmlns:p14="http://schemas.microsoft.com/office/powerpoint/2010/main" val="1148608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One of the fundamental tools for starting a new club is the New Club Information Kit (Item 123). This kit includes: </a:t>
            </a:r>
          </a:p>
          <a:p>
            <a:r>
              <a:rPr lang="en-US" dirty="0"/>
              <a:t>How to Build a Toastmasters Club (Item 121) that includes the following: </a:t>
            </a:r>
          </a:p>
          <a:p>
            <a:r>
              <a:rPr lang="en-US" dirty="0"/>
              <a:t>■ Application to Organize a Toastmasters Club (Form 1) </a:t>
            </a:r>
          </a:p>
          <a:p>
            <a:r>
              <a:rPr lang="en-US" dirty="0"/>
              <a:t>■ Charter Payments (Form 2) </a:t>
            </a:r>
          </a:p>
          <a:p>
            <a:r>
              <a:rPr lang="en-US" dirty="0"/>
              <a:t>■ Toastmasters Charter Membership Application (Form 3) </a:t>
            </a:r>
          </a:p>
          <a:p>
            <a:r>
              <a:rPr lang="en-US" dirty="0"/>
              <a:t>■ Charter Club Officer Information (Form 4) </a:t>
            </a:r>
          </a:p>
          <a:p>
            <a:r>
              <a:rPr lang="en-US" dirty="0"/>
              <a:t>■ Club Information (Form 5) </a:t>
            </a:r>
          </a:p>
          <a:p>
            <a:r>
              <a:rPr lang="en-US" dirty="0"/>
              <a:t>■ Toastmasters Club Constitution for Member Clubs of Toastmasters International (Form 6A)</a:t>
            </a:r>
          </a:p>
          <a:p>
            <a:r>
              <a:rPr lang="en-US" dirty="0"/>
              <a:t> ■ Addendum of Standard Club Options (Form 6B) </a:t>
            </a:r>
          </a:p>
          <a:p>
            <a:endParaRPr lang="en-US" dirty="0"/>
          </a:p>
          <a:p>
            <a:r>
              <a:rPr lang="en-US" dirty="0"/>
              <a:t>Promotional brochures for recruiting members </a:t>
            </a:r>
          </a:p>
          <a:p>
            <a:r>
              <a:rPr lang="en-US" dirty="0"/>
              <a:t>■ Take the First Step (Item 8954) </a:t>
            </a:r>
          </a:p>
          <a:p>
            <a:r>
              <a:rPr lang="en-US" dirty="0"/>
              <a:t>■ Find your voice. (Item 99)</a:t>
            </a:r>
          </a:p>
          <a:p>
            <a:r>
              <a:rPr lang="en-US" dirty="0"/>
              <a:t> ■ Develop Your Leaders From Within (Item 103) </a:t>
            </a:r>
          </a:p>
          <a:p>
            <a:r>
              <a:rPr lang="en-US" dirty="0"/>
              <a:t>■ All About Toastmasters (Item 124)n methods for chartering corporate clubs. Many of these same techniques can be used to establish other types of clubs.</a:t>
            </a:r>
          </a:p>
        </p:txBody>
      </p:sp>
      <p:sp>
        <p:nvSpPr>
          <p:cNvPr id="4" name="Slide Number Placeholder 3"/>
          <p:cNvSpPr>
            <a:spLocks noGrp="1"/>
          </p:cNvSpPr>
          <p:nvPr>
            <p:ph type="sldNum" sz="quarter" idx="10"/>
          </p:nvPr>
        </p:nvSpPr>
        <p:spPr/>
        <p:txBody>
          <a:bodyPr/>
          <a:lstStyle/>
          <a:p>
            <a:fld id="{1C54B805-CDAB-3A40-8111-AB777D1FAB7A}" type="slidenum">
              <a:rPr lang="en-US" smtClean="0"/>
              <a:t>23</a:t>
            </a:fld>
            <a:endParaRPr lang="en-US"/>
          </a:p>
        </p:txBody>
      </p:sp>
    </p:spTree>
    <p:extLst>
      <p:ext uri="{BB962C8B-B14F-4D97-AF65-F5344CB8AC3E}">
        <p14:creationId xmlns:p14="http://schemas.microsoft.com/office/powerpoint/2010/main" val="354746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tool for starting a new club is your support team. The team working to charter a new club usually consists of the following: </a:t>
            </a:r>
          </a:p>
          <a:p>
            <a:r>
              <a:rPr lang="en-US" dirty="0"/>
              <a:t>Two sponsors </a:t>
            </a:r>
          </a:p>
          <a:p>
            <a:r>
              <a:rPr lang="en-US" dirty="0"/>
              <a:t>Two mentors </a:t>
            </a:r>
          </a:p>
          <a:p>
            <a:endParaRPr lang="en-US" dirty="0"/>
          </a:p>
          <a:p>
            <a:r>
              <a:rPr lang="en-US" dirty="0"/>
              <a:t>■ Experienced members who may join the newly chartered club and provide support and guidance through the new club’s first six months to one year </a:t>
            </a:r>
          </a:p>
          <a:p>
            <a:r>
              <a:rPr lang="en-US" dirty="0"/>
              <a:t>The district director ■ Responsible for appointing all sponsors and mentors for new Toastmasters clubs </a:t>
            </a:r>
          </a:p>
          <a:p>
            <a:r>
              <a:rPr lang="en-US" dirty="0"/>
              <a:t>The club growth director ■ Responsible for assisting the district director with appointing sponsors and mentors </a:t>
            </a:r>
          </a:p>
          <a:p>
            <a:r>
              <a:rPr lang="en-US" dirty="0"/>
              <a:t>Other Toastmasters and district leaders who have chartered new clubs and are resources for advice and information</a:t>
            </a:r>
          </a:p>
          <a:p>
            <a:endParaRPr lang="en-US" dirty="0"/>
          </a:p>
          <a:p>
            <a:r>
              <a:rPr lang="en-US" dirty="0"/>
              <a:t>NOTE: Appointment The names of sponsors must appear on the Application to Organize sent to World Headquarters. The district director or club growth director can also appoint sponsors by emailing newclubs@toastmasters.org with the names of those sponsors. Having a charter officer sign and return the Get Credit form to World Headquarters is the final step to ensure you are awarded for your sponsorship.</a:t>
            </a:r>
          </a:p>
        </p:txBody>
      </p:sp>
      <p:sp>
        <p:nvSpPr>
          <p:cNvPr id="4" name="Slide Number Placeholder 3"/>
          <p:cNvSpPr>
            <a:spLocks noGrp="1"/>
          </p:cNvSpPr>
          <p:nvPr>
            <p:ph type="sldNum" sz="quarter" idx="10"/>
          </p:nvPr>
        </p:nvSpPr>
        <p:spPr/>
        <p:txBody>
          <a:bodyPr/>
          <a:lstStyle/>
          <a:p>
            <a:fld id="{1C54B805-CDAB-3A40-8111-AB777D1FAB7A}" type="slidenum">
              <a:rPr lang="en-US" smtClean="0"/>
              <a:t>24</a:t>
            </a:fld>
            <a:endParaRPr lang="en-US"/>
          </a:p>
        </p:txBody>
      </p:sp>
    </p:spTree>
    <p:extLst>
      <p:ext uri="{BB962C8B-B14F-4D97-AF65-F5344CB8AC3E}">
        <p14:creationId xmlns:p14="http://schemas.microsoft.com/office/powerpoint/2010/main" val="3776117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often, the district director and club growth director will already have a lead for a new club— that is, a company or group already has expressed interest in forming a club. This makes the next steps for charting a club a little easier. Other times, an individual may need to produce his or her own leads. When generating leads, the way to establish a corporate club is to secure the support of a person within the organization who can authorize the formation of the club. Research before you begin approaching companies. Start by making a list of organizations in your area, and then review their websites. </a:t>
            </a:r>
          </a:p>
          <a:p>
            <a:r>
              <a:rPr lang="en-US" dirty="0"/>
              <a:t>You should look for the following: Company: ■ Size (preferably 250+ employees) ■ Location ■ Revenue ■ Industry </a:t>
            </a:r>
          </a:p>
          <a:p>
            <a:r>
              <a:rPr lang="en-US" dirty="0"/>
              <a:t>Key contacts or decision-makers within the organization </a:t>
            </a:r>
          </a:p>
          <a:p>
            <a:r>
              <a:rPr lang="en-US" dirty="0"/>
              <a:t>Company’s: ■ Strategies ■ Key initiatives ■ Priorities ■ Focus and mission ■ Recent news articles pertaining to the company Use the information you gather to show a company how it will specifically benefit from the Toastmasters education program.</a:t>
            </a:r>
          </a:p>
        </p:txBody>
      </p:sp>
      <p:sp>
        <p:nvSpPr>
          <p:cNvPr id="4" name="Slide Number Placeholder 3"/>
          <p:cNvSpPr>
            <a:spLocks noGrp="1"/>
          </p:cNvSpPr>
          <p:nvPr>
            <p:ph type="sldNum" sz="quarter" idx="10"/>
          </p:nvPr>
        </p:nvSpPr>
        <p:spPr/>
        <p:txBody>
          <a:bodyPr/>
          <a:lstStyle/>
          <a:p>
            <a:fld id="{1C54B805-CDAB-3A40-8111-AB777D1FAB7A}" type="slidenum">
              <a:rPr lang="en-US" smtClean="0"/>
              <a:t>25</a:t>
            </a:fld>
            <a:endParaRPr lang="en-US"/>
          </a:p>
        </p:txBody>
      </p:sp>
    </p:spTree>
    <p:extLst>
      <p:ext uri="{BB962C8B-B14F-4D97-AF65-F5344CB8AC3E}">
        <p14:creationId xmlns:p14="http://schemas.microsoft.com/office/powerpoint/2010/main" val="3342797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8"/>
            <a:ext cx="8229600" cy="1143000"/>
          </a:xfrm>
          <a:prstGeom prst="rect">
            <a:avLst/>
          </a:prstGeom>
        </p:spPr>
        <p:txBody>
          <a:bodyPr/>
          <a:lstStyle>
            <a:lvl1pPr>
              <a:defRPr sz="3200"/>
            </a:lvl1pPr>
          </a:lstStyle>
          <a:p>
            <a:r>
              <a:rPr lang="en-US" dirty="0"/>
              <a:t>Click to edit Master title style</a:t>
            </a:r>
          </a:p>
        </p:txBody>
      </p:sp>
      <p:sp>
        <p:nvSpPr>
          <p:cNvPr id="3" name="Slide Number Placeholder 2"/>
          <p:cNvSpPr>
            <a:spLocks noGrp="1"/>
          </p:cNvSpPr>
          <p:nvPr>
            <p:ph type="sldNum" sz="quarter" idx="10"/>
          </p:nvPr>
        </p:nvSpPr>
        <p:spPr>
          <a:xfrm>
            <a:off x="6629400" y="6096000"/>
            <a:ext cx="2133600" cy="476250"/>
          </a:xfrm>
          <a:prstGeom prst="rect">
            <a:avLst/>
          </a:prstGeom>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32992394"/>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400514"/>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lumMod val="65000"/>
                    <a:lumOff val="35000"/>
                  </a:schemeClr>
                </a:solidFill>
              </a:defRPr>
            </a:lvl1pPr>
            <a:lvl2pPr marL="685800" indent="-228600">
              <a:defRPr sz="2400">
                <a:solidFill>
                  <a:schemeClr val="tx2">
                    <a:lumMod val="65000"/>
                    <a:lumOff val="35000"/>
                  </a:schemeClr>
                </a:solidFill>
              </a:defRPr>
            </a:lvl2pPr>
            <a:lvl3pPr marL="1084263" indent="-169863">
              <a:defRPr sz="2000">
                <a:solidFill>
                  <a:schemeClr val="tx2">
                    <a:lumMod val="65000"/>
                    <a:lumOff val="35000"/>
                  </a:schemeClr>
                </a:solidFill>
              </a:defRPr>
            </a:lvl3pPr>
            <a:lvl4pPr>
              <a:defRPr sz="1800">
                <a:solidFill>
                  <a:schemeClr val="tx2">
                    <a:lumMod val="65000"/>
                    <a:lumOff val="35000"/>
                  </a:schemeClr>
                </a:solidFill>
              </a:defRPr>
            </a:lvl4pPr>
            <a:lvl5pPr marL="2060575" indent="-290513">
              <a:defRPr sz="1800">
                <a:solidFill>
                  <a:schemeClr val="tx2">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lumMod val="65000"/>
                    <a:lumOff val="35000"/>
                  </a:schemeClr>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lvl1pPr>
            <a:lvl2pPr marL="685800" indent="-228600">
              <a:defRPr sz="2000"/>
            </a:lvl2pPr>
            <a:lvl3pPr marL="1084263" indent="-169863">
              <a:defRPr sz="2000"/>
            </a:lvl3pPr>
            <a:lvl5pPr marL="2057400" indent="-228600">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lvl1pPr>
            <a:lvl2pPr marL="685800" indent="-228600">
              <a:defRPr sz="2000"/>
            </a:lvl2pPr>
            <a:lvl3pPr marL="1084263" indent="-169863">
              <a:defRPr sz="2000"/>
            </a:lvl3pPr>
            <a:lvl5pPr marL="2057400" indent="-228600">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8"/>
            <a:ext cx="8229600" cy="1143000"/>
          </a:xfrm>
          <a:prstGeom prst="rect">
            <a:avLst/>
          </a:prstGeom>
        </p:spPr>
        <p:txBody>
          <a:bodyPr/>
          <a:lstStyle>
            <a:lvl1pPr>
              <a:defRPr sz="3200"/>
            </a:lvl1pPr>
          </a:lstStyle>
          <a:p>
            <a:r>
              <a:rPr lang="en-US" dirty="0"/>
              <a:t>Click to edit Master title style</a:t>
            </a:r>
          </a:p>
        </p:txBody>
      </p:sp>
      <p:sp>
        <p:nvSpPr>
          <p:cNvPr id="3" name="Content Placeholder 2"/>
          <p:cNvSpPr>
            <a:spLocks noGrp="1"/>
          </p:cNvSpPr>
          <p:nvPr>
            <p:ph idx="1"/>
          </p:nvPr>
        </p:nvSpPr>
        <p:spPr>
          <a:xfrm>
            <a:off x="457200" y="2362200"/>
            <a:ext cx="8229600" cy="3581400"/>
          </a:xfrm>
          <a:prstGeom prst="rect">
            <a:avLst/>
          </a:prstGeom>
        </p:spPr>
        <p:txBody>
          <a:bodyPr/>
          <a:lstStyle>
            <a:lvl1pPr>
              <a:defRPr sz="2400"/>
            </a:lvl1pPr>
            <a:lvl2pPr>
              <a:defRPr sz="20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a:xfrm>
            <a:off x="6629400" y="6096000"/>
            <a:ext cx="2133600" cy="476250"/>
          </a:xfrm>
          <a:prstGeom prst="rect">
            <a:avLst/>
          </a:prstGeom>
        </p:spPr>
        <p:txBody>
          <a:bodyPr/>
          <a:lstStyle>
            <a:lvl1pPr>
              <a:defRPr/>
            </a:lvl1pPr>
          </a:lstStyle>
          <a:p>
            <a:fld id="{C85428ED-55AD-3549-B308-B16F2385B94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33624002"/>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47" r:id="rId9"/>
    <p:sldLayoutId id="2147483749" r:id="rId10"/>
    <p:sldLayoutId id="2147483751" r:id="rId11"/>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August 2018 DEC Meeting</a:t>
            </a:r>
          </a:p>
        </p:txBody>
      </p:sp>
      <p:sp>
        <p:nvSpPr>
          <p:cNvPr id="21" name="Content Placeholder 20"/>
          <p:cNvSpPr>
            <a:spLocks noGrp="1"/>
          </p:cNvSpPr>
          <p:nvPr>
            <p:ph sz="quarter" idx="10"/>
          </p:nvPr>
        </p:nvSpPr>
        <p:spPr/>
        <p:txBody>
          <a:bodyPr/>
          <a:lstStyle/>
          <a:p>
            <a:r>
              <a:rPr lang="en-US" dirty="0"/>
              <a:t>August 11, 2018</a:t>
            </a:r>
          </a:p>
          <a:p>
            <a:r>
              <a:rPr lang="en-US" dirty="0"/>
              <a:t>HSHS Sacred Heart Hospital</a:t>
            </a:r>
          </a:p>
          <a:p>
            <a:r>
              <a:rPr lang="en-US" dirty="0"/>
              <a:t>Eau Claire, WI</a:t>
            </a:r>
          </a:p>
          <a:p>
            <a:r>
              <a:rPr lang="en-US" dirty="0"/>
              <a:t>Host: Northern Division</a:t>
            </a:r>
          </a:p>
        </p:txBody>
      </p:sp>
    </p:spTree>
    <p:extLst>
      <p:ext uri="{BB962C8B-B14F-4D97-AF65-F5344CB8AC3E}">
        <p14:creationId xmlns:p14="http://schemas.microsoft.com/office/powerpoint/2010/main" val="1468468774"/>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Area/Division Director Roundtable</a:t>
            </a:r>
          </a:p>
        </p:txBody>
      </p:sp>
      <p:sp>
        <p:nvSpPr>
          <p:cNvPr id="3" name="Content Placeholder 2"/>
          <p:cNvSpPr>
            <a:spLocks noGrp="1"/>
          </p:cNvSpPr>
          <p:nvPr>
            <p:ph sz="quarter" idx="10"/>
          </p:nvPr>
        </p:nvSpPr>
        <p:spPr/>
        <p:txBody>
          <a:bodyPr/>
          <a:lstStyle/>
          <a:p>
            <a:r>
              <a:rPr lang="en-US" dirty="0" err="1"/>
              <a:t>Rozaline</a:t>
            </a:r>
            <a:r>
              <a:rPr lang="en-US" dirty="0"/>
              <a:t> </a:t>
            </a:r>
            <a:r>
              <a:rPr lang="en-US" dirty="0" err="1"/>
              <a:t>Janci</a:t>
            </a:r>
            <a:r>
              <a:rPr lang="en-US" dirty="0"/>
              <a:t>, DTM</a:t>
            </a:r>
          </a:p>
          <a:p>
            <a:r>
              <a:rPr lang="en-US" dirty="0"/>
              <a:t>Program Quality Director</a:t>
            </a:r>
          </a:p>
          <a:p>
            <a:r>
              <a:rPr lang="en-US" dirty="0"/>
              <a:t>and</a:t>
            </a:r>
          </a:p>
          <a:p>
            <a:r>
              <a:rPr lang="en-US" dirty="0"/>
              <a:t>Kris Pool, DTM</a:t>
            </a:r>
          </a:p>
          <a:p>
            <a:r>
              <a:rPr lang="en-US" dirty="0"/>
              <a:t>Club Growth Director</a:t>
            </a:r>
          </a:p>
        </p:txBody>
      </p:sp>
    </p:spTree>
    <p:extLst>
      <p:ext uri="{BB962C8B-B14F-4D97-AF65-F5344CB8AC3E}">
        <p14:creationId xmlns:p14="http://schemas.microsoft.com/office/powerpoint/2010/main" val="1635040770"/>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A2B85659-8688-441F-9936-F5AB0D6E0E8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76400" y="1066800"/>
            <a:ext cx="5791200" cy="516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393534"/>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Success Plan Update</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666897751"/>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Intro to the Plan</a:t>
            </a:r>
            <a:endParaRPr lang="en-US" dirty="0"/>
          </a:p>
        </p:txBody>
      </p:sp>
      <p:sp>
        <p:nvSpPr>
          <p:cNvPr id="3" name="Content Placeholder 2"/>
          <p:cNvSpPr>
            <a:spLocks noGrp="1"/>
          </p:cNvSpPr>
          <p:nvPr>
            <p:ph idx="1"/>
          </p:nvPr>
        </p:nvSpPr>
        <p:spPr/>
        <p:txBody>
          <a:bodyPr/>
          <a:lstStyle/>
          <a:p>
            <a:r>
              <a:rPr lang="en-US"/>
              <a:t>Team members</a:t>
            </a:r>
          </a:p>
          <a:p>
            <a:r>
              <a:rPr lang="en-US"/>
              <a:t>Values</a:t>
            </a:r>
          </a:p>
          <a:p>
            <a:r>
              <a:rPr lang="en-US"/>
              <a:t>Operational Principles</a:t>
            </a:r>
          </a:p>
          <a:p>
            <a:r>
              <a:rPr lang="en-US"/>
              <a:t>Obstacles</a:t>
            </a:r>
          </a:p>
          <a:p>
            <a:r>
              <a:rPr lang="en-US"/>
              <a:t>Meeting Protocol</a:t>
            </a:r>
          </a:p>
          <a:p>
            <a:r>
              <a:rPr lang="en-US"/>
              <a:t>Team Interaction</a:t>
            </a:r>
            <a:endParaRPr lang="en-US" dirty="0"/>
          </a:p>
        </p:txBody>
      </p:sp>
      <p:pic>
        <p:nvPicPr>
          <p:cNvPr id="3074" name="Picture 2" descr="See the source image">
            <a:extLst>
              <a:ext uri="{FF2B5EF4-FFF2-40B4-BE49-F238E27FC236}">
                <a16:creationId xmlns:a16="http://schemas.microsoft.com/office/drawing/2014/main" id="{15026BB8-94B9-49C4-B232-652D8E8E4205}"/>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76800" y="2710544"/>
            <a:ext cx="35052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265993"/>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Membership Payments</a:t>
            </a:r>
            <a:endParaRPr lang="en-US" dirty="0"/>
          </a:p>
        </p:txBody>
      </p:sp>
      <p:sp>
        <p:nvSpPr>
          <p:cNvPr id="3" name="Content Placeholder 2"/>
          <p:cNvSpPr>
            <a:spLocks noGrp="1"/>
          </p:cNvSpPr>
          <p:nvPr>
            <p:ph idx="1"/>
          </p:nvPr>
        </p:nvSpPr>
        <p:spPr/>
        <p:txBody>
          <a:bodyPr/>
          <a:lstStyle/>
          <a:p>
            <a:r>
              <a:rPr lang="en-US" dirty="0"/>
              <a:t>Promote value of Toastmasters through District events</a:t>
            </a:r>
          </a:p>
          <a:p>
            <a:r>
              <a:rPr lang="en-US" dirty="0"/>
              <a:t>Improve communication of events/incentives for members</a:t>
            </a:r>
          </a:p>
          <a:p>
            <a:r>
              <a:rPr lang="en-US" dirty="0"/>
              <a:t>Have a “guidance committee” to collect ideas to help clubs </a:t>
            </a:r>
          </a:p>
          <a:p>
            <a:r>
              <a:rPr lang="en-US" dirty="0"/>
              <a:t>Explore social media resources for increasing membership</a:t>
            </a:r>
          </a:p>
          <a:p>
            <a:r>
              <a:rPr lang="en-US" dirty="0"/>
              <a:t>Sell the value of Pathways</a:t>
            </a:r>
          </a:p>
        </p:txBody>
      </p:sp>
    </p:spTree>
    <p:extLst>
      <p:ext uri="{BB962C8B-B14F-4D97-AF65-F5344CB8AC3E}">
        <p14:creationId xmlns:p14="http://schemas.microsoft.com/office/powerpoint/2010/main" val="1682258485"/>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Club Growth</a:t>
            </a:r>
            <a:endParaRPr lang="en-US" dirty="0"/>
          </a:p>
        </p:txBody>
      </p:sp>
      <p:sp>
        <p:nvSpPr>
          <p:cNvPr id="3" name="Content Placeholder 2"/>
          <p:cNvSpPr>
            <a:spLocks noGrp="1"/>
          </p:cNvSpPr>
          <p:nvPr>
            <p:ph idx="1"/>
          </p:nvPr>
        </p:nvSpPr>
        <p:spPr/>
        <p:txBody>
          <a:bodyPr/>
          <a:lstStyle/>
          <a:p>
            <a:r>
              <a:rPr lang="en-US" dirty="0"/>
              <a:t>Mentoring presentations, mentor checklist, matching mentor with mentee, mentoring coach</a:t>
            </a:r>
          </a:p>
          <a:p>
            <a:r>
              <a:rPr lang="en-US" dirty="0"/>
              <a:t>Media and Resources – build up the available resources on the district website for clubs to use</a:t>
            </a:r>
          </a:p>
          <a:p>
            <a:r>
              <a:rPr lang="en-US" dirty="0"/>
              <a:t>Toastmasters in Parades – multiple clubs work together and walk in a parade, wear TM items, handout TM flyers/information</a:t>
            </a:r>
          </a:p>
          <a:p>
            <a:r>
              <a:rPr lang="en-US" dirty="0"/>
              <a:t>Continue to build up pipeline &amp; offer training on chartering, sponsoring, and mentoring</a:t>
            </a:r>
          </a:p>
        </p:txBody>
      </p:sp>
    </p:spTree>
    <p:extLst>
      <p:ext uri="{BB962C8B-B14F-4D97-AF65-F5344CB8AC3E}">
        <p14:creationId xmlns:p14="http://schemas.microsoft.com/office/powerpoint/2010/main" val="1643058367"/>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Distinguished Clubs</a:t>
            </a:r>
            <a:endParaRPr lang="en-US" dirty="0"/>
          </a:p>
        </p:txBody>
      </p:sp>
      <p:sp>
        <p:nvSpPr>
          <p:cNvPr id="3" name="Content Placeholder 2"/>
          <p:cNvSpPr>
            <a:spLocks noGrp="1"/>
          </p:cNvSpPr>
          <p:nvPr>
            <p:ph idx="1"/>
          </p:nvPr>
        </p:nvSpPr>
        <p:spPr/>
        <p:txBody>
          <a:bodyPr/>
          <a:lstStyle/>
          <a:p>
            <a:r>
              <a:rPr lang="en-US" dirty="0"/>
              <a:t>Recognize clubs even if they do not get distinguished</a:t>
            </a:r>
          </a:p>
          <a:p>
            <a:r>
              <a:rPr lang="en-US" dirty="0"/>
              <a:t>Create and continue with the tiered incentive program</a:t>
            </a:r>
          </a:p>
          <a:p>
            <a:r>
              <a:rPr lang="en-US" dirty="0"/>
              <a:t>Get word out about the incentives through various channels</a:t>
            </a:r>
          </a:p>
          <a:p>
            <a:r>
              <a:rPr lang="en-US" dirty="0"/>
              <a:t>Reach out to members of the club and not just the officers by sending out emails</a:t>
            </a:r>
          </a:p>
          <a:p>
            <a:r>
              <a:rPr lang="en-US" dirty="0"/>
              <a:t>Create a Pathways help line</a:t>
            </a:r>
          </a:p>
        </p:txBody>
      </p:sp>
    </p:spTree>
    <p:extLst>
      <p:ext uri="{BB962C8B-B14F-4D97-AF65-F5344CB8AC3E}">
        <p14:creationId xmlns:p14="http://schemas.microsoft.com/office/powerpoint/2010/main" val="2302704144"/>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Additional Goals</a:t>
            </a:r>
            <a:endParaRPr lang="en-US" dirty="0"/>
          </a:p>
        </p:txBody>
      </p:sp>
      <p:sp>
        <p:nvSpPr>
          <p:cNvPr id="3" name="Content Placeholder 2"/>
          <p:cNvSpPr>
            <a:spLocks noGrp="1"/>
          </p:cNvSpPr>
          <p:nvPr>
            <p:ph idx="1"/>
          </p:nvPr>
        </p:nvSpPr>
        <p:spPr/>
        <p:txBody>
          <a:bodyPr/>
          <a:lstStyle/>
          <a:p>
            <a:r>
              <a:rPr lang="en-US" dirty="0"/>
              <a:t>Create consistent documentation procedures</a:t>
            </a:r>
          </a:p>
          <a:p>
            <a:r>
              <a:rPr lang="en-US" dirty="0"/>
              <a:t>Centralize the use of </a:t>
            </a:r>
            <a:r>
              <a:rPr lang="en-US" dirty="0" err="1"/>
              <a:t>MeetUp</a:t>
            </a:r>
            <a:endParaRPr lang="en-US" dirty="0"/>
          </a:p>
          <a:p>
            <a:r>
              <a:rPr lang="en-US" dirty="0"/>
              <a:t>Review the District Procedures Manual</a:t>
            </a:r>
          </a:p>
        </p:txBody>
      </p:sp>
    </p:spTree>
    <p:extLst>
      <p:ext uri="{BB962C8B-B14F-4D97-AF65-F5344CB8AC3E}">
        <p14:creationId xmlns:p14="http://schemas.microsoft.com/office/powerpoint/2010/main" val="3910751736"/>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fontScale="90000"/>
          </a:bodyPr>
          <a:lstStyle/>
          <a:p>
            <a:r>
              <a:rPr lang="en-US" dirty="0"/>
              <a:t>Starting From Scratch – How to Sponsor New Clubs</a:t>
            </a:r>
          </a:p>
        </p:txBody>
      </p:sp>
      <p:sp>
        <p:nvSpPr>
          <p:cNvPr id="21" name="Content Placeholder 20"/>
          <p:cNvSpPr>
            <a:spLocks noGrp="1"/>
          </p:cNvSpPr>
          <p:nvPr>
            <p:ph sz="quarter" idx="10"/>
          </p:nvPr>
        </p:nvSpPr>
        <p:spPr/>
        <p:txBody>
          <a:bodyPr/>
          <a:lstStyle/>
          <a:p>
            <a:r>
              <a:rPr lang="en-US" dirty="0"/>
              <a:t>Kris Pool, DTM</a:t>
            </a:r>
          </a:p>
          <a:p>
            <a:r>
              <a:rPr lang="en-US" dirty="0"/>
              <a:t>Club Growth Director</a:t>
            </a:r>
          </a:p>
        </p:txBody>
      </p:sp>
    </p:spTree>
    <p:extLst>
      <p:ext uri="{BB962C8B-B14F-4D97-AF65-F5344CB8AC3E}">
        <p14:creationId xmlns:p14="http://schemas.microsoft.com/office/powerpoint/2010/main" val="1330502165"/>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r>
              <a:rPr lang="en-US" dirty="0"/>
              <a:t>Enhance your leadership skills</a:t>
            </a:r>
          </a:p>
          <a:p>
            <a:r>
              <a:rPr lang="en-US" dirty="0"/>
              <a:t>Develop project management abilities</a:t>
            </a:r>
          </a:p>
          <a:p>
            <a:r>
              <a:rPr lang="en-US" dirty="0"/>
              <a:t>Expand your expertise</a:t>
            </a:r>
          </a:p>
        </p:txBody>
      </p:sp>
      <p:pic>
        <p:nvPicPr>
          <p:cNvPr id="2050" name="Picture 2" descr="See the source image">
            <a:extLst>
              <a:ext uri="{FF2B5EF4-FFF2-40B4-BE49-F238E27FC236}">
                <a16:creationId xmlns:a16="http://schemas.microsoft.com/office/drawing/2014/main" id="{6B4E8E15-AD9C-4F41-8962-7C0DB520461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10000" y="3429000"/>
            <a:ext cx="3972208"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908248"/>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10:30 – 10:35		Introduction</a:t>
            </a:r>
          </a:p>
          <a:p>
            <a:r>
              <a:rPr lang="en-US" dirty="0"/>
              <a:t>10:35 – 10:50		Communication Standards</a:t>
            </a:r>
          </a:p>
          <a:p>
            <a:r>
              <a:rPr lang="en-US" dirty="0"/>
              <a:t>10:50 – 11:15     	Area/Division Director 					Round Table</a:t>
            </a:r>
          </a:p>
          <a:p>
            <a:r>
              <a:rPr lang="en-US" dirty="0"/>
              <a:t>11:15 – 11:30     	District Success Plan</a:t>
            </a:r>
          </a:p>
          <a:p>
            <a:r>
              <a:rPr lang="en-US" dirty="0"/>
              <a:t>11:30 – 12:30     	Area/Division Director Tools 				for Club Growth</a:t>
            </a:r>
          </a:p>
          <a:p>
            <a:endParaRPr lang="en-US" dirty="0"/>
          </a:p>
        </p:txBody>
      </p:sp>
    </p:spTree>
    <p:extLst>
      <p:ext uri="{BB962C8B-B14F-4D97-AF65-F5344CB8AC3E}">
        <p14:creationId xmlns:p14="http://schemas.microsoft.com/office/powerpoint/2010/main" val="1932929307"/>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14C17-0F6E-4601-967D-4560165930DA}"/>
              </a:ext>
            </a:extLst>
          </p:cNvPr>
          <p:cNvSpPr>
            <a:spLocks noGrp="1"/>
          </p:cNvSpPr>
          <p:nvPr>
            <p:ph type="title"/>
          </p:nvPr>
        </p:nvSpPr>
        <p:spPr/>
        <p:txBody>
          <a:bodyPr/>
          <a:lstStyle/>
          <a:p>
            <a:r>
              <a:rPr lang="en-US" dirty="0"/>
              <a:t>Session Topics</a:t>
            </a:r>
          </a:p>
        </p:txBody>
      </p:sp>
      <p:sp>
        <p:nvSpPr>
          <p:cNvPr id="3" name="Content Placeholder 2">
            <a:extLst>
              <a:ext uri="{FF2B5EF4-FFF2-40B4-BE49-F238E27FC236}">
                <a16:creationId xmlns:a16="http://schemas.microsoft.com/office/drawing/2014/main" id="{FD78A525-7AF1-4B0C-BF11-6A7795BC590E}"/>
              </a:ext>
            </a:extLst>
          </p:cNvPr>
          <p:cNvSpPr>
            <a:spLocks noGrp="1"/>
          </p:cNvSpPr>
          <p:nvPr>
            <p:ph idx="1"/>
          </p:nvPr>
        </p:nvSpPr>
        <p:spPr/>
        <p:txBody>
          <a:bodyPr/>
          <a:lstStyle/>
          <a:p>
            <a:r>
              <a:rPr lang="en-US" dirty="0"/>
              <a:t>A sponsor’s duties</a:t>
            </a:r>
          </a:p>
          <a:p>
            <a:r>
              <a:rPr lang="en-US" dirty="0"/>
              <a:t>Establish a corporate club</a:t>
            </a:r>
          </a:p>
          <a:p>
            <a:r>
              <a:rPr lang="en-US" dirty="0"/>
              <a:t>Launch a community club</a:t>
            </a:r>
          </a:p>
          <a:p>
            <a:r>
              <a:rPr lang="en-US" dirty="0"/>
              <a:t>Feed their enthusiasm </a:t>
            </a:r>
          </a:p>
          <a:p>
            <a:r>
              <a:rPr lang="en-US" dirty="0"/>
              <a:t>Complete the charter</a:t>
            </a:r>
          </a:p>
          <a:p>
            <a:r>
              <a:rPr lang="en-US" dirty="0"/>
              <a:t>Plan the presentation</a:t>
            </a:r>
          </a:p>
        </p:txBody>
      </p:sp>
      <p:pic>
        <p:nvPicPr>
          <p:cNvPr id="5" name="Picture 2" descr="See the source image">
            <a:extLst>
              <a:ext uri="{FF2B5EF4-FFF2-40B4-BE49-F238E27FC236}">
                <a16:creationId xmlns:a16="http://schemas.microsoft.com/office/drawing/2014/main" id="{2365F877-AA3C-47A8-8BD5-2EC11581949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60091" y="3868057"/>
            <a:ext cx="4783909" cy="298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582030"/>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B6C4F-6594-4AEA-A409-7283D25325D2}"/>
              </a:ext>
            </a:extLst>
          </p:cNvPr>
          <p:cNvSpPr>
            <a:spLocks noGrp="1"/>
          </p:cNvSpPr>
          <p:nvPr>
            <p:ph type="title"/>
          </p:nvPr>
        </p:nvSpPr>
        <p:spPr/>
        <p:txBody>
          <a:bodyPr/>
          <a:lstStyle/>
          <a:p>
            <a:r>
              <a:rPr lang="en-US"/>
              <a:t>A Sponsor’s Duties</a:t>
            </a:r>
            <a:endParaRPr lang="en-US" dirty="0"/>
          </a:p>
        </p:txBody>
      </p:sp>
      <p:sp>
        <p:nvSpPr>
          <p:cNvPr id="3" name="Content Placeholder 2">
            <a:extLst>
              <a:ext uri="{FF2B5EF4-FFF2-40B4-BE49-F238E27FC236}">
                <a16:creationId xmlns:a16="http://schemas.microsoft.com/office/drawing/2014/main" id="{1DEAEDAE-9C3A-40A1-B5EA-5D9FB76A33AD}"/>
              </a:ext>
            </a:extLst>
          </p:cNvPr>
          <p:cNvSpPr>
            <a:spLocks noGrp="1"/>
          </p:cNvSpPr>
          <p:nvPr>
            <p:ph idx="1"/>
          </p:nvPr>
        </p:nvSpPr>
        <p:spPr/>
        <p:txBody>
          <a:bodyPr/>
          <a:lstStyle/>
          <a:p>
            <a:r>
              <a:rPr lang="en-US" dirty="0"/>
              <a:t>Organize the new club</a:t>
            </a:r>
          </a:p>
          <a:p>
            <a:r>
              <a:rPr lang="en-US" dirty="0"/>
              <a:t>Set up regular club meetings</a:t>
            </a:r>
          </a:p>
          <a:p>
            <a:r>
              <a:rPr lang="en-US" dirty="0"/>
              <a:t>Complete the paperwork</a:t>
            </a:r>
          </a:p>
          <a:p>
            <a:r>
              <a:rPr lang="en-US" dirty="0"/>
              <a:t>Plan the charter presentation</a:t>
            </a:r>
          </a:p>
        </p:txBody>
      </p:sp>
      <p:pic>
        <p:nvPicPr>
          <p:cNvPr id="5" name="Picture 2" descr="See the source image">
            <a:extLst>
              <a:ext uri="{FF2B5EF4-FFF2-40B4-BE49-F238E27FC236}">
                <a16:creationId xmlns:a16="http://schemas.microsoft.com/office/drawing/2014/main" id="{E4E61163-5734-44D6-913F-07B274D20F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7600" y="3805560"/>
            <a:ext cx="5283202"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247960"/>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3420B-F9DA-433C-B9CC-682935CA3A8B}"/>
              </a:ext>
            </a:extLst>
          </p:cNvPr>
          <p:cNvSpPr>
            <a:spLocks noGrp="1"/>
          </p:cNvSpPr>
          <p:nvPr>
            <p:ph type="title"/>
          </p:nvPr>
        </p:nvSpPr>
        <p:spPr/>
        <p:txBody>
          <a:bodyPr/>
          <a:lstStyle/>
          <a:p>
            <a:r>
              <a:rPr lang="en-US"/>
              <a:t>Types of Clubs </a:t>
            </a:r>
            <a:endParaRPr lang="en-US" dirty="0"/>
          </a:p>
        </p:txBody>
      </p:sp>
      <p:sp>
        <p:nvSpPr>
          <p:cNvPr id="3" name="Content Placeholder 2">
            <a:extLst>
              <a:ext uri="{FF2B5EF4-FFF2-40B4-BE49-F238E27FC236}">
                <a16:creationId xmlns:a16="http://schemas.microsoft.com/office/drawing/2014/main" id="{788AE75B-6E29-4B1E-9A1F-D748D10D9023}"/>
              </a:ext>
            </a:extLst>
          </p:cNvPr>
          <p:cNvSpPr>
            <a:spLocks noGrp="1"/>
          </p:cNvSpPr>
          <p:nvPr>
            <p:ph idx="1"/>
          </p:nvPr>
        </p:nvSpPr>
        <p:spPr/>
        <p:txBody>
          <a:bodyPr/>
          <a:lstStyle/>
          <a:p>
            <a:r>
              <a:rPr lang="en-US" dirty="0"/>
              <a:t>Corporate</a:t>
            </a:r>
          </a:p>
          <a:p>
            <a:r>
              <a:rPr lang="en-US" dirty="0"/>
              <a:t>Community</a:t>
            </a:r>
          </a:p>
          <a:p>
            <a:r>
              <a:rPr lang="en-US" dirty="0"/>
              <a:t>Advanced </a:t>
            </a:r>
          </a:p>
          <a:p>
            <a:r>
              <a:rPr lang="en-US" dirty="0"/>
              <a:t>Specialty</a:t>
            </a:r>
          </a:p>
          <a:p>
            <a:endParaRPr lang="en-US" dirty="0"/>
          </a:p>
        </p:txBody>
      </p:sp>
      <p:pic>
        <p:nvPicPr>
          <p:cNvPr id="5122" name="Picture 2" descr="See the source image">
            <a:extLst>
              <a:ext uri="{FF2B5EF4-FFF2-40B4-BE49-F238E27FC236}">
                <a16:creationId xmlns:a16="http://schemas.microsoft.com/office/drawing/2014/main" id="{513E0711-B045-42C7-9BAE-09C6586B598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86150" y="1959429"/>
            <a:ext cx="4685016"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63326"/>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44B97-4C98-4633-AB1F-4CD91B22FE0F}"/>
              </a:ext>
            </a:extLst>
          </p:cNvPr>
          <p:cNvSpPr>
            <a:spLocks noGrp="1"/>
          </p:cNvSpPr>
          <p:nvPr>
            <p:ph type="title"/>
          </p:nvPr>
        </p:nvSpPr>
        <p:spPr/>
        <p:txBody>
          <a:bodyPr/>
          <a:lstStyle/>
          <a:p>
            <a:r>
              <a:rPr lang="en-US" dirty="0"/>
              <a:t>The New Club Information Kit</a:t>
            </a:r>
          </a:p>
        </p:txBody>
      </p:sp>
      <p:sp>
        <p:nvSpPr>
          <p:cNvPr id="3" name="Content Placeholder 2">
            <a:extLst>
              <a:ext uri="{FF2B5EF4-FFF2-40B4-BE49-F238E27FC236}">
                <a16:creationId xmlns:a16="http://schemas.microsoft.com/office/drawing/2014/main" id="{80852943-95BE-4690-AEEE-8C6CC306906D}"/>
              </a:ext>
            </a:extLst>
          </p:cNvPr>
          <p:cNvSpPr>
            <a:spLocks noGrp="1"/>
          </p:cNvSpPr>
          <p:nvPr>
            <p:ph idx="1"/>
          </p:nvPr>
        </p:nvSpPr>
        <p:spPr/>
        <p:txBody>
          <a:bodyPr/>
          <a:lstStyle/>
          <a:p>
            <a:r>
              <a:rPr lang="en-US" dirty="0"/>
              <a:t>How to Build a Toastmasters Club</a:t>
            </a:r>
          </a:p>
          <a:p>
            <a:r>
              <a:rPr lang="en-US" dirty="0"/>
              <a:t>Forms</a:t>
            </a:r>
          </a:p>
          <a:p>
            <a:r>
              <a:rPr lang="en-US" dirty="0"/>
              <a:t>Promotional brochures </a:t>
            </a:r>
          </a:p>
        </p:txBody>
      </p:sp>
      <p:sp>
        <p:nvSpPr>
          <p:cNvPr id="10" name="Rectangle 9">
            <a:extLst>
              <a:ext uri="{FF2B5EF4-FFF2-40B4-BE49-F238E27FC236}">
                <a16:creationId xmlns:a16="http://schemas.microsoft.com/office/drawing/2014/main" id="{C3A18792-999B-43AD-8B2C-9DC1D4476841}"/>
              </a:ext>
            </a:extLst>
          </p:cNvPr>
          <p:cNvSpPr/>
          <p:nvPr/>
        </p:nvSpPr>
        <p:spPr>
          <a:xfrm>
            <a:off x="1981200" y="4343400"/>
            <a:ext cx="5410200" cy="132343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dirty="0"/>
              <a:t>The kit is free and </a:t>
            </a:r>
          </a:p>
          <a:p>
            <a:pPr algn="ctr"/>
            <a:r>
              <a:rPr lang="en-US" sz="2000" dirty="0"/>
              <a:t>can be requested from World Headquarters </a:t>
            </a:r>
          </a:p>
          <a:p>
            <a:pPr algn="ctr"/>
            <a:r>
              <a:rPr lang="en-US" sz="2000" dirty="0"/>
              <a:t>by email at </a:t>
            </a:r>
          </a:p>
          <a:p>
            <a:pPr algn="ctr"/>
            <a:r>
              <a:rPr lang="en-US" sz="2000" dirty="0"/>
              <a:t>newclubs@toastmasters.org</a:t>
            </a:r>
            <a:endParaRPr lang="en-US" dirty="0"/>
          </a:p>
        </p:txBody>
      </p:sp>
    </p:spTree>
    <p:extLst>
      <p:ext uri="{BB962C8B-B14F-4D97-AF65-F5344CB8AC3E}">
        <p14:creationId xmlns:p14="http://schemas.microsoft.com/office/powerpoint/2010/main" val="2465344164"/>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http://cdn.grid.fotosearch.com/CSP/CSP289/k2895935.jpg">
            <a:extLst>
              <a:ext uri="{FF2B5EF4-FFF2-40B4-BE49-F238E27FC236}">
                <a16:creationId xmlns:a16="http://schemas.microsoft.com/office/drawing/2014/main" id="{0D5904C1-1291-47D1-B2AA-A349F1F25D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893"/>
          <a:stretch/>
        </p:blipFill>
        <p:spPr bwMode="auto">
          <a:xfrm>
            <a:off x="6070600" y="4265139"/>
            <a:ext cx="2616200" cy="24404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a:xfrm>
            <a:off x="228600" y="95556"/>
            <a:ext cx="8610600" cy="1673161"/>
          </a:xfrm>
        </p:spPr>
        <p:txBody>
          <a:bodyPr/>
          <a:lstStyle/>
          <a:p>
            <a:r>
              <a:rPr lang="en-US" dirty="0"/>
              <a:t>Toastmasters Teamwork:</a:t>
            </a:r>
            <a:br>
              <a:rPr lang="en-US" dirty="0"/>
            </a:br>
            <a:r>
              <a:rPr lang="en-US" dirty="0"/>
              <a:t>Corporate Clubs</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Two sponsors</a:t>
            </a:r>
          </a:p>
          <a:p>
            <a:r>
              <a:rPr lang="en-US" dirty="0"/>
              <a:t>Two mentors</a:t>
            </a:r>
          </a:p>
          <a:p>
            <a:r>
              <a:rPr lang="en-US" dirty="0"/>
              <a:t>District director</a:t>
            </a:r>
          </a:p>
          <a:p>
            <a:r>
              <a:rPr lang="en-US" dirty="0"/>
              <a:t>Club growth director</a:t>
            </a:r>
          </a:p>
          <a:p>
            <a:r>
              <a:rPr lang="en-US" dirty="0"/>
              <a:t>Other Toastmasters and district leaders </a:t>
            </a:r>
          </a:p>
        </p:txBody>
      </p:sp>
    </p:spTree>
    <p:extLst>
      <p:ext uri="{BB962C8B-B14F-4D97-AF65-F5344CB8AC3E}">
        <p14:creationId xmlns:p14="http://schemas.microsoft.com/office/powerpoint/2010/main" val="3839123074"/>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ee the source image">
            <a:extLst>
              <a:ext uri="{FF2B5EF4-FFF2-40B4-BE49-F238E27FC236}">
                <a16:creationId xmlns:a16="http://schemas.microsoft.com/office/drawing/2014/main" id="{D18A75BD-52C4-4F73-BE86-4472829EDBC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857500" y="4158343"/>
            <a:ext cx="2290572" cy="2438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Identify Your Target</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sz="quarter" idx="10"/>
          </p:nvPr>
        </p:nvSpPr>
        <p:spPr/>
        <p:txBody>
          <a:bodyPr/>
          <a:lstStyle/>
          <a:p>
            <a:r>
              <a:rPr lang="en-US" dirty="0"/>
              <a:t>Company</a:t>
            </a:r>
          </a:p>
          <a:p>
            <a:pPr lvl="1"/>
            <a:r>
              <a:rPr lang="en-US" dirty="0"/>
              <a:t>Size</a:t>
            </a:r>
          </a:p>
          <a:p>
            <a:pPr lvl="1"/>
            <a:r>
              <a:rPr lang="en-US" dirty="0"/>
              <a:t>Location</a:t>
            </a:r>
          </a:p>
          <a:p>
            <a:pPr lvl="1"/>
            <a:r>
              <a:rPr lang="en-US" dirty="0"/>
              <a:t>Revenue</a:t>
            </a:r>
          </a:p>
          <a:p>
            <a:r>
              <a:rPr lang="en-US" dirty="0"/>
              <a:t>Key contacts and decision-makers</a:t>
            </a:r>
          </a:p>
        </p:txBody>
      </p:sp>
      <p:sp>
        <p:nvSpPr>
          <p:cNvPr id="4" name="Content Placeholder 3">
            <a:extLst>
              <a:ext uri="{FF2B5EF4-FFF2-40B4-BE49-F238E27FC236}">
                <a16:creationId xmlns:a16="http://schemas.microsoft.com/office/drawing/2014/main" id="{B9F372D8-0076-453A-9F44-05D8F31CDE75}"/>
              </a:ext>
            </a:extLst>
          </p:cNvPr>
          <p:cNvSpPr>
            <a:spLocks noGrp="1"/>
          </p:cNvSpPr>
          <p:nvPr>
            <p:ph sz="quarter" idx="11"/>
          </p:nvPr>
        </p:nvSpPr>
        <p:spPr/>
        <p:txBody>
          <a:bodyPr/>
          <a:lstStyle/>
          <a:p>
            <a:r>
              <a:rPr lang="en-US" dirty="0"/>
              <a:t>Company</a:t>
            </a:r>
          </a:p>
          <a:p>
            <a:pPr lvl="1"/>
            <a:r>
              <a:rPr lang="en-US" dirty="0"/>
              <a:t>Strategies</a:t>
            </a:r>
          </a:p>
          <a:p>
            <a:pPr lvl="1"/>
            <a:r>
              <a:rPr lang="en-US" dirty="0"/>
              <a:t>Key initiatives</a:t>
            </a:r>
          </a:p>
          <a:p>
            <a:pPr lvl="1"/>
            <a:r>
              <a:rPr lang="en-US" dirty="0"/>
              <a:t>Priorities</a:t>
            </a:r>
          </a:p>
          <a:p>
            <a:pPr lvl="1"/>
            <a:r>
              <a:rPr lang="en-US" dirty="0"/>
              <a:t>Focus and mission</a:t>
            </a:r>
          </a:p>
          <a:p>
            <a:pPr lvl="1"/>
            <a:r>
              <a:rPr lang="en-US" dirty="0"/>
              <a:t>Recent news articles</a:t>
            </a:r>
          </a:p>
        </p:txBody>
      </p:sp>
    </p:spTree>
    <p:extLst>
      <p:ext uri="{BB962C8B-B14F-4D97-AF65-F5344CB8AC3E}">
        <p14:creationId xmlns:p14="http://schemas.microsoft.com/office/powerpoint/2010/main" val="95887697"/>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Introduce Yourself</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Send a letter</a:t>
            </a:r>
          </a:p>
          <a:p>
            <a:r>
              <a:rPr lang="en-US" dirty="0"/>
              <a:t>Send an email</a:t>
            </a:r>
          </a:p>
        </p:txBody>
      </p:sp>
      <p:pic>
        <p:nvPicPr>
          <p:cNvPr id="6" name="Picture 2" descr="See the source image">
            <a:extLst>
              <a:ext uri="{FF2B5EF4-FFF2-40B4-BE49-F238E27FC236}">
                <a16:creationId xmlns:a16="http://schemas.microsoft.com/office/drawing/2014/main" id="{F76609A3-2F17-4249-90D6-E86A0B8112F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rot="20773121">
            <a:off x="663235" y="2490593"/>
            <a:ext cx="7391400" cy="13435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ee the source image">
            <a:extLst>
              <a:ext uri="{FF2B5EF4-FFF2-40B4-BE49-F238E27FC236}">
                <a16:creationId xmlns:a16="http://schemas.microsoft.com/office/drawing/2014/main" id="{D8271F88-48B6-4AE5-A6E1-7A7A915AFB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09018">
            <a:off x="4718386" y="4297638"/>
            <a:ext cx="285750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565791"/>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After the Introduction</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Set an appointment</a:t>
            </a:r>
          </a:p>
          <a:p>
            <a:r>
              <a:rPr lang="en-US" dirty="0"/>
              <a:t>Prepare for the meeting</a:t>
            </a:r>
          </a:p>
          <a:p>
            <a:r>
              <a:rPr lang="en-US" dirty="0"/>
              <a:t>Share about other corporations</a:t>
            </a:r>
          </a:p>
          <a:p>
            <a:r>
              <a:rPr lang="en-US" dirty="0"/>
              <a:t>Wrap it up</a:t>
            </a:r>
          </a:p>
          <a:p>
            <a:pPr lvl="1"/>
            <a:endParaRPr lang="en-US" dirty="0"/>
          </a:p>
        </p:txBody>
      </p:sp>
      <p:pic>
        <p:nvPicPr>
          <p:cNvPr id="5" name="Picture 2" descr="See the source image">
            <a:extLst>
              <a:ext uri="{FF2B5EF4-FFF2-40B4-BE49-F238E27FC236}">
                <a16:creationId xmlns:a16="http://schemas.microsoft.com/office/drawing/2014/main" id="{FC6D8D01-6C56-49E1-94D6-49D214FDDE8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72000" y="3276600"/>
            <a:ext cx="3715657" cy="3255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053589"/>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Discussing the Finances</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Finalize its financial commitment</a:t>
            </a:r>
          </a:p>
          <a:p>
            <a:r>
              <a:rPr lang="en-US" dirty="0"/>
              <a:t>Determine what portion of the club costs the company will pay</a:t>
            </a:r>
          </a:p>
        </p:txBody>
      </p:sp>
      <p:pic>
        <p:nvPicPr>
          <p:cNvPr id="10242" name="Picture 2" descr="See the source image">
            <a:extLst>
              <a:ext uri="{FF2B5EF4-FFF2-40B4-BE49-F238E27FC236}">
                <a16:creationId xmlns:a16="http://schemas.microsoft.com/office/drawing/2014/main" id="{568B33B4-1870-46F6-9BE2-66A7CDA80A2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28875" y="3500665"/>
            <a:ext cx="4286250" cy="2762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727784"/>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Money Matters</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Designate a club officer to hold the payments</a:t>
            </a:r>
          </a:p>
          <a:p>
            <a:r>
              <a:rPr lang="en-US" dirty="0"/>
              <a:t>Hold the payments until they are sent to Toastmasters International</a:t>
            </a:r>
          </a:p>
          <a:p>
            <a:r>
              <a:rPr lang="en-US" dirty="0"/>
              <a:t>Deposit the payment into another club’s account</a:t>
            </a:r>
          </a:p>
          <a:p>
            <a:pPr lvl="1"/>
            <a:endParaRPr lang="en-US" dirty="0"/>
          </a:p>
        </p:txBody>
      </p:sp>
      <p:pic>
        <p:nvPicPr>
          <p:cNvPr id="5" name="Picture 2" descr="See the source image">
            <a:extLst>
              <a:ext uri="{FF2B5EF4-FFF2-40B4-BE49-F238E27FC236}">
                <a16:creationId xmlns:a16="http://schemas.microsoft.com/office/drawing/2014/main" id="{46F5CA60-2CD0-418F-8082-7F4309C5475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91328" y="3944257"/>
            <a:ext cx="2761343" cy="2761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751786"/>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12:30 – 1:00		Lunch</a:t>
            </a:r>
          </a:p>
          <a:p>
            <a:r>
              <a:rPr lang="en-US" dirty="0"/>
              <a:t>1:00 – 1:20		Team Building Exercise</a:t>
            </a:r>
          </a:p>
          <a:p>
            <a:r>
              <a:rPr lang="en-US" dirty="0"/>
              <a:t>1:20 – 1:50		Budget</a:t>
            </a:r>
          </a:p>
          <a:p>
            <a:r>
              <a:rPr lang="en-US" dirty="0"/>
              <a:t>1:50 – 2:05		District Council Meeting</a:t>
            </a:r>
          </a:p>
          <a:p>
            <a:r>
              <a:rPr lang="en-US" dirty="0"/>
              <a:t>2:05 – 2:15       	 	30-60-90 Day Plan</a:t>
            </a:r>
          </a:p>
          <a:p>
            <a:r>
              <a:rPr lang="en-US" dirty="0"/>
              <a:t>2:15 – 2:30        		Q &amp; A and Next Meeting</a:t>
            </a:r>
          </a:p>
          <a:p>
            <a:endParaRPr lang="en-US" dirty="0"/>
          </a:p>
        </p:txBody>
      </p:sp>
    </p:spTree>
    <p:extLst>
      <p:ext uri="{BB962C8B-B14F-4D97-AF65-F5344CB8AC3E}">
        <p14:creationId xmlns:p14="http://schemas.microsoft.com/office/powerpoint/2010/main" val="1193558008"/>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pPr algn="l"/>
            <a:r>
              <a:rPr lang="en-US" dirty="0"/>
              <a:t>Roles at a Demonstration Meeting</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sz="quarter" idx="10"/>
          </p:nvPr>
        </p:nvSpPr>
        <p:spPr/>
        <p:txBody>
          <a:bodyPr/>
          <a:lstStyle/>
          <a:p>
            <a:r>
              <a:rPr lang="en-US" dirty="0"/>
              <a:t>Toastmaster</a:t>
            </a:r>
          </a:p>
          <a:p>
            <a:r>
              <a:rPr lang="en-US" dirty="0"/>
              <a:t>Timer</a:t>
            </a:r>
          </a:p>
          <a:p>
            <a:r>
              <a:rPr lang="en-US" dirty="0"/>
              <a:t>Ah-Counter</a:t>
            </a:r>
          </a:p>
          <a:p>
            <a:r>
              <a:rPr lang="en-US" dirty="0"/>
              <a:t>Grammarian</a:t>
            </a:r>
          </a:p>
        </p:txBody>
      </p:sp>
      <p:sp>
        <p:nvSpPr>
          <p:cNvPr id="4" name="Content Placeholder 3">
            <a:extLst>
              <a:ext uri="{FF2B5EF4-FFF2-40B4-BE49-F238E27FC236}">
                <a16:creationId xmlns:a16="http://schemas.microsoft.com/office/drawing/2014/main" id="{B9F372D8-0076-453A-9F44-05D8F31CDE75}"/>
              </a:ext>
            </a:extLst>
          </p:cNvPr>
          <p:cNvSpPr>
            <a:spLocks noGrp="1"/>
          </p:cNvSpPr>
          <p:nvPr>
            <p:ph sz="quarter" idx="11"/>
          </p:nvPr>
        </p:nvSpPr>
        <p:spPr/>
        <p:txBody>
          <a:bodyPr/>
          <a:lstStyle/>
          <a:p>
            <a:r>
              <a:rPr lang="en-US" dirty="0"/>
              <a:t>General Evaluator</a:t>
            </a:r>
          </a:p>
          <a:p>
            <a:r>
              <a:rPr lang="en-US" dirty="0"/>
              <a:t>Speaker</a:t>
            </a:r>
          </a:p>
          <a:p>
            <a:r>
              <a:rPr lang="en-US" dirty="0"/>
              <a:t>Evaluator</a:t>
            </a:r>
          </a:p>
          <a:p>
            <a:r>
              <a:rPr lang="en-US" dirty="0"/>
              <a:t>Topics Master </a:t>
            </a:r>
          </a:p>
        </p:txBody>
      </p:sp>
      <p:pic>
        <p:nvPicPr>
          <p:cNvPr id="12290" name="Picture 2" descr="See the source image">
            <a:extLst>
              <a:ext uri="{FF2B5EF4-FFF2-40B4-BE49-F238E27FC236}">
                <a16:creationId xmlns:a16="http://schemas.microsoft.com/office/drawing/2014/main" id="{EE4FD71D-82A5-4BA9-A940-CE5B6810554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83997" y="3587207"/>
            <a:ext cx="3366407" cy="2987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235860"/>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The Demonstration Meeting</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Keep the meeting within time limits</a:t>
            </a:r>
          </a:p>
          <a:p>
            <a:r>
              <a:rPr lang="en-US" dirty="0"/>
              <a:t>Include three aspects</a:t>
            </a:r>
          </a:p>
          <a:p>
            <a:r>
              <a:rPr lang="en-US" dirty="0"/>
              <a:t>Select a team</a:t>
            </a:r>
          </a:p>
          <a:p>
            <a:r>
              <a:rPr lang="en-US" dirty="0"/>
              <a:t>Select Toastmasters for various roles</a:t>
            </a:r>
          </a:p>
          <a:p>
            <a:r>
              <a:rPr lang="en-US" dirty="0"/>
              <a:t>Invite high-level representatives</a:t>
            </a:r>
          </a:p>
          <a:p>
            <a:r>
              <a:rPr lang="en-US" dirty="0"/>
              <a:t>Have each guest sign a guest book</a:t>
            </a:r>
          </a:p>
          <a:p>
            <a:pPr lvl="1"/>
            <a:endParaRPr lang="en-US" dirty="0"/>
          </a:p>
        </p:txBody>
      </p:sp>
      <p:pic>
        <p:nvPicPr>
          <p:cNvPr id="5" name="Picture 2" descr="See the source image">
            <a:extLst>
              <a:ext uri="{FF2B5EF4-FFF2-40B4-BE49-F238E27FC236}">
                <a16:creationId xmlns:a16="http://schemas.microsoft.com/office/drawing/2014/main" id="{333DF5D5-D1B5-4032-B2D9-BB4C99A9DC6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953000" y="4783504"/>
            <a:ext cx="3418114" cy="19220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404437"/>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5E89DFC-F149-4ED1-8B59-0BFA326EA3D6}"/>
              </a:ext>
            </a:extLst>
          </p:cNvPr>
          <p:cNvSpPr>
            <a:spLocks noGrp="1"/>
          </p:cNvSpPr>
          <p:nvPr>
            <p:ph type="title"/>
          </p:nvPr>
        </p:nvSpPr>
        <p:spPr>
          <a:xfrm>
            <a:off x="228600" y="130323"/>
            <a:ext cx="8229600" cy="1796755"/>
          </a:xfrm>
        </p:spPr>
        <p:txBody>
          <a:bodyPr/>
          <a:lstStyle/>
          <a:p>
            <a:r>
              <a:rPr lang="en-US" dirty="0"/>
              <a:t>Before &amp; After the Demonstration Meeting</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sz="quarter" idx="10"/>
          </p:nvPr>
        </p:nvSpPr>
        <p:spPr/>
        <p:txBody>
          <a:bodyPr/>
          <a:lstStyle/>
          <a:p>
            <a:r>
              <a:rPr lang="en-US" dirty="0"/>
              <a:t>Appoint prospective members</a:t>
            </a:r>
          </a:p>
          <a:p>
            <a:r>
              <a:rPr lang="en-US" dirty="0"/>
              <a:t>Ask for volunteers</a:t>
            </a:r>
          </a:p>
          <a:p>
            <a:r>
              <a:rPr lang="en-US" dirty="0"/>
              <a:t>Volunteers need not speak</a:t>
            </a:r>
          </a:p>
          <a:p>
            <a:pPr lvl="1"/>
            <a:endParaRPr lang="en-US" dirty="0"/>
          </a:p>
        </p:txBody>
      </p:sp>
      <p:sp>
        <p:nvSpPr>
          <p:cNvPr id="4" name="Content Placeholder 3">
            <a:extLst>
              <a:ext uri="{FF2B5EF4-FFF2-40B4-BE49-F238E27FC236}">
                <a16:creationId xmlns:a16="http://schemas.microsoft.com/office/drawing/2014/main" id="{B9F372D8-0076-453A-9F44-05D8F31CDE75}"/>
              </a:ext>
            </a:extLst>
          </p:cNvPr>
          <p:cNvSpPr>
            <a:spLocks noGrp="1"/>
          </p:cNvSpPr>
          <p:nvPr>
            <p:ph sz="quarter" idx="11"/>
          </p:nvPr>
        </p:nvSpPr>
        <p:spPr/>
        <p:txBody>
          <a:bodyPr/>
          <a:lstStyle/>
          <a:p>
            <a:r>
              <a:rPr lang="en-US" dirty="0"/>
              <a:t>Prospective member comes to lectern when called</a:t>
            </a:r>
          </a:p>
          <a:p>
            <a:r>
              <a:rPr lang="en-US" dirty="0"/>
              <a:t>Toastmaster acts as narrator</a:t>
            </a:r>
          </a:p>
          <a:p>
            <a:r>
              <a:rPr lang="en-US" dirty="0"/>
              <a:t>Toastmaster describes the role</a:t>
            </a:r>
          </a:p>
        </p:txBody>
      </p:sp>
      <p:pic>
        <p:nvPicPr>
          <p:cNvPr id="6" name="Picture 2" descr="See the source image">
            <a:extLst>
              <a:ext uri="{FF2B5EF4-FFF2-40B4-BE49-F238E27FC236}">
                <a16:creationId xmlns:a16="http://schemas.microsoft.com/office/drawing/2014/main" id="{98DF70AA-8789-4A5E-A2E0-7734F7FEF22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3571" y="4191000"/>
            <a:ext cx="4114800" cy="23181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236726"/>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a:t>After the Demonstration Meeting</a:t>
            </a:r>
            <a:endParaRPr lang="en-US" dirty="0"/>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Introduce the sponsors and mentors</a:t>
            </a:r>
          </a:p>
          <a:p>
            <a:r>
              <a:rPr lang="en-US" dirty="0"/>
              <a:t>Question &amp; Answer</a:t>
            </a:r>
          </a:p>
          <a:p>
            <a:r>
              <a:rPr lang="en-US" dirty="0"/>
              <a:t>Toastmasters share success stories</a:t>
            </a:r>
          </a:p>
          <a:p>
            <a:r>
              <a:rPr lang="en-US" dirty="0"/>
              <a:t>Complete Application to Organize</a:t>
            </a:r>
          </a:p>
          <a:p>
            <a:r>
              <a:rPr lang="en-US" dirty="0"/>
              <a:t>Submit Application to Organize and charter fee</a:t>
            </a:r>
          </a:p>
        </p:txBody>
      </p:sp>
      <p:pic>
        <p:nvPicPr>
          <p:cNvPr id="5" name="Picture 2" descr="See the source image">
            <a:extLst>
              <a:ext uri="{FF2B5EF4-FFF2-40B4-BE49-F238E27FC236}">
                <a16:creationId xmlns:a16="http://schemas.microsoft.com/office/drawing/2014/main" id="{E31EED78-5563-4E28-84DE-995FD480C89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38800" y="4572000"/>
            <a:ext cx="2942629" cy="2007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761276"/>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cdn.grid.fotosearch.com/CSP/CSP289/k2895935.jpg">
            <a:extLst>
              <a:ext uri="{FF2B5EF4-FFF2-40B4-BE49-F238E27FC236}">
                <a16:creationId xmlns:a16="http://schemas.microsoft.com/office/drawing/2014/main" id="{8786F73A-F7C1-479D-8B5E-91509A9655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893"/>
          <a:stretch/>
        </p:blipFill>
        <p:spPr bwMode="auto">
          <a:xfrm>
            <a:off x="6019800" y="4299417"/>
            <a:ext cx="2514600" cy="234568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a:xfrm>
            <a:off x="228600" y="95556"/>
            <a:ext cx="8610600" cy="1673161"/>
          </a:xfrm>
        </p:spPr>
        <p:txBody>
          <a:bodyPr/>
          <a:lstStyle/>
          <a:p>
            <a:r>
              <a:rPr lang="en-US" dirty="0"/>
              <a:t>Toastmasters Teamwork: </a:t>
            </a:r>
            <a:br>
              <a:rPr lang="en-US" dirty="0"/>
            </a:br>
            <a:r>
              <a:rPr lang="en-US" dirty="0"/>
              <a:t>Community Clubs</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Two sponsors</a:t>
            </a:r>
          </a:p>
          <a:p>
            <a:r>
              <a:rPr lang="en-US" dirty="0"/>
              <a:t>Two mentors</a:t>
            </a:r>
          </a:p>
          <a:p>
            <a:r>
              <a:rPr lang="en-US" dirty="0"/>
              <a:t>District director</a:t>
            </a:r>
          </a:p>
          <a:p>
            <a:r>
              <a:rPr lang="en-US" dirty="0"/>
              <a:t>Club growth director</a:t>
            </a:r>
          </a:p>
          <a:p>
            <a:r>
              <a:rPr lang="en-US" dirty="0"/>
              <a:t>Other Toastmasters and district leaders </a:t>
            </a:r>
          </a:p>
        </p:txBody>
      </p:sp>
    </p:spTree>
    <p:extLst>
      <p:ext uri="{BB962C8B-B14F-4D97-AF65-F5344CB8AC3E}">
        <p14:creationId xmlns:p14="http://schemas.microsoft.com/office/powerpoint/2010/main" val="2685791321"/>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Steps to Chartering</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Plan a demonstration meeting</a:t>
            </a:r>
          </a:p>
          <a:p>
            <a:r>
              <a:rPr lang="en-US" dirty="0"/>
              <a:t>Publicize the meeting</a:t>
            </a:r>
          </a:p>
          <a:p>
            <a:r>
              <a:rPr lang="en-US" dirty="0"/>
              <a:t>Contact the local chamber of commerce</a:t>
            </a:r>
          </a:p>
          <a:p>
            <a:r>
              <a:rPr lang="en-US" dirty="0"/>
              <a:t>Display posters and announcements</a:t>
            </a:r>
          </a:p>
          <a:p>
            <a:r>
              <a:rPr lang="en-US" dirty="0"/>
              <a:t>Target specialized groups </a:t>
            </a:r>
          </a:p>
        </p:txBody>
      </p:sp>
      <p:pic>
        <p:nvPicPr>
          <p:cNvPr id="5" name="Picture 2" descr="See the source image">
            <a:extLst>
              <a:ext uri="{FF2B5EF4-FFF2-40B4-BE49-F238E27FC236}">
                <a16:creationId xmlns:a16="http://schemas.microsoft.com/office/drawing/2014/main" id="{0DE26039-A0FC-484A-A66F-25EAFE8242E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55457" y="4238547"/>
            <a:ext cx="4201886" cy="24489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632913"/>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dirty="0"/>
              <a:t>Feed Their Enthusiasm! </a:t>
            </a:r>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dirty="0"/>
              <a:t>Announce the next meeting</a:t>
            </a:r>
          </a:p>
          <a:p>
            <a:r>
              <a:rPr lang="en-US" dirty="0"/>
              <a:t>Select temporary officers</a:t>
            </a:r>
          </a:p>
          <a:p>
            <a:r>
              <a:rPr lang="en-US" dirty="0"/>
              <a:t>Follow up with reminder notices</a:t>
            </a:r>
          </a:p>
          <a:p>
            <a:r>
              <a:rPr lang="en-US" dirty="0"/>
              <a:t>Collect dues</a:t>
            </a:r>
          </a:p>
          <a:p>
            <a:r>
              <a:rPr lang="en-US" dirty="0"/>
              <a:t>Pay the charter fee</a:t>
            </a:r>
          </a:p>
          <a:p>
            <a:r>
              <a:rPr lang="en-US" dirty="0"/>
              <a:t>Conclude with recognition </a:t>
            </a:r>
          </a:p>
        </p:txBody>
      </p:sp>
      <p:pic>
        <p:nvPicPr>
          <p:cNvPr id="1026" name="Picture 2" descr="See the source image">
            <a:extLst>
              <a:ext uri="{FF2B5EF4-FFF2-40B4-BE49-F238E27FC236}">
                <a16:creationId xmlns:a16="http://schemas.microsoft.com/office/drawing/2014/main" id="{F6B3BF5B-4EDB-4733-9DD1-9F96B8F739C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6400" y="3399971"/>
            <a:ext cx="3100389" cy="3100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191921"/>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a:t>Complete the Charter</a:t>
            </a:r>
            <a:endParaRPr lang="en-US" dirty="0"/>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a:prstGeom prst="rect">
            <a:avLst/>
          </a:prstGeom>
        </p:spPr>
        <p:txBody>
          <a:bodyPr/>
          <a:lstStyle/>
          <a:p>
            <a:r>
              <a:rPr lang="en-US"/>
              <a:t>www.Toastmasters.org/121</a:t>
            </a:r>
            <a:endParaRPr lang="en-US" dirty="0"/>
          </a:p>
        </p:txBody>
      </p:sp>
      <p:pic>
        <p:nvPicPr>
          <p:cNvPr id="5" name="Picture 4">
            <a:extLst>
              <a:ext uri="{FF2B5EF4-FFF2-40B4-BE49-F238E27FC236}">
                <a16:creationId xmlns:a16="http://schemas.microsoft.com/office/drawing/2014/main" id="{ED0DE1F9-27ED-46B3-8322-FA731DFDD22B}"/>
              </a:ext>
            </a:extLst>
          </p:cNvPr>
          <p:cNvPicPr>
            <a:picLocks noChangeAspect="1"/>
          </p:cNvPicPr>
          <p:nvPr/>
        </p:nvPicPr>
        <p:blipFill rotWithShape="1">
          <a:blip r:embed="rId3"/>
          <a:srcRect t="2731"/>
          <a:stretch/>
        </p:blipFill>
        <p:spPr>
          <a:xfrm>
            <a:off x="76200" y="2514106"/>
            <a:ext cx="8991600" cy="3730666"/>
          </a:xfrm>
          <a:prstGeom prst="rect">
            <a:avLst/>
          </a:prstGeom>
        </p:spPr>
      </p:pic>
    </p:spTree>
    <p:extLst>
      <p:ext uri="{BB962C8B-B14F-4D97-AF65-F5344CB8AC3E}">
        <p14:creationId xmlns:p14="http://schemas.microsoft.com/office/powerpoint/2010/main" val="3830089814"/>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a:t>Plan the Presentation</a:t>
            </a:r>
            <a:endParaRPr lang="en-US" dirty="0"/>
          </a:p>
        </p:txBody>
      </p:sp>
      <p:sp>
        <p:nvSpPr>
          <p:cNvPr id="3" name="Content Placeholder 2">
            <a:extLst>
              <a:ext uri="{FF2B5EF4-FFF2-40B4-BE49-F238E27FC236}">
                <a16:creationId xmlns:a16="http://schemas.microsoft.com/office/drawing/2014/main" id="{E85FBD19-6A86-4497-8F9B-B148D080BFEC}"/>
              </a:ext>
            </a:extLst>
          </p:cNvPr>
          <p:cNvSpPr>
            <a:spLocks noGrp="1"/>
          </p:cNvSpPr>
          <p:nvPr>
            <p:ph idx="1"/>
          </p:nvPr>
        </p:nvSpPr>
        <p:spPr/>
        <p:txBody>
          <a:bodyPr/>
          <a:lstStyle/>
          <a:p>
            <a:r>
              <a:rPr lang="en-US"/>
              <a:t>Invite the guests</a:t>
            </a:r>
          </a:p>
          <a:p>
            <a:r>
              <a:rPr lang="en-US"/>
              <a:t>Plan the meal / refreshments</a:t>
            </a:r>
          </a:p>
          <a:p>
            <a:r>
              <a:rPr lang="en-US"/>
              <a:t>Publicize the charter presentation</a:t>
            </a:r>
          </a:p>
          <a:p>
            <a:r>
              <a:rPr lang="en-US"/>
              <a:t>Form committees</a:t>
            </a:r>
          </a:p>
          <a:p>
            <a:r>
              <a:rPr lang="en-US"/>
              <a:t>Include a short meeting</a:t>
            </a:r>
          </a:p>
          <a:p>
            <a:r>
              <a:rPr lang="en-US"/>
              <a:t>Prepare a printed program</a:t>
            </a:r>
            <a:endParaRPr lang="en-US" dirty="0"/>
          </a:p>
        </p:txBody>
      </p:sp>
      <p:pic>
        <p:nvPicPr>
          <p:cNvPr id="5" name="Picture 2" descr="See the source image">
            <a:extLst>
              <a:ext uri="{FF2B5EF4-FFF2-40B4-BE49-F238E27FC236}">
                <a16:creationId xmlns:a16="http://schemas.microsoft.com/office/drawing/2014/main" id="{35A117B9-CDFA-46A5-82FD-26CA24787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265714"/>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725348"/>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D7FBE-E488-4526-B239-C75DFE25CCC1}"/>
              </a:ext>
            </a:extLst>
          </p:cNvPr>
          <p:cNvSpPr>
            <a:spLocks noGrp="1"/>
          </p:cNvSpPr>
          <p:nvPr>
            <p:ph type="title"/>
          </p:nvPr>
        </p:nvSpPr>
        <p:spPr/>
        <p:txBody>
          <a:bodyPr/>
          <a:lstStyle/>
          <a:p>
            <a:r>
              <a:rPr lang="en-US"/>
              <a:t>Resources</a:t>
            </a:r>
            <a:endParaRPr lang="en-US" dirty="0"/>
          </a:p>
        </p:txBody>
      </p:sp>
      <p:pic>
        <p:nvPicPr>
          <p:cNvPr id="5" name="Picture 4">
            <a:extLst>
              <a:ext uri="{FF2B5EF4-FFF2-40B4-BE49-F238E27FC236}">
                <a16:creationId xmlns:a16="http://schemas.microsoft.com/office/drawing/2014/main" id="{77D796E5-47E5-40E8-B564-0442782529F4}"/>
              </a:ext>
            </a:extLst>
          </p:cNvPr>
          <p:cNvPicPr>
            <a:picLocks noChangeAspect="1"/>
          </p:cNvPicPr>
          <p:nvPr/>
        </p:nvPicPr>
        <p:blipFill>
          <a:blip r:embed="rId2"/>
          <a:stretch>
            <a:fillRect/>
          </a:stretch>
        </p:blipFill>
        <p:spPr>
          <a:xfrm>
            <a:off x="2286000" y="381000"/>
            <a:ext cx="4953000" cy="6340486"/>
          </a:xfrm>
          <a:prstGeom prst="rect">
            <a:avLst/>
          </a:prstGeom>
        </p:spPr>
      </p:pic>
    </p:spTree>
    <p:extLst>
      <p:ext uri="{BB962C8B-B14F-4D97-AF65-F5344CB8AC3E}">
        <p14:creationId xmlns:p14="http://schemas.microsoft.com/office/powerpoint/2010/main" val="3272808852"/>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 we all have a Feather in our CAP?</a:t>
            </a:r>
            <a:endParaRPr lang="en-US" dirty="0"/>
          </a:p>
        </p:txBody>
      </p:sp>
      <p:sp>
        <p:nvSpPr>
          <p:cNvPr id="3" name="Content Placeholder 2"/>
          <p:cNvSpPr>
            <a:spLocks noGrp="1"/>
          </p:cNvSpPr>
          <p:nvPr>
            <p:ph idx="1"/>
          </p:nvPr>
        </p:nvSpPr>
        <p:spPr/>
        <p:txBody>
          <a:bodyPr/>
          <a:lstStyle/>
          <a:p>
            <a:r>
              <a:rPr lang="en-US" dirty="0"/>
              <a:t>Change</a:t>
            </a:r>
          </a:p>
          <a:p>
            <a:r>
              <a:rPr lang="en-US" dirty="0"/>
              <a:t>Attitude</a:t>
            </a:r>
          </a:p>
          <a:p>
            <a:r>
              <a:rPr lang="en-US" dirty="0"/>
              <a:t>Pathways</a:t>
            </a:r>
          </a:p>
          <a:p>
            <a:endParaRPr lang="en-US" dirty="0"/>
          </a:p>
        </p:txBody>
      </p:sp>
      <p:pic>
        <p:nvPicPr>
          <p:cNvPr id="4" name="Picture 2" descr="C:\Users\Owner\AppData\Local\Microsoft\Windows\INetCache\IE\JU5QYK54\gray_ankh_top_hat_with_feathers_3_by_windthin-d4kxaxm[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a:xfrm>
            <a:off x="3276600" y="2057400"/>
            <a:ext cx="4343400" cy="3373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2901105"/>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e the source image">
            <a:extLst>
              <a:ext uri="{FF2B5EF4-FFF2-40B4-BE49-F238E27FC236}">
                <a16:creationId xmlns:a16="http://schemas.microsoft.com/office/drawing/2014/main" id="{B0C68D6A-B0AD-410B-8B6C-D14C6828E39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38300" y="685800"/>
            <a:ext cx="58674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807006"/>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Minefield</a:t>
            </a:r>
          </a:p>
        </p:txBody>
      </p:sp>
      <p:sp>
        <p:nvSpPr>
          <p:cNvPr id="3" name="Content Placeholder 2"/>
          <p:cNvSpPr>
            <a:spLocks noGrp="1"/>
          </p:cNvSpPr>
          <p:nvPr>
            <p:ph sz="quarter" idx="10"/>
          </p:nvPr>
        </p:nvSpPr>
        <p:spPr/>
        <p:txBody>
          <a:bodyPr/>
          <a:lstStyle/>
          <a:p>
            <a:r>
              <a:rPr lang="en-US" dirty="0"/>
              <a:t>Keith Cumiskey, DTM</a:t>
            </a:r>
          </a:p>
          <a:p>
            <a:r>
              <a:rPr lang="en-US" dirty="0"/>
              <a:t>Immediate Past District Director</a:t>
            </a:r>
          </a:p>
          <a:p>
            <a:endParaRPr lang="en-US" dirty="0"/>
          </a:p>
        </p:txBody>
      </p:sp>
    </p:spTree>
    <p:extLst>
      <p:ext uri="{BB962C8B-B14F-4D97-AF65-F5344CB8AC3E}">
        <p14:creationId xmlns:p14="http://schemas.microsoft.com/office/powerpoint/2010/main" val="2699900182"/>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600" y="1266825"/>
            <a:ext cx="7848600" cy="5188058"/>
          </a:xfrm>
          <a:prstGeom prst="rect">
            <a:avLst/>
          </a:prstGeom>
        </p:spPr>
      </p:pic>
    </p:spTree>
    <p:extLst>
      <p:ext uri="{BB962C8B-B14F-4D97-AF65-F5344CB8AC3E}">
        <p14:creationId xmlns:p14="http://schemas.microsoft.com/office/powerpoint/2010/main" val="3360363197"/>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Instructions</a:t>
            </a:r>
            <a:endParaRPr lang="en-US" dirty="0"/>
          </a:p>
        </p:txBody>
      </p:sp>
      <p:sp>
        <p:nvSpPr>
          <p:cNvPr id="3" name="Content Placeholder 2"/>
          <p:cNvSpPr>
            <a:spLocks noGrp="1"/>
          </p:cNvSpPr>
          <p:nvPr>
            <p:ph idx="1"/>
          </p:nvPr>
        </p:nvSpPr>
        <p:spPr>
          <a:xfrm>
            <a:off x="457200" y="1604155"/>
            <a:ext cx="8610600" cy="5101445"/>
          </a:xfrm>
        </p:spPr>
        <p:txBody>
          <a:bodyPr>
            <a:normAutofit fontScale="92500" lnSpcReduction="10000"/>
          </a:bodyPr>
          <a:lstStyle/>
          <a:p>
            <a:r>
              <a:rPr lang="en-US" dirty="0"/>
              <a:t>Create a “minefield” of obstacles to negotiate</a:t>
            </a:r>
          </a:p>
          <a:p>
            <a:r>
              <a:rPr lang="en-US" dirty="0"/>
              <a:t>Teams of four members</a:t>
            </a:r>
          </a:p>
          <a:p>
            <a:r>
              <a:rPr lang="en-US" dirty="0"/>
              <a:t>Blindfold one team member</a:t>
            </a:r>
          </a:p>
          <a:p>
            <a:r>
              <a:rPr lang="en-US" dirty="0"/>
              <a:t>Team members are not allowed to touch each other</a:t>
            </a:r>
          </a:p>
          <a:p>
            <a:r>
              <a:rPr lang="en-US" dirty="0"/>
              <a:t>One team member provides instructions using only the following words “</a:t>
            </a:r>
            <a:r>
              <a:rPr lang="en-US" b="1" dirty="0"/>
              <a:t>Forward, back, left, right, stop</a:t>
            </a:r>
            <a:r>
              <a:rPr lang="en-US" dirty="0"/>
              <a:t>”</a:t>
            </a:r>
          </a:p>
          <a:p>
            <a:r>
              <a:rPr lang="en-US" dirty="0"/>
              <a:t>Penalty – 30 seconds for each obstacle stepped on or stepping out of bounds. Disqualified for remaining out of bounds (i.e. walking outside of the course is not allowed)</a:t>
            </a:r>
          </a:p>
          <a:p>
            <a:r>
              <a:rPr lang="en-US" dirty="0"/>
              <a:t>Objective – Blindfolded member proceeds from the start to finish line in the shortest amount of time</a:t>
            </a:r>
          </a:p>
        </p:txBody>
      </p:sp>
    </p:spTree>
    <p:extLst>
      <p:ext uri="{BB962C8B-B14F-4D97-AF65-F5344CB8AC3E}">
        <p14:creationId xmlns:p14="http://schemas.microsoft.com/office/powerpoint/2010/main" val="3889356376"/>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Variation</a:t>
            </a:r>
            <a:endParaRPr lang="en-US" dirty="0"/>
          </a:p>
        </p:txBody>
      </p:sp>
      <p:sp>
        <p:nvSpPr>
          <p:cNvPr id="3" name="Content Placeholder 2"/>
          <p:cNvSpPr>
            <a:spLocks noGrp="1"/>
          </p:cNvSpPr>
          <p:nvPr>
            <p:ph idx="1"/>
          </p:nvPr>
        </p:nvSpPr>
        <p:spPr/>
        <p:txBody>
          <a:bodyPr/>
          <a:lstStyle/>
          <a:p>
            <a:r>
              <a:rPr lang="en-US"/>
              <a:t>Three team members provide directions</a:t>
            </a:r>
            <a:endParaRPr lang="en-US" dirty="0"/>
          </a:p>
        </p:txBody>
      </p:sp>
      <p:pic>
        <p:nvPicPr>
          <p:cNvPr id="9218" name="Picture 2" descr="See the source image">
            <a:extLst>
              <a:ext uri="{FF2B5EF4-FFF2-40B4-BE49-F238E27FC236}">
                <a16:creationId xmlns:a16="http://schemas.microsoft.com/office/drawing/2014/main" id="{85CA5C31-760C-41A3-9002-C32BB99624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2809875"/>
            <a:ext cx="4762500"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416225"/>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Variation</a:t>
            </a:r>
            <a:endParaRPr lang="en-US" dirty="0"/>
          </a:p>
        </p:txBody>
      </p:sp>
      <p:sp>
        <p:nvSpPr>
          <p:cNvPr id="3" name="Content Placeholder 2"/>
          <p:cNvSpPr>
            <a:spLocks noGrp="1"/>
          </p:cNvSpPr>
          <p:nvPr>
            <p:ph idx="1"/>
          </p:nvPr>
        </p:nvSpPr>
        <p:spPr/>
        <p:txBody>
          <a:bodyPr/>
          <a:lstStyle/>
          <a:p>
            <a:r>
              <a:rPr lang="en-US" b="1" i="1" dirty="0"/>
              <a:t>No limitation </a:t>
            </a:r>
            <a:r>
              <a:rPr lang="en-US" dirty="0"/>
              <a:t>on verbal directions provided by teammates</a:t>
            </a:r>
          </a:p>
        </p:txBody>
      </p:sp>
      <p:pic>
        <p:nvPicPr>
          <p:cNvPr id="10242" name="Picture 2" descr="See the source image">
            <a:extLst>
              <a:ext uri="{FF2B5EF4-FFF2-40B4-BE49-F238E27FC236}">
                <a16:creationId xmlns:a16="http://schemas.microsoft.com/office/drawing/2014/main" id="{FC161470-B3B3-42F7-918B-736AFC90ECB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849335" y="2686050"/>
            <a:ext cx="3445329"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918572"/>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Variation</a:t>
            </a:r>
            <a:endParaRPr lang="en-US" dirty="0"/>
          </a:p>
        </p:txBody>
      </p:sp>
      <p:sp>
        <p:nvSpPr>
          <p:cNvPr id="3" name="Content Placeholder 2"/>
          <p:cNvSpPr>
            <a:spLocks noGrp="1"/>
          </p:cNvSpPr>
          <p:nvPr>
            <p:ph idx="1"/>
          </p:nvPr>
        </p:nvSpPr>
        <p:spPr/>
        <p:txBody>
          <a:bodyPr/>
          <a:lstStyle/>
          <a:p>
            <a:r>
              <a:rPr lang="en-US" dirty="0"/>
              <a:t>Penalty is now </a:t>
            </a:r>
            <a:r>
              <a:rPr lang="en-US" b="1" i="1" dirty="0"/>
              <a:t>5 seconds </a:t>
            </a:r>
            <a:r>
              <a:rPr lang="en-US" dirty="0"/>
              <a:t>per obstacle</a:t>
            </a:r>
          </a:p>
        </p:txBody>
      </p:sp>
      <p:pic>
        <p:nvPicPr>
          <p:cNvPr id="11266" name="Picture 2" descr="See the source image">
            <a:extLst>
              <a:ext uri="{FF2B5EF4-FFF2-40B4-BE49-F238E27FC236}">
                <a16:creationId xmlns:a16="http://schemas.microsoft.com/office/drawing/2014/main" id="{B8159851-BC68-437A-8E97-C538086B96E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254459" y="2667000"/>
            <a:ext cx="4635081" cy="343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135278"/>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Variation</a:t>
            </a:r>
            <a:endParaRPr lang="en-US" dirty="0"/>
          </a:p>
        </p:txBody>
      </p:sp>
      <p:sp>
        <p:nvSpPr>
          <p:cNvPr id="3" name="Content Placeholder 2"/>
          <p:cNvSpPr>
            <a:spLocks noGrp="1"/>
          </p:cNvSpPr>
          <p:nvPr>
            <p:ph idx="1"/>
          </p:nvPr>
        </p:nvSpPr>
        <p:spPr/>
        <p:txBody>
          <a:bodyPr/>
          <a:lstStyle/>
          <a:p>
            <a:r>
              <a:rPr lang="en-US" dirty="0"/>
              <a:t>Another team is allowed to provide “direction” (in addition to your own team)</a:t>
            </a:r>
          </a:p>
          <a:p>
            <a:r>
              <a:rPr lang="en-US" dirty="0"/>
              <a:t>Still no touching</a:t>
            </a:r>
          </a:p>
        </p:txBody>
      </p:sp>
      <p:pic>
        <p:nvPicPr>
          <p:cNvPr id="12290" name="Picture 2" descr="See the source image">
            <a:extLst>
              <a:ext uri="{FF2B5EF4-FFF2-40B4-BE49-F238E27FC236}">
                <a16:creationId xmlns:a16="http://schemas.microsoft.com/office/drawing/2014/main" id="{E13FD7B9-A63E-4957-8B34-3626570A0A6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895600" y="3200400"/>
            <a:ext cx="33528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431710"/>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fontScale="90000"/>
          </a:bodyPr>
          <a:lstStyle/>
          <a:p>
            <a:r>
              <a:rPr lang="en-US" dirty="0"/>
              <a:t>District 35 Finance &amp; Budget Update</a:t>
            </a:r>
            <a:br>
              <a:rPr lang="en-US" dirty="0"/>
            </a:br>
            <a:endParaRPr lang="en-US" dirty="0"/>
          </a:p>
        </p:txBody>
      </p:sp>
      <p:sp>
        <p:nvSpPr>
          <p:cNvPr id="21" name="Content Placeholder 20"/>
          <p:cNvSpPr>
            <a:spLocks noGrp="1"/>
          </p:cNvSpPr>
          <p:nvPr>
            <p:ph sz="quarter" idx="10"/>
          </p:nvPr>
        </p:nvSpPr>
        <p:spPr/>
        <p:txBody>
          <a:bodyPr/>
          <a:lstStyle/>
          <a:p>
            <a:r>
              <a:rPr lang="en-US" dirty="0"/>
              <a:t>Jason P. Feucht, ACB, ALB </a:t>
            </a:r>
          </a:p>
          <a:p>
            <a:r>
              <a:rPr lang="en-US" dirty="0"/>
              <a:t>District Finance Manager</a:t>
            </a:r>
          </a:p>
        </p:txBody>
      </p:sp>
    </p:spTree>
    <p:extLst>
      <p:ext uri="{BB962C8B-B14F-4D97-AF65-F5344CB8AC3E}">
        <p14:creationId xmlns:p14="http://schemas.microsoft.com/office/powerpoint/2010/main" val="2996347546"/>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Overview</a:t>
            </a:r>
            <a:endParaRPr lang="en-US" dirty="0"/>
          </a:p>
        </p:txBody>
      </p:sp>
      <p:sp>
        <p:nvSpPr>
          <p:cNvPr id="6" name="Content Placeholder 5"/>
          <p:cNvSpPr>
            <a:spLocks noGrp="1"/>
          </p:cNvSpPr>
          <p:nvPr>
            <p:ph idx="1"/>
          </p:nvPr>
        </p:nvSpPr>
        <p:spPr/>
        <p:txBody>
          <a:bodyPr/>
          <a:lstStyle/>
          <a:p>
            <a:r>
              <a:rPr lang="en-US"/>
              <a:t>2017 - 2018 Preliminary Financial Results</a:t>
            </a:r>
          </a:p>
          <a:p>
            <a:r>
              <a:rPr lang="en-US"/>
              <a:t>2018 – 2019 Preliminary DRAFT Budget</a:t>
            </a:r>
          </a:p>
          <a:p>
            <a:r>
              <a:rPr lang="en-US"/>
              <a:t>Reminders</a:t>
            </a:r>
          </a:p>
          <a:p>
            <a:pPr lvl="2"/>
            <a:endParaRPr lang="en-US"/>
          </a:p>
          <a:p>
            <a:pPr lvl="2"/>
            <a:endParaRPr lang="en-US"/>
          </a:p>
          <a:p>
            <a:endParaRPr lang="en-US" dirty="0"/>
          </a:p>
        </p:txBody>
      </p:sp>
      <p:pic>
        <p:nvPicPr>
          <p:cNvPr id="5122" name="Picture 2" descr="See the source image">
            <a:extLst>
              <a:ext uri="{FF2B5EF4-FFF2-40B4-BE49-F238E27FC236}">
                <a16:creationId xmlns:a16="http://schemas.microsoft.com/office/drawing/2014/main" id="{95D41D41-AF7C-4FCA-A5A9-CA182351AD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971800"/>
            <a:ext cx="5219700" cy="3476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717189"/>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International Business Meeting Proxies</a:t>
            </a:r>
            <a:endParaRPr lang="en-US" dirty="0"/>
          </a:p>
        </p:txBody>
      </p:sp>
      <p:sp>
        <p:nvSpPr>
          <p:cNvPr id="3" name="Content Placeholder 2"/>
          <p:cNvSpPr>
            <a:spLocks noGrp="1"/>
          </p:cNvSpPr>
          <p:nvPr>
            <p:ph sz="quarter" idx="10"/>
          </p:nvPr>
        </p:nvSpPr>
        <p:spPr/>
        <p:txBody>
          <a:bodyPr/>
          <a:lstStyle/>
          <a:p>
            <a:r>
              <a:rPr lang="en-US" dirty="0"/>
              <a:t>Keith </a:t>
            </a:r>
            <a:r>
              <a:rPr lang="en-US" dirty="0" err="1"/>
              <a:t>Cumiskey</a:t>
            </a:r>
            <a:r>
              <a:rPr lang="en-US" dirty="0"/>
              <a:t>, DTM</a:t>
            </a:r>
          </a:p>
          <a:p>
            <a:r>
              <a:rPr lang="en-US" dirty="0"/>
              <a:t>Immediate Past District Director</a:t>
            </a:r>
          </a:p>
          <a:p>
            <a:endParaRPr lang="en-US" dirty="0"/>
          </a:p>
        </p:txBody>
      </p:sp>
    </p:spTree>
    <p:extLst>
      <p:ext uri="{BB962C8B-B14F-4D97-AF65-F5344CB8AC3E}">
        <p14:creationId xmlns:p14="http://schemas.microsoft.com/office/powerpoint/2010/main" val="454445173"/>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2017-18 Preliminary Financial Results</a:t>
            </a:r>
          </a:p>
        </p:txBody>
      </p:sp>
      <p:sp>
        <p:nvSpPr>
          <p:cNvPr id="3" name="Content Placeholder 2"/>
          <p:cNvSpPr>
            <a:spLocks noGrp="1"/>
          </p:cNvSpPr>
          <p:nvPr>
            <p:ph idx="1"/>
          </p:nvPr>
        </p:nvSpPr>
        <p:spPr/>
        <p:txBody>
          <a:bodyPr>
            <a:normAutofit lnSpcReduction="10000"/>
          </a:bodyPr>
          <a:lstStyle/>
          <a:p>
            <a:r>
              <a:rPr lang="en-US" dirty="0"/>
              <a:t>Total Funds Available $23,425.96</a:t>
            </a:r>
          </a:p>
          <a:p>
            <a:pPr lvl="1"/>
            <a:r>
              <a:rPr lang="en-US" dirty="0"/>
              <a:t>(less required reserves)</a:t>
            </a:r>
          </a:p>
          <a:p>
            <a:r>
              <a:rPr lang="en-US" dirty="0"/>
              <a:t>YTD Budgeted Income $77,139 </a:t>
            </a:r>
          </a:p>
          <a:p>
            <a:pPr lvl="1"/>
            <a:r>
              <a:rPr lang="en-US" dirty="0"/>
              <a:t>Actual income $73,627 </a:t>
            </a:r>
          </a:p>
          <a:p>
            <a:pPr lvl="1"/>
            <a:r>
              <a:rPr lang="en-US" dirty="0"/>
              <a:t>Variance UNDER budgeted income by $3,512</a:t>
            </a:r>
          </a:p>
          <a:p>
            <a:r>
              <a:rPr lang="en-US" dirty="0"/>
              <a:t>YTD Budgeted Expenses $109,198 </a:t>
            </a:r>
          </a:p>
          <a:p>
            <a:pPr lvl="1"/>
            <a:r>
              <a:rPr lang="en-US" dirty="0"/>
              <a:t>Actual expenses $83,624.18</a:t>
            </a:r>
          </a:p>
          <a:p>
            <a:pPr lvl="1"/>
            <a:r>
              <a:rPr lang="en-US" dirty="0"/>
              <a:t>Variance UNDER budgeted income $25,573.82</a:t>
            </a:r>
          </a:p>
          <a:p>
            <a:r>
              <a:rPr lang="en-US" dirty="0"/>
              <a:t>Bottom Line</a:t>
            </a:r>
          </a:p>
          <a:p>
            <a:pPr lvl="1"/>
            <a:r>
              <a:rPr lang="en-US" dirty="0"/>
              <a:t>2017-18 ran at a loss of $9,996.72</a:t>
            </a:r>
          </a:p>
          <a:p>
            <a:pPr lvl="1"/>
            <a:r>
              <a:rPr lang="en-US" dirty="0"/>
              <a:t>Variance UNDER planned loss ~ $22,000</a:t>
            </a:r>
          </a:p>
        </p:txBody>
      </p:sp>
    </p:spTree>
    <p:extLst>
      <p:ext uri="{BB962C8B-B14F-4D97-AF65-F5344CB8AC3E}">
        <p14:creationId xmlns:p14="http://schemas.microsoft.com/office/powerpoint/2010/main" val="2592203334"/>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76DDF-F872-F14F-B09C-0B3E416DDC15}"/>
              </a:ext>
            </a:extLst>
          </p:cNvPr>
          <p:cNvSpPr>
            <a:spLocks noGrp="1"/>
          </p:cNvSpPr>
          <p:nvPr>
            <p:ph type="title"/>
          </p:nvPr>
        </p:nvSpPr>
        <p:spPr/>
        <p:txBody>
          <a:bodyPr/>
          <a:lstStyle/>
          <a:p>
            <a:r>
              <a:rPr lang="en-US" dirty="0"/>
              <a:t>Financial History</a:t>
            </a:r>
          </a:p>
        </p:txBody>
      </p:sp>
      <p:pic>
        <p:nvPicPr>
          <p:cNvPr id="8" name="Content Placeholder 7">
            <a:extLst>
              <a:ext uri="{FF2B5EF4-FFF2-40B4-BE49-F238E27FC236}">
                <a16:creationId xmlns:a16="http://schemas.microsoft.com/office/drawing/2014/main" id="{A97DD36F-A701-734A-986D-7C9289E20388}"/>
              </a:ext>
            </a:extLst>
          </p:cNvPr>
          <p:cNvPicPr>
            <a:picLocks noGrp="1" noChangeAspect="1"/>
          </p:cNvPicPr>
          <p:nvPr>
            <p:ph idx="1"/>
          </p:nvPr>
        </p:nvPicPr>
        <p:blipFill>
          <a:blip r:embed="rId3"/>
          <a:stretch>
            <a:fillRect/>
          </a:stretch>
        </p:blipFill>
        <p:spPr>
          <a:xfrm>
            <a:off x="701776" y="1603376"/>
            <a:ext cx="7740449" cy="5102225"/>
          </a:xfrm>
          <a:prstGeom prst="rect">
            <a:avLst/>
          </a:prstGeom>
        </p:spPr>
      </p:pic>
    </p:spTree>
    <p:extLst>
      <p:ext uri="{BB962C8B-B14F-4D97-AF65-F5344CB8AC3E}">
        <p14:creationId xmlns:p14="http://schemas.microsoft.com/office/powerpoint/2010/main" val="1123660316"/>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ECBDF-0B3B-D148-8C09-18D28A4613B0}"/>
              </a:ext>
            </a:extLst>
          </p:cNvPr>
          <p:cNvSpPr>
            <a:spLocks noGrp="1"/>
          </p:cNvSpPr>
          <p:nvPr>
            <p:ph type="title"/>
          </p:nvPr>
        </p:nvSpPr>
        <p:spPr/>
        <p:txBody>
          <a:bodyPr/>
          <a:lstStyle/>
          <a:p>
            <a:r>
              <a:rPr lang="en-US" dirty="0"/>
              <a:t>Preliminary Draft Budget</a:t>
            </a:r>
          </a:p>
        </p:txBody>
      </p:sp>
      <p:pic>
        <p:nvPicPr>
          <p:cNvPr id="11" name="Content Placeholder 10">
            <a:extLst>
              <a:ext uri="{FF2B5EF4-FFF2-40B4-BE49-F238E27FC236}">
                <a16:creationId xmlns:a16="http://schemas.microsoft.com/office/drawing/2014/main" id="{54CFAD5E-B9E7-B744-B896-7FC710E51161}"/>
              </a:ext>
            </a:extLst>
          </p:cNvPr>
          <p:cNvPicPr>
            <a:picLocks noGrp="1" noChangeAspect="1"/>
          </p:cNvPicPr>
          <p:nvPr>
            <p:ph idx="1"/>
          </p:nvPr>
        </p:nvPicPr>
        <p:blipFill>
          <a:blip r:embed="rId3"/>
          <a:stretch>
            <a:fillRect/>
          </a:stretch>
        </p:blipFill>
        <p:spPr>
          <a:xfrm>
            <a:off x="836443" y="1603376"/>
            <a:ext cx="7471115" cy="5102225"/>
          </a:xfrm>
          <a:prstGeom prst="rect">
            <a:avLst/>
          </a:prstGeom>
        </p:spPr>
      </p:pic>
    </p:spTree>
    <p:extLst>
      <p:ext uri="{BB962C8B-B14F-4D97-AF65-F5344CB8AC3E}">
        <p14:creationId xmlns:p14="http://schemas.microsoft.com/office/powerpoint/2010/main" val="1748084683"/>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6E8CC-5969-5849-BC2B-18387EBF33BB}"/>
              </a:ext>
            </a:extLst>
          </p:cNvPr>
          <p:cNvSpPr>
            <a:spLocks noGrp="1"/>
          </p:cNvSpPr>
          <p:nvPr>
            <p:ph type="title"/>
          </p:nvPr>
        </p:nvSpPr>
        <p:spPr>
          <a:xfrm>
            <a:off x="228600" y="152400"/>
            <a:ext cx="8229600" cy="914400"/>
          </a:xfrm>
        </p:spPr>
        <p:txBody>
          <a:bodyPr/>
          <a:lstStyle/>
          <a:p>
            <a:r>
              <a:rPr lang="en-US" dirty="0"/>
              <a:t>Impact of Proposed Reduction in </a:t>
            </a:r>
            <a:br>
              <a:rPr lang="en-US" dirty="0"/>
            </a:br>
            <a:r>
              <a:rPr lang="en-US" dirty="0"/>
              <a:t>Mileage Reimbursement</a:t>
            </a:r>
          </a:p>
        </p:txBody>
      </p:sp>
      <p:pic>
        <p:nvPicPr>
          <p:cNvPr id="4" name="Content Placeholder 3">
            <a:extLst>
              <a:ext uri="{FF2B5EF4-FFF2-40B4-BE49-F238E27FC236}">
                <a16:creationId xmlns:a16="http://schemas.microsoft.com/office/drawing/2014/main" id="{48F0328C-BE8B-6949-8B36-901EB6B69809}"/>
              </a:ext>
            </a:extLst>
          </p:cNvPr>
          <p:cNvPicPr>
            <a:picLocks noGrp="1" noChangeAspect="1"/>
          </p:cNvPicPr>
          <p:nvPr>
            <p:ph idx="1"/>
          </p:nvPr>
        </p:nvPicPr>
        <p:blipFill>
          <a:blip r:embed="rId3"/>
          <a:stretch>
            <a:fillRect/>
          </a:stretch>
        </p:blipFill>
        <p:spPr>
          <a:xfrm>
            <a:off x="1596539" y="1603376"/>
            <a:ext cx="5950922" cy="5102225"/>
          </a:xfrm>
          <a:prstGeom prst="rect">
            <a:avLst/>
          </a:prstGeom>
        </p:spPr>
      </p:pic>
    </p:spTree>
    <p:extLst>
      <p:ext uri="{BB962C8B-B14F-4D97-AF65-F5344CB8AC3E}">
        <p14:creationId xmlns:p14="http://schemas.microsoft.com/office/powerpoint/2010/main" val="635630001"/>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25F1-0E7A-9245-ACB6-C647AB2D4821}"/>
              </a:ext>
            </a:extLst>
          </p:cNvPr>
          <p:cNvSpPr>
            <a:spLocks noGrp="1"/>
          </p:cNvSpPr>
          <p:nvPr>
            <p:ph type="title"/>
          </p:nvPr>
        </p:nvSpPr>
        <p:spPr/>
        <p:txBody>
          <a:bodyPr/>
          <a:lstStyle/>
          <a:p>
            <a:r>
              <a:rPr lang="en-US" dirty="0"/>
              <a:t>Reminders – Reimbursements</a:t>
            </a:r>
          </a:p>
        </p:txBody>
      </p:sp>
      <p:sp>
        <p:nvSpPr>
          <p:cNvPr id="3" name="Content Placeholder 2">
            <a:extLst>
              <a:ext uri="{FF2B5EF4-FFF2-40B4-BE49-F238E27FC236}">
                <a16:creationId xmlns:a16="http://schemas.microsoft.com/office/drawing/2014/main" id="{86BB3542-DF66-2E44-92F0-BD10C79D8F17}"/>
              </a:ext>
            </a:extLst>
          </p:cNvPr>
          <p:cNvSpPr>
            <a:spLocks noGrp="1"/>
          </p:cNvSpPr>
          <p:nvPr>
            <p:ph idx="1"/>
          </p:nvPr>
        </p:nvSpPr>
        <p:spPr/>
        <p:txBody>
          <a:bodyPr/>
          <a:lstStyle/>
          <a:p>
            <a:pPr marL="398462" indent="-287338">
              <a:buFont typeface="ArialUnicodeMS" charset="0"/>
              <a:buChar char="▸"/>
            </a:pPr>
            <a:r>
              <a:rPr lang="en-US" sz="2800" dirty="0"/>
              <a:t>All expense reimbursements should be submitted via Concur</a:t>
            </a:r>
          </a:p>
          <a:p>
            <a:pPr marL="398462" indent="-287338">
              <a:buFont typeface="ArialUnicodeMS" charset="0"/>
              <a:buChar char="▸"/>
            </a:pPr>
            <a:r>
              <a:rPr lang="en-US" sz="2800" dirty="0"/>
              <a:t>All expense reimbursements must be submitted within 60 days of when the expense occurred.</a:t>
            </a:r>
          </a:p>
          <a:p>
            <a:pPr marL="398462" indent="-287338">
              <a:buFont typeface="ArialUnicodeMS" charset="0"/>
              <a:buChar char="▸"/>
            </a:pPr>
            <a:r>
              <a:rPr lang="en-US" sz="2800" dirty="0"/>
              <a:t>All expense reimbursements MUST have supporting documentation (receipts, map, etc.) </a:t>
            </a:r>
          </a:p>
        </p:txBody>
      </p:sp>
      <p:pic>
        <p:nvPicPr>
          <p:cNvPr id="4" name="Picture 3">
            <a:extLst>
              <a:ext uri="{FF2B5EF4-FFF2-40B4-BE49-F238E27FC236}">
                <a16:creationId xmlns:a16="http://schemas.microsoft.com/office/drawing/2014/main" id="{4448AEB4-2510-4C01-AE1A-D4DD4E4B9152}"/>
              </a:ext>
            </a:extLst>
          </p:cNvPr>
          <p:cNvPicPr>
            <a:picLocks noChangeAspect="1"/>
          </p:cNvPicPr>
          <p:nvPr/>
        </p:nvPicPr>
        <p:blipFill>
          <a:blip r:embed="rId2"/>
          <a:stretch>
            <a:fillRect/>
          </a:stretch>
        </p:blipFill>
        <p:spPr>
          <a:xfrm>
            <a:off x="2590800" y="4953000"/>
            <a:ext cx="4231908" cy="1175530"/>
          </a:xfrm>
          <a:prstGeom prst="rect">
            <a:avLst/>
          </a:prstGeom>
        </p:spPr>
      </p:pic>
    </p:spTree>
    <p:extLst>
      <p:ext uri="{BB962C8B-B14F-4D97-AF65-F5344CB8AC3E}">
        <p14:creationId xmlns:p14="http://schemas.microsoft.com/office/powerpoint/2010/main" val="2728237487"/>
      </p:ext>
    </p:extLst>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61057-AFB5-6544-A25D-AD532AE97D32}"/>
              </a:ext>
            </a:extLst>
          </p:cNvPr>
          <p:cNvSpPr>
            <a:spLocks noGrp="1"/>
          </p:cNvSpPr>
          <p:nvPr>
            <p:ph type="title"/>
          </p:nvPr>
        </p:nvSpPr>
        <p:spPr/>
        <p:txBody>
          <a:bodyPr/>
          <a:lstStyle/>
          <a:p>
            <a:r>
              <a:rPr lang="en-US"/>
              <a:t>Concur </a:t>
            </a:r>
            <a:r>
              <a:rPr lang="mr-IN"/>
              <a:t>–</a:t>
            </a:r>
            <a:r>
              <a:rPr lang="en-US"/>
              <a:t> Common Issues</a:t>
            </a:r>
            <a:endParaRPr lang="en-US" dirty="0"/>
          </a:p>
        </p:txBody>
      </p:sp>
      <p:sp>
        <p:nvSpPr>
          <p:cNvPr id="3" name="Content Placeholder 2">
            <a:extLst>
              <a:ext uri="{FF2B5EF4-FFF2-40B4-BE49-F238E27FC236}">
                <a16:creationId xmlns:a16="http://schemas.microsoft.com/office/drawing/2014/main" id="{94054FA7-96C5-F64A-AE51-A7E5B2AEA7A8}"/>
              </a:ext>
            </a:extLst>
          </p:cNvPr>
          <p:cNvSpPr>
            <a:spLocks noGrp="1"/>
          </p:cNvSpPr>
          <p:nvPr>
            <p:ph idx="1"/>
          </p:nvPr>
        </p:nvSpPr>
        <p:spPr/>
        <p:txBody>
          <a:bodyPr/>
          <a:lstStyle/>
          <a:p>
            <a:r>
              <a:rPr lang="en-US" dirty="0"/>
              <a:t>Missing Documentation</a:t>
            </a:r>
          </a:p>
          <a:p>
            <a:pPr lvl="1"/>
            <a:r>
              <a:rPr lang="en-US" dirty="0"/>
              <a:t>All reimbursements MUST have supporting documentation</a:t>
            </a:r>
          </a:p>
          <a:p>
            <a:pPr lvl="2"/>
            <a:r>
              <a:rPr lang="en-US" dirty="0"/>
              <a:t>This is Toastmasters International Policy</a:t>
            </a:r>
          </a:p>
          <a:p>
            <a:r>
              <a:rPr lang="en-US" dirty="0"/>
              <a:t>Overspending </a:t>
            </a:r>
            <a:r>
              <a:rPr lang="mr-IN" dirty="0"/>
              <a:t>–</a:t>
            </a:r>
            <a:r>
              <a:rPr lang="en-US" dirty="0"/>
              <a:t> be aware of your allocations</a:t>
            </a:r>
          </a:p>
          <a:p>
            <a:pPr lvl="1"/>
            <a:r>
              <a:rPr lang="en-US" dirty="0"/>
              <a:t>Can you / should you spend?</a:t>
            </a:r>
          </a:p>
          <a:p>
            <a:pPr lvl="2"/>
            <a:r>
              <a:rPr lang="en-US" dirty="0"/>
              <a:t>Partner with Ed prior to spending</a:t>
            </a:r>
          </a:p>
          <a:p>
            <a:r>
              <a:rPr lang="en-US" dirty="0"/>
              <a:t>Coding Mistakes</a:t>
            </a:r>
          </a:p>
          <a:p>
            <a:endParaRPr lang="en-US" dirty="0"/>
          </a:p>
        </p:txBody>
      </p:sp>
    </p:spTree>
    <p:extLst>
      <p:ext uri="{BB962C8B-B14F-4D97-AF65-F5344CB8AC3E}">
        <p14:creationId xmlns:p14="http://schemas.microsoft.com/office/powerpoint/2010/main" val="1691786871"/>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4749F57-585E-0745-9C64-066D175F090A}"/>
              </a:ext>
            </a:extLst>
          </p:cNvPr>
          <p:cNvPicPr>
            <a:picLocks noChangeAspect="1"/>
          </p:cNvPicPr>
          <p:nvPr/>
        </p:nvPicPr>
        <p:blipFill>
          <a:blip r:embed="rId2"/>
          <a:stretch>
            <a:fillRect/>
          </a:stretch>
        </p:blipFill>
        <p:spPr>
          <a:xfrm>
            <a:off x="533401" y="1639673"/>
            <a:ext cx="6757096" cy="4797105"/>
          </a:xfrm>
          <a:prstGeom prst="rect">
            <a:avLst/>
          </a:prstGeom>
        </p:spPr>
      </p:pic>
      <p:sp>
        <p:nvSpPr>
          <p:cNvPr id="2" name="Title 1">
            <a:extLst>
              <a:ext uri="{FF2B5EF4-FFF2-40B4-BE49-F238E27FC236}">
                <a16:creationId xmlns:a16="http://schemas.microsoft.com/office/drawing/2014/main" id="{4F3CAEC5-2103-2A47-B143-49E046C78B3F}"/>
              </a:ext>
            </a:extLst>
          </p:cNvPr>
          <p:cNvSpPr>
            <a:spLocks noGrp="1"/>
          </p:cNvSpPr>
          <p:nvPr>
            <p:ph type="title"/>
          </p:nvPr>
        </p:nvSpPr>
        <p:spPr/>
        <p:txBody>
          <a:bodyPr/>
          <a:lstStyle/>
          <a:p>
            <a:r>
              <a:rPr lang="en-US" dirty="0"/>
              <a:t>Concur </a:t>
            </a:r>
            <a:r>
              <a:rPr lang="mr-IN" dirty="0"/>
              <a:t>–</a:t>
            </a:r>
            <a:r>
              <a:rPr lang="en-US" dirty="0"/>
              <a:t> Common Issues</a:t>
            </a:r>
          </a:p>
        </p:txBody>
      </p:sp>
      <p:cxnSp>
        <p:nvCxnSpPr>
          <p:cNvPr id="5" name="Straight Arrow Connector 4">
            <a:extLst>
              <a:ext uri="{FF2B5EF4-FFF2-40B4-BE49-F238E27FC236}">
                <a16:creationId xmlns:a16="http://schemas.microsoft.com/office/drawing/2014/main" id="{D1519205-3D9B-E744-8129-1E768184B891}"/>
              </a:ext>
            </a:extLst>
          </p:cNvPr>
          <p:cNvCxnSpPr/>
          <p:nvPr/>
        </p:nvCxnSpPr>
        <p:spPr>
          <a:xfrm flipV="1">
            <a:off x="2735879" y="4200401"/>
            <a:ext cx="335605" cy="4474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F0E82AFE-EFDC-FE44-8B81-29FDDB3EFF9D}"/>
              </a:ext>
            </a:extLst>
          </p:cNvPr>
          <p:cNvSpPr txBox="1"/>
          <p:nvPr/>
        </p:nvSpPr>
        <p:spPr>
          <a:xfrm>
            <a:off x="6870160" y="4152900"/>
            <a:ext cx="1816640" cy="1169551"/>
          </a:xfrm>
          <a:prstGeom prst="rect">
            <a:avLst/>
          </a:prstGeom>
          <a:noFill/>
        </p:spPr>
        <p:txBody>
          <a:bodyPr wrap="square" rtlCol="0">
            <a:spAutoFit/>
          </a:bodyPr>
          <a:lstStyle/>
          <a:p>
            <a:r>
              <a:rPr lang="en-US" sz="1400" dirty="0"/>
              <a:t>When submitting Mileage the code is always “Travel” </a:t>
            </a:r>
            <a:r>
              <a:rPr lang="mr-IN" sz="1400" dirty="0"/>
              <a:t>–</a:t>
            </a:r>
            <a:r>
              <a:rPr lang="en-US" sz="1400" dirty="0"/>
              <a:t> for your role regardless of the event.</a:t>
            </a:r>
          </a:p>
        </p:txBody>
      </p:sp>
      <p:cxnSp>
        <p:nvCxnSpPr>
          <p:cNvPr id="7" name="Straight Arrow Connector 6">
            <a:extLst>
              <a:ext uri="{FF2B5EF4-FFF2-40B4-BE49-F238E27FC236}">
                <a16:creationId xmlns:a16="http://schemas.microsoft.com/office/drawing/2014/main" id="{985EF5B4-2BE6-7042-B26C-1F6A9351974A}"/>
              </a:ext>
            </a:extLst>
          </p:cNvPr>
          <p:cNvCxnSpPr/>
          <p:nvPr/>
        </p:nvCxnSpPr>
        <p:spPr>
          <a:xfrm flipH="1">
            <a:off x="6344867" y="4494271"/>
            <a:ext cx="525293" cy="2237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820B7987-8BCF-A740-9C51-254F2A0580BB}"/>
              </a:ext>
            </a:extLst>
          </p:cNvPr>
          <p:cNvSpPr txBox="1"/>
          <p:nvPr/>
        </p:nvSpPr>
        <p:spPr>
          <a:xfrm>
            <a:off x="4418789" y="1128305"/>
            <a:ext cx="4268011" cy="523220"/>
          </a:xfrm>
          <a:prstGeom prst="rect">
            <a:avLst/>
          </a:prstGeom>
          <a:noFill/>
        </p:spPr>
        <p:txBody>
          <a:bodyPr wrap="square" rtlCol="0">
            <a:spAutoFit/>
          </a:bodyPr>
          <a:lstStyle/>
          <a:p>
            <a:r>
              <a:rPr lang="en-US" sz="1400" dirty="0"/>
              <a:t>If your receipt is correctly attached, the receipt tab will appear</a:t>
            </a:r>
          </a:p>
        </p:txBody>
      </p:sp>
      <p:cxnSp>
        <p:nvCxnSpPr>
          <p:cNvPr id="9" name="Straight Arrow Connector 8">
            <a:extLst>
              <a:ext uri="{FF2B5EF4-FFF2-40B4-BE49-F238E27FC236}">
                <a16:creationId xmlns:a16="http://schemas.microsoft.com/office/drawing/2014/main" id="{4AA9E4D4-94FD-1347-8A3D-030935230CED}"/>
              </a:ext>
            </a:extLst>
          </p:cNvPr>
          <p:cNvCxnSpPr>
            <a:cxnSpLocks/>
            <a:stCxn id="8" idx="1"/>
          </p:cNvCxnSpPr>
          <p:nvPr/>
        </p:nvCxnSpPr>
        <p:spPr>
          <a:xfrm flipH="1">
            <a:off x="2133600" y="1389915"/>
            <a:ext cx="2285189" cy="3834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A823A8CE-A8EF-3C47-B9B7-4640678604AB}"/>
              </a:ext>
            </a:extLst>
          </p:cNvPr>
          <p:cNvSpPr txBox="1"/>
          <p:nvPr/>
        </p:nvSpPr>
        <p:spPr>
          <a:xfrm>
            <a:off x="1295400" y="4665545"/>
            <a:ext cx="2493158" cy="523220"/>
          </a:xfrm>
          <a:prstGeom prst="rect">
            <a:avLst/>
          </a:prstGeom>
          <a:noFill/>
        </p:spPr>
        <p:txBody>
          <a:bodyPr wrap="square" rtlCol="0">
            <a:spAutoFit/>
          </a:bodyPr>
          <a:lstStyle/>
          <a:p>
            <a:r>
              <a:rPr lang="en-US" sz="1400" dirty="0"/>
              <a:t>Subsidiary Should always be District</a:t>
            </a:r>
          </a:p>
        </p:txBody>
      </p:sp>
    </p:spTree>
    <p:extLst>
      <p:ext uri="{BB962C8B-B14F-4D97-AF65-F5344CB8AC3E}">
        <p14:creationId xmlns:p14="http://schemas.microsoft.com/office/powerpoint/2010/main" val="1493001822"/>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B098E-DD61-E747-BD94-4172CB97E5D4}"/>
              </a:ext>
            </a:extLst>
          </p:cNvPr>
          <p:cNvSpPr>
            <a:spLocks noGrp="1"/>
          </p:cNvSpPr>
          <p:nvPr>
            <p:ph type="title"/>
          </p:nvPr>
        </p:nvSpPr>
        <p:spPr/>
        <p:txBody>
          <a:bodyPr/>
          <a:lstStyle/>
          <a:p>
            <a:r>
              <a:rPr lang="en-US"/>
              <a:t>Other Reminders</a:t>
            </a:r>
            <a:endParaRPr lang="en-US" dirty="0"/>
          </a:p>
        </p:txBody>
      </p:sp>
      <p:sp>
        <p:nvSpPr>
          <p:cNvPr id="3" name="Content Placeholder 2">
            <a:extLst>
              <a:ext uri="{FF2B5EF4-FFF2-40B4-BE49-F238E27FC236}">
                <a16:creationId xmlns:a16="http://schemas.microsoft.com/office/drawing/2014/main" id="{D6AC861A-2CF2-4F49-8DE8-7138F331C269}"/>
              </a:ext>
            </a:extLst>
          </p:cNvPr>
          <p:cNvSpPr>
            <a:spLocks noGrp="1"/>
          </p:cNvSpPr>
          <p:nvPr>
            <p:ph idx="1"/>
          </p:nvPr>
        </p:nvSpPr>
        <p:spPr/>
        <p:txBody>
          <a:bodyPr/>
          <a:lstStyle/>
          <a:p>
            <a:r>
              <a:rPr lang="en-US" dirty="0"/>
              <a:t>Current Allocations</a:t>
            </a:r>
          </a:p>
          <a:p>
            <a:pPr lvl="1"/>
            <a:r>
              <a:rPr lang="en-US" dirty="0"/>
              <a:t>TLI – $200 per Division per event</a:t>
            </a:r>
          </a:p>
          <a:p>
            <a:pPr lvl="1"/>
            <a:r>
              <a:rPr lang="en-US" dirty="0"/>
              <a:t>Contests</a:t>
            </a:r>
          </a:p>
          <a:p>
            <a:pPr lvl="2"/>
            <a:r>
              <a:rPr lang="en-US" dirty="0"/>
              <a:t>$75 per Division</a:t>
            </a:r>
          </a:p>
          <a:p>
            <a:pPr lvl="2"/>
            <a:r>
              <a:rPr lang="en-US" dirty="0"/>
              <a:t>$40 per Area per event</a:t>
            </a:r>
          </a:p>
          <a:p>
            <a:pPr lvl="1"/>
            <a:r>
              <a:rPr lang="en-US" dirty="0"/>
              <a:t>If you charge for your event and it results in a profit, those funds must be returned to the District; they cannot be kept to have additional to spend at a future event</a:t>
            </a:r>
          </a:p>
          <a:p>
            <a:endParaRPr lang="en-US" dirty="0"/>
          </a:p>
        </p:txBody>
      </p:sp>
    </p:spTree>
    <p:extLst>
      <p:ext uri="{BB962C8B-B14F-4D97-AF65-F5344CB8AC3E}">
        <p14:creationId xmlns:p14="http://schemas.microsoft.com/office/powerpoint/2010/main" val="1977080923"/>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EA73-574F-7540-ACBE-3FDD10C3ECE0}"/>
              </a:ext>
            </a:extLst>
          </p:cNvPr>
          <p:cNvSpPr>
            <a:spLocks noGrp="1"/>
          </p:cNvSpPr>
          <p:nvPr>
            <p:ph type="title"/>
          </p:nvPr>
        </p:nvSpPr>
        <p:spPr/>
        <p:txBody>
          <a:bodyPr/>
          <a:lstStyle/>
          <a:p>
            <a:r>
              <a:rPr lang="en-US"/>
              <a:t>Eventbrite</a:t>
            </a:r>
            <a:endParaRPr lang="en-US" dirty="0"/>
          </a:p>
        </p:txBody>
      </p:sp>
      <p:sp>
        <p:nvSpPr>
          <p:cNvPr id="3" name="Content Placeholder 2">
            <a:extLst>
              <a:ext uri="{FF2B5EF4-FFF2-40B4-BE49-F238E27FC236}">
                <a16:creationId xmlns:a16="http://schemas.microsoft.com/office/drawing/2014/main" id="{76CEE300-4329-0B45-B92F-FE554B9371C3}"/>
              </a:ext>
            </a:extLst>
          </p:cNvPr>
          <p:cNvSpPr>
            <a:spLocks noGrp="1"/>
          </p:cNvSpPr>
          <p:nvPr>
            <p:ph idx="1"/>
          </p:nvPr>
        </p:nvSpPr>
        <p:spPr/>
        <p:txBody>
          <a:bodyPr/>
          <a:lstStyle/>
          <a:p>
            <a:r>
              <a:rPr lang="en-US" dirty="0"/>
              <a:t>Eventbrite is a great way to collect registrations as well as funds for your event.</a:t>
            </a:r>
          </a:p>
          <a:p>
            <a:pPr lvl="1"/>
            <a:r>
              <a:rPr lang="en-US" dirty="0"/>
              <a:t>District 35 has a master Eventbrite account</a:t>
            </a:r>
          </a:p>
          <a:p>
            <a:pPr lvl="2"/>
            <a:r>
              <a:rPr lang="en-US" dirty="0"/>
              <a:t>Use for all Area, Division, and District events</a:t>
            </a:r>
          </a:p>
          <a:p>
            <a:pPr lvl="1"/>
            <a:r>
              <a:rPr lang="en-US" dirty="0"/>
              <a:t>All funds collected are sent via check directly to the district</a:t>
            </a:r>
          </a:p>
          <a:p>
            <a:pPr lvl="1"/>
            <a:r>
              <a:rPr lang="en-US" dirty="0"/>
              <a:t>If you want to use Eventbrite, please email Jason to get you started</a:t>
            </a:r>
          </a:p>
          <a:p>
            <a:endParaRPr lang="en-US" dirty="0"/>
          </a:p>
        </p:txBody>
      </p:sp>
      <p:pic>
        <p:nvPicPr>
          <p:cNvPr id="6146" name="Picture 2" descr="See the source image">
            <a:extLst>
              <a:ext uri="{FF2B5EF4-FFF2-40B4-BE49-F238E27FC236}">
                <a16:creationId xmlns:a16="http://schemas.microsoft.com/office/drawing/2014/main" id="{CF737B5E-CD0A-4939-8CB5-4B944CB695B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800600" y="4816792"/>
            <a:ext cx="3185941" cy="1888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965904"/>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34F1-33F9-F740-BF88-94FD63CC11ED}"/>
              </a:ext>
            </a:extLst>
          </p:cNvPr>
          <p:cNvSpPr>
            <a:spLocks noGrp="1"/>
          </p:cNvSpPr>
          <p:nvPr>
            <p:ph type="title"/>
          </p:nvPr>
        </p:nvSpPr>
        <p:spPr/>
        <p:txBody>
          <a:bodyPr/>
          <a:lstStyle/>
          <a:p>
            <a:r>
              <a:rPr lang="en-US"/>
              <a:t>Questions?</a:t>
            </a:r>
            <a:endParaRPr lang="en-US" dirty="0"/>
          </a:p>
        </p:txBody>
      </p:sp>
      <p:sp>
        <p:nvSpPr>
          <p:cNvPr id="3" name="Content Placeholder 2">
            <a:extLst>
              <a:ext uri="{FF2B5EF4-FFF2-40B4-BE49-F238E27FC236}">
                <a16:creationId xmlns:a16="http://schemas.microsoft.com/office/drawing/2014/main" id="{97B9254F-05EF-9940-8649-559322D03848}"/>
              </a:ext>
            </a:extLst>
          </p:cNvPr>
          <p:cNvSpPr>
            <a:spLocks noGrp="1"/>
          </p:cNvSpPr>
          <p:nvPr>
            <p:ph idx="1"/>
          </p:nvPr>
        </p:nvSpPr>
        <p:spPr/>
        <p:txBody>
          <a:bodyPr/>
          <a:lstStyle/>
          <a:p>
            <a:r>
              <a:rPr lang="en-US" dirty="0"/>
              <a:t>Remember</a:t>
            </a:r>
          </a:p>
          <a:p>
            <a:pPr lvl="1"/>
            <a:r>
              <a:rPr lang="en-US" dirty="0"/>
              <a:t>Expenses need to be reported within 60 days</a:t>
            </a:r>
          </a:p>
          <a:p>
            <a:pPr lvl="1"/>
            <a:r>
              <a:rPr lang="en-US" dirty="0"/>
              <a:t>Questions regarding your allocations, if is </a:t>
            </a:r>
            <a:r>
              <a:rPr lang="en-US" dirty="0" err="1"/>
              <a:t>is</a:t>
            </a:r>
            <a:r>
              <a:rPr lang="en-US" dirty="0"/>
              <a:t> okay to spend funds, etc. </a:t>
            </a:r>
            <a:r>
              <a:rPr lang="en-US" dirty="0">
                <a:sym typeface="Wingdings" panose="05000000000000000000" pitchFamily="2" charset="2"/>
              </a:rPr>
              <a:t></a:t>
            </a:r>
            <a:r>
              <a:rPr lang="en-US" dirty="0"/>
              <a:t> Contact Ed </a:t>
            </a:r>
            <a:r>
              <a:rPr lang="en-US" dirty="0" err="1"/>
              <a:t>Thelen</a:t>
            </a:r>
            <a:endParaRPr lang="en-US" dirty="0"/>
          </a:p>
          <a:p>
            <a:pPr lvl="1"/>
            <a:r>
              <a:rPr lang="en-US" dirty="0"/>
              <a:t>Questions on Concur, Eventbrite, and other Finance Policies and Procedures </a:t>
            </a:r>
            <a:r>
              <a:rPr lang="en-US" dirty="0">
                <a:sym typeface="Wingdings" panose="05000000000000000000" pitchFamily="2" charset="2"/>
              </a:rPr>
              <a:t></a:t>
            </a:r>
            <a:r>
              <a:rPr lang="en-US" dirty="0"/>
              <a:t> Contact Jason Feucht</a:t>
            </a:r>
          </a:p>
          <a:p>
            <a:endParaRPr lang="en-US" dirty="0"/>
          </a:p>
        </p:txBody>
      </p:sp>
      <p:pic>
        <p:nvPicPr>
          <p:cNvPr id="7172" name="Picture 4" descr="See the source image">
            <a:extLst>
              <a:ext uri="{FF2B5EF4-FFF2-40B4-BE49-F238E27FC236}">
                <a16:creationId xmlns:a16="http://schemas.microsoft.com/office/drawing/2014/main" id="{EAC502A4-958C-45CF-8E4E-1C48B0ECAD25}"/>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6249" b="18750"/>
          <a:stretch/>
        </p:blipFill>
        <p:spPr bwMode="auto">
          <a:xfrm>
            <a:off x="2590800" y="4343400"/>
            <a:ext cx="39624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788169"/>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a proxy and why do I care?</a:t>
            </a:r>
            <a:endParaRPr lang="en-US" dirty="0"/>
          </a:p>
        </p:txBody>
      </p:sp>
      <p:sp>
        <p:nvSpPr>
          <p:cNvPr id="3" name="Content Placeholder 2"/>
          <p:cNvSpPr>
            <a:spLocks noGrp="1"/>
          </p:cNvSpPr>
          <p:nvPr>
            <p:ph idx="1"/>
          </p:nvPr>
        </p:nvSpPr>
        <p:spPr/>
        <p:txBody>
          <a:bodyPr>
            <a:normAutofit fontScale="92500" lnSpcReduction="20000"/>
          </a:bodyPr>
          <a:lstStyle/>
          <a:p>
            <a:r>
              <a:rPr lang="en-US" dirty="0"/>
              <a:t>Every year, Toastmasters International holds a Business Meeting where every Toastmasters club in the world has the opportunity to vote on candidates for the Board of Directors and proposed amendments to the Bylaws of Toastmasters International. </a:t>
            </a:r>
          </a:p>
          <a:p>
            <a:r>
              <a:rPr lang="en-US" dirty="0"/>
              <a:t>There is a difference between candidates and changes to the Bylaws can greatly affect the direction of our organization.</a:t>
            </a:r>
          </a:p>
          <a:p>
            <a:r>
              <a:rPr lang="en-US" dirty="0"/>
              <a:t>Our District trio (Ed </a:t>
            </a:r>
            <a:r>
              <a:rPr lang="en-US" dirty="0" err="1"/>
              <a:t>Thelen</a:t>
            </a:r>
            <a:r>
              <a:rPr lang="en-US" dirty="0"/>
              <a:t> - District Director, </a:t>
            </a:r>
            <a:r>
              <a:rPr lang="en-US" dirty="0" err="1"/>
              <a:t>Rozaline</a:t>
            </a:r>
            <a:r>
              <a:rPr lang="en-US" dirty="0"/>
              <a:t> </a:t>
            </a:r>
            <a:r>
              <a:rPr lang="en-US" dirty="0" err="1"/>
              <a:t>Janci</a:t>
            </a:r>
            <a:r>
              <a:rPr lang="en-US" dirty="0"/>
              <a:t> - Program Quality Director, and Kris Pool - Club Growth Director) will spend several hours at the International Convention interviewing candidates and attending the Candidate Showcase to make the most educated choices for us.</a:t>
            </a:r>
          </a:p>
          <a:p>
            <a:endParaRPr lang="en-US" dirty="0"/>
          </a:p>
        </p:txBody>
      </p:sp>
    </p:spTree>
    <p:extLst>
      <p:ext uri="{BB962C8B-B14F-4D97-AF65-F5344CB8AC3E}">
        <p14:creationId xmlns:p14="http://schemas.microsoft.com/office/powerpoint/2010/main" val="632214714"/>
      </p:ext>
    </p:extLst>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Council Meeting Update</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175413499"/>
      </p:ext>
    </p:extLst>
  </p:cSld>
  <p:clrMapOvr>
    <a:masterClrMapping/>
  </p:clrMapOvr>
  <p:transition spd="slow">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When Is It?</a:t>
            </a:r>
            <a:endParaRPr lang="en-US" dirty="0"/>
          </a:p>
        </p:txBody>
      </p:sp>
      <p:sp>
        <p:nvSpPr>
          <p:cNvPr id="3" name="Content Placeholder 2"/>
          <p:cNvSpPr>
            <a:spLocks noGrp="1"/>
          </p:cNvSpPr>
          <p:nvPr>
            <p:ph idx="1"/>
          </p:nvPr>
        </p:nvSpPr>
        <p:spPr/>
        <p:txBody>
          <a:bodyPr/>
          <a:lstStyle/>
          <a:p>
            <a:pPr marL="0" indent="0" algn="ctr">
              <a:buNone/>
            </a:pPr>
            <a:r>
              <a:rPr lang="en-US" sz="6000" dirty="0"/>
              <a:t>September 15, 2018</a:t>
            </a:r>
          </a:p>
          <a:p>
            <a:pPr marL="0" indent="0" algn="ctr">
              <a:buNone/>
            </a:pPr>
            <a:r>
              <a:rPr lang="en-US" sz="6000" dirty="0"/>
              <a:t>10:30 a.m. – 12:00 p.m.</a:t>
            </a:r>
          </a:p>
          <a:p>
            <a:endParaRPr lang="en-US" dirty="0"/>
          </a:p>
          <a:p>
            <a:pPr marL="0" indent="0" algn="ctr">
              <a:buNone/>
            </a:pPr>
            <a:r>
              <a:rPr lang="en-US" i="1" dirty="0"/>
              <a:t>(may need time on front end for registering voters)</a:t>
            </a:r>
          </a:p>
        </p:txBody>
      </p:sp>
    </p:spTree>
    <p:extLst>
      <p:ext uri="{BB962C8B-B14F-4D97-AF65-F5344CB8AC3E}">
        <p14:creationId xmlns:p14="http://schemas.microsoft.com/office/powerpoint/2010/main" val="936453282"/>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will be the format?</a:t>
            </a:r>
            <a:endParaRPr lang="en-US" dirty="0"/>
          </a:p>
        </p:txBody>
      </p:sp>
      <p:sp>
        <p:nvSpPr>
          <p:cNvPr id="3" name="Content Placeholder 2"/>
          <p:cNvSpPr>
            <a:spLocks noGrp="1"/>
          </p:cNvSpPr>
          <p:nvPr>
            <p:ph idx="1"/>
          </p:nvPr>
        </p:nvSpPr>
        <p:spPr/>
        <p:txBody>
          <a:bodyPr/>
          <a:lstStyle/>
          <a:p>
            <a:r>
              <a:rPr lang="en-US" dirty="0"/>
              <a:t>Similar to District Council Meeting at previous Fall Conferences</a:t>
            </a:r>
          </a:p>
          <a:p>
            <a:pPr lvl="1"/>
            <a:r>
              <a:rPr lang="en-US" dirty="0"/>
              <a:t>Reports</a:t>
            </a:r>
          </a:p>
          <a:p>
            <a:pPr lvl="1"/>
            <a:r>
              <a:rPr lang="en-US" dirty="0"/>
              <a:t>Voting – Budget</a:t>
            </a:r>
          </a:p>
          <a:p>
            <a:r>
              <a:rPr lang="en-US" dirty="0"/>
              <a:t>Notices</a:t>
            </a:r>
          </a:p>
          <a:p>
            <a:pPr lvl="1"/>
            <a:r>
              <a:rPr lang="en-US" dirty="0"/>
              <a:t>Electronic Vote – 4 weeks</a:t>
            </a:r>
          </a:p>
          <a:p>
            <a:pPr lvl="1"/>
            <a:r>
              <a:rPr lang="en-US" dirty="0"/>
              <a:t>Agenda – 14 days</a:t>
            </a:r>
          </a:p>
        </p:txBody>
      </p:sp>
    </p:spTree>
    <p:extLst>
      <p:ext uri="{BB962C8B-B14F-4D97-AF65-F5344CB8AC3E}">
        <p14:creationId xmlns:p14="http://schemas.microsoft.com/office/powerpoint/2010/main" val="3667987107"/>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tools will we be using?</a:t>
            </a:r>
            <a:endParaRPr lang="en-US" dirty="0"/>
          </a:p>
        </p:txBody>
      </p:sp>
      <p:sp>
        <p:nvSpPr>
          <p:cNvPr id="3" name="Content Placeholder 2"/>
          <p:cNvSpPr>
            <a:spLocks noGrp="1"/>
          </p:cNvSpPr>
          <p:nvPr>
            <p:ph idx="1"/>
          </p:nvPr>
        </p:nvSpPr>
        <p:spPr/>
        <p:txBody>
          <a:bodyPr/>
          <a:lstStyle/>
          <a:p>
            <a:r>
              <a:rPr lang="en-US"/>
              <a:t>Tools Recommended by Toastmasters</a:t>
            </a:r>
          </a:p>
          <a:p>
            <a:pPr lvl="1"/>
            <a:r>
              <a:rPr lang="en-US"/>
              <a:t>Meeting – GoToMeeting</a:t>
            </a:r>
          </a:p>
          <a:p>
            <a:pPr lvl="1"/>
            <a:r>
              <a:rPr lang="en-US"/>
              <a:t>Voting – Election Buddy</a:t>
            </a:r>
          </a:p>
          <a:p>
            <a:r>
              <a:rPr lang="en-US"/>
              <a:t>Team will be in place to assist in the use of these tools</a:t>
            </a:r>
            <a:endParaRPr lang="en-US" dirty="0"/>
          </a:p>
        </p:txBody>
      </p:sp>
    </p:spTree>
    <p:extLst>
      <p:ext uri="{BB962C8B-B14F-4D97-AF65-F5344CB8AC3E}">
        <p14:creationId xmlns:p14="http://schemas.microsoft.com/office/powerpoint/2010/main" val="3807972022"/>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30-60-90 Day Review</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308392020"/>
      </p:ext>
    </p:extLst>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Your Next 30 Days (mid-September)</a:t>
            </a:r>
            <a:endParaRPr lang="en-US" dirty="0"/>
          </a:p>
        </p:txBody>
      </p:sp>
      <p:sp>
        <p:nvSpPr>
          <p:cNvPr id="3" name="Content Placeholder 2"/>
          <p:cNvSpPr>
            <a:spLocks noGrp="1"/>
          </p:cNvSpPr>
          <p:nvPr>
            <p:ph idx="1"/>
          </p:nvPr>
        </p:nvSpPr>
        <p:spPr/>
        <p:txBody>
          <a:bodyPr/>
          <a:lstStyle/>
          <a:p>
            <a:r>
              <a:rPr lang="en-US" dirty="0"/>
              <a:t>District Council Meeting – Get the word out!</a:t>
            </a:r>
          </a:p>
          <a:p>
            <a:r>
              <a:rPr lang="en-US" dirty="0"/>
              <a:t>Membership dues – October 1</a:t>
            </a:r>
          </a:p>
          <a:p>
            <a:r>
              <a:rPr lang="en-US" dirty="0"/>
              <a:t>Conduct TLIs – Record training</a:t>
            </a:r>
          </a:p>
          <a:p>
            <a:r>
              <a:rPr lang="en-US" dirty="0"/>
              <a:t>Continue club visits (and file reports)</a:t>
            </a:r>
          </a:p>
          <a:p>
            <a:r>
              <a:rPr lang="en-US" dirty="0"/>
              <a:t>Follow-up on/another round Council meetings</a:t>
            </a:r>
          </a:p>
          <a:p>
            <a:r>
              <a:rPr lang="en-US" dirty="0"/>
              <a:t>District TLI – December 1, 2018 </a:t>
            </a:r>
          </a:p>
          <a:p>
            <a:pPr lvl="1"/>
            <a:r>
              <a:rPr lang="en-US" dirty="0"/>
              <a:t>Communicate to your clubs</a:t>
            </a:r>
          </a:p>
          <a:p>
            <a:pPr lvl="1"/>
            <a:r>
              <a:rPr lang="en-US" dirty="0"/>
              <a:t>Pass along information as communicated down from Program Quality Director/Public Relations Manager</a:t>
            </a:r>
          </a:p>
          <a:p>
            <a:pPr lvl="1"/>
            <a:r>
              <a:rPr lang="en-US" dirty="0"/>
              <a:t>Complete your registration for Winter TLI (if available)</a:t>
            </a:r>
          </a:p>
          <a:p>
            <a:endParaRPr lang="en-US" dirty="0"/>
          </a:p>
          <a:p>
            <a:endParaRPr lang="en-US" dirty="0"/>
          </a:p>
        </p:txBody>
      </p:sp>
    </p:spTree>
    <p:extLst>
      <p:ext uri="{BB962C8B-B14F-4D97-AF65-F5344CB8AC3E}">
        <p14:creationId xmlns:p14="http://schemas.microsoft.com/office/powerpoint/2010/main" val="4195779549"/>
      </p:ext>
    </p:extLst>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Your Next 60 Days (mid-October)</a:t>
            </a:r>
            <a:endParaRPr lang="en-US" dirty="0"/>
          </a:p>
        </p:txBody>
      </p:sp>
      <p:sp>
        <p:nvSpPr>
          <p:cNvPr id="3" name="Content Placeholder 2"/>
          <p:cNvSpPr>
            <a:spLocks noGrp="1"/>
          </p:cNvSpPr>
          <p:nvPr>
            <p:ph idx="1"/>
          </p:nvPr>
        </p:nvSpPr>
        <p:spPr/>
        <p:txBody>
          <a:bodyPr/>
          <a:lstStyle/>
          <a:p>
            <a:r>
              <a:rPr lang="en-US" dirty="0"/>
              <a:t>Record TLI training (before November 30)</a:t>
            </a:r>
          </a:p>
          <a:p>
            <a:r>
              <a:rPr lang="en-US" dirty="0"/>
              <a:t>Continue club visits (and file reports)</a:t>
            </a:r>
          </a:p>
          <a:p>
            <a:r>
              <a:rPr lang="en-US" dirty="0"/>
              <a:t>Hold second or third Area/Division Council Meetings</a:t>
            </a:r>
          </a:p>
          <a:p>
            <a:r>
              <a:rPr lang="en-US" dirty="0"/>
              <a:t>District TLI – December 1, 2018</a:t>
            </a:r>
          </a:p>
          <a:p>
            <a:pPr lvl="1"/>
            <a:r>
              <a:rPr lang="en-US" dirty="0"/>
              <a:t>Communicate to your clubs</a:t>
            </a:r>
          </a:p>
          <a:p>
            <a:pPr lvl="1"/>
            <a:r>
              <a:rPr lang="en-US" dirty="0"/>
              <a:t>Pass along TLI information as handed down by Program Quality Director and Public Relations Manager</a:t>
            </a:r>
          </a:p>
          <a:p>
            <a:r>
              <a:rPr lang="en-US" dirty="0"/>
              <a:t>Complete your registration for Winter TLI</a:t>
            </a:r>
          </a:p>
          <a:p>
            <a:endParaRPr lang="en-US" dirty="0"/>
          </a:p>
          <a:p>
            <a:endParaRPr lang="en-US" dirty="0"/>
          </a:p>
        </p:txBody>
      </p:sp>
    </p:spTree>
    <p:extLst>
      <p:ext uri="{BB962C8B-B14F-4D97-AF65-F5344CB8AC3E}">
        <p14:creationId xmlns:p14="http://schemas.microsoft.com/office/powerpoint/2010/main" val="1716032266"/>
      </p:ext>
    </p:extLst>
  </p:cSld>
  <p:clrMapOvr>
    <a:masterClrMapping/>
  </p:clrMapOvr>
  <p:transition spd="slow">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Your Next 90 Days (mid-November)</a:t>
            </a:r>
            <a:endParaRPr lang="en-US" dirty="0"/>
          </a:p>
        </p:txBody>
      </p:sp>
      <p:sp>
        <p:nvSpPr>
          <p:cNvPr id="3" name="Content Placeholder 2"/>
          <p:cNvSpPr>
            <a:spLocks noGrp="1"/>
          </p:cNvSpPr>
          <p:nvPr>
            <p:ph idx="1"/>
          </p:nvPr>
        </p:nvSpPr>
        <p:spPr/>
        <p:txBody>
          <a:bodyPr>
            <a:normAutofit fontScale="92500"/>
          </a:bodyPr>
          <a:lstStyle/>
          <a:p>
            <a:pPr lvl="0"/>
            <a:r>
              <a:rPr lang="en-US" dirty="0"/>
              <a:t>Make sure all TLI training recorded (November 30)</a:t>
            </a:r>
          </a:p>
          <a:p>
            <a:pPr lvl="0"/>
            <a:r>
              <a:rPr lang="en-US" dirty="0"/>
              <a:t>Finish up club visits and enter information for visit reports ASAP after visit (due by November 30)</a:t>
            </a:r>
          </a:p>
          <a:p>
            <a:r>
              <a:rPr lang="en-US" dirty="0"/>
              <a:t>District TLI – December 1, 2018</a:t>
            </a:r>
          </a:p>
          <a:p>
            <a:pPr lvl="1"/>
            <a:r>
              <a:rPr lang="en-US" dirty="0"/>
              <a:t>Communicate to your clubs</a:t>
            </a:r>
          </a:p>
          <a:p>
            <a:pPr lvl="1"/>
            <a:r>
              <a:rPr lang="en-US" dirty="0"/>
              <a:t>Pass along TLI information as handed down by Program Quality Director and Public Relations Manager</a:t>
            </a:r>
          </a:p>
          <a:p>
            <a:pPr lvl="0"/>
            <a:r>
              <a:rPr lang="en-US" dirty="0"/>
              <a:t>Plan dates for Division Makeup Winter TLI sessions (complete by end of February)</a:t>
            </a:r>
          </a:p>
          <a:p>
            <a:pPr lvl="0"/>
            <a:r>
              <a:rPr lang="en-US" dirty="0"/>
              <a:t>Think about dates for speech contests</a:t>
            </a:r>
          </a:p>
          <a:p>
            <a:pPr lvl="0"/>
            <a:r>
              <a:rPr lang="en-US" dirty="0"/>
              <a:t>Hold another Area/Division council meeting</a:t>
            </a:r>
          </a:p>
          <a:p>
            <a:endParaRPr lang="en-US" dirty="0"/>
          </a:p>
        </p:txBody>
      </p:sp>
    </p:spTree>
    <p:extLst>
      <p:ext uri="{BB962C8B-B14F-4D97-AF65-F5344CB8AC3E}">
        <p14:creationId xmlns:p14="http://schemas.microsoft.com/office/powerpoint/2010/main" val="1006092005"/>
      </p:ext>
    </p:extLst>
  </p:cSld>
  <p:clrMapOvr>
    <a:masterClrMapping/>
  </p:clrMapOvr>
  <p:transition spd="slow">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&amp; A and Wrap-Up</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3727535514"/>
      </p:ext>
    </p:extLst>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ee the source image">
            <a:extLst>
              <a:ext uri="{FF2B5EF4-FFF2-40B4-BE49-F238E27FC236}">
                <a16:creationId xmlns:a16="http://schemas.microsoft.com/office/drawing/2014/main" id="{4DE6DA2E-0505-4AB5-9822-67E930A19D1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1736725"/>
            <a:ext cx="9144000" cy="338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427887"/>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options for proxy assignment</a:t>
            </a:r>
          </a:p>
        </p:txBody>
      </p:sp>
      <p:sp>
        <p:nvSpPr>
          <p:cNvPr id="3" name="Content Placeholder 2"/>
          <p:cNvSpPr>
            <a:spLocks noGrp="1"/>
          </p:cNvSpPr>
          <p:nvPr>
            <p:ph idx="1"/>
          </p:nvPr>
        </p:nvSpPr>
        <p:spPr/>
        <p:txBody>
          <a:bodyPr/>
          <a:lstStyle/>
          <a:p>
            <a:pPr lvl="0"/>
            <a:r>
              <a:rPr lang="en-US" dirty="0"/>
              <a:t>Assign proxy to a club delegate</a:t>
            </a:r>
          </a:p>
          <a:p>
            <a:pPr lvl="0"/>
            <a:r>
              <a:rPr lang="en-US" dirty="0"/>
              <a:t>Assign proxy to another active Toastmaster</a:t>
            </a:r>
          </a:p>
          <a:p>
            <a:pPr lvl="0"/>
            <a:r>
              <a:rPr lang="en-US" dirty="0"/>
              <a:t>Assign proxy to the District Director</a:t>
            </a:r>
          </a:p>
          <a:p>
            <a:endParaRPr lang="en-US" dirty="0"/>
          </a:p>
        </p:txBody>
      </p:sp>
      <p:sp>
        <p:nvSpPr>
          <p:cNvPr id="4" name="Rounded Rectangle 3"/>
          <p:cNvSpPr/>
          <p:nvPr/>
        </p:nvSpPr>
        <p:spPr>
          <a:xfrm>
            <a:off x="342900" y="5181600"/>
            <a:ext cx="8343900" cy="914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a:t>International proxies follow a different process from District conference proxies</a:t>
            </a:r>
            <a:endParaRPr lang="en-US" dirty="0"/>
          </a:p>
        </p:txBody>
      </p:sp>
    </p:spTree>
    <p:extLst>
      <p:ext uri="{BB962C8B-B14F-4D97-AF65-F5344CB8AC3E}">
        <p14:creationId xmlns:p14="http://schemas.microsoft.com/office/powerpoint/2010/main" val="3950478322"/>
      </p:ext>
    </p:extLst>
  </p:cSld>
  <p:clrMapOvr>
    <a:masterClrMapping/>
  </p:clrMapOvr>
  <p:transition spd="slow">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Next DEC Meeting</a:t>
            </a:r>
            <a:endParaRPr lang="en-US" dirty="0"/>
          </a:p>
        </p:txBody>
      </p:sp>
      <p:sp>
        <p:nvSpPr>
          <p:cNvPr id="3" name="Content Placeholder 2"/>
          <p:cNvSpPr>
            <a:spLocks noGrp="1"/>
          </p:cNvSpPr>
          <p:nvPr>
            <p:ph idx="1"/>
          </p:nvPr>
        </p:nvSpPr>
        <p:spPr/>
        <p:txBody>
          <a:bodyPr/>
          <a:lstStyle/>
          <a:p>
            <a:r>
              <a:rPr lang="en-US" sz="4000" dirty="0"/>
              <a:t>Saturday, October 20, 2018</a:t>
            </a:r>
          </a:p>
          <a:p>
            <a:r>
              <a:rPr lang="en-US" sz="4000" dirty="0"/>
              <a:t>10:30  a.m. to 2:30 p.m.</a:t>
            </a:r>
          </a:p>
          <a:p>
            <a:endParaRPr lang="en-US" sz="4000" dirty="0"/>
          </a:p>
          <a:p>
            <a:r>
              <a:rPr lang="en-US" sz="3600" dirty="0"/>
              <a:t>Location: TBD</a:t>
            </a:r>
          </a:p>
          <a:p>
            <a:r>
              <a:rPr lang="en-US" sz="3600" dirty="0"/>
              <a:t>Hosted by Central Division</a:t>
            </a:r>
            <a:br>
              <a:rPr lang="en-US" sz="2400" dirty="0">
                <a:sym typeface="Wingdings" panose="05000000000000000000" pitchFamily="2" charset="2"/>
              </a:rPr>
            </a:br>
            <a:endParaRPr lang="en-US" sz="2400" dirty="0"/>
          </a:p>
        </p:txBody>
      </p:sp>
      <p:pic>
        <p:nvPicPr>
          <p:cNvPr id="22530" name="Picture 2" descr="See the source image">
            <a:extLst>
              <a:ext uri="{FF2B5EF4-FFF2-40B4-BE49-F238E27FC236}">
                <a16:creationId xmlns:a16="http://schemas.microsoft.com/office/drawing/2014/main" id="{24738E60-C322-4510-B9DC-0B969CC26DFB}"/>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r="38597"/>
          <a:stretch/>
        </p:blipFill>
        <p:spPr bwMode="auto">
          <a:xfrm>
            <a:off x="6629400" y="2743200"/>
            <a:ext cx="1965158"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952420"/>
      </p:ext>
    </p:extLst>
  </p:cSld>
  <p:clrMapOvr>
    <a:masterClrMapping/>
  </p:clrMapOvr>
  <p:transition spd="slow">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ee the source image">
            <a:extLst>
              <a:ext uri="{FF2B5EF4-FFF2-40B4-BE49-F238E27FC236}">
                <a16:creationId xmlns:a16="http://schemas.microsoft.com/office/drawing/2014/main" id="{270F7F35-C03D-4A54-88E8-DD10D692D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04800"/>
            <a:ext cx="4876800" cy="6113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327863"/>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types of proxies</a:t>
            </a:r>
          </a:p>
        </p:txBody>
      </p:sp>
      <p:sp>
        <p:nvSpPr>
          <p:cNvPr id="3" name="Content Placeholder 2"/>
          <p:cNvSpPr>
            <a:spLocks noGrp="1"/>
          </p:cNvSpPr>
          <p:nvPr>
            <p:ph idx="1"/>
          </p:nvPr>
        </p:nvSpPr>
        <p:spPr/>
        <p:txBody>
          <a:bodyPr/>
          <a:lstStyle/>
          <a:p>
            <a:r>
              <a:rPr lang="en-US" sz="2400" b="1" i="1" dirty="0"/>
              <a:t>Instructed Proxy</a:t>
            </a:r>
            <a:br>
              <a:rPr lang="en-US" sz="2400" dirty="0"/>
            </a:br>
            <a:r>
              <a:rPr lang="en-US" sz="2400" dirty="0"/>
              <a:t>The club has indicated a preference for a particular officer and director candidate and the proposal; the proxy holder </a:t>
            </a:r>
            <a:r>
              <a:rPr lang="en-US" sz="2400" u="sng" dirty="0"/>
              <a:t>must</a:t>
            </a:r>
            <a:r>
              <a:rPr lang="en-US" sz="2400" dirty="0"/>
              <a:t> vote as instructed.</a:t>
            </a:r>
          </a:p>
          <a:p>
            <a:r>
              <a:rPr lang="en-US" sz="2400" b="1" i="1" dirty="0"/>
              <a:t>Uninstructed Proxy</a:t>
            </a:r>
            <a:br>
              <a:rPr lang="en-US" sz="2400" i="1" dirty="0"/>
            </a:br>
            <a:r>
              <a:rPr lang="en-US" sz="2400" dirty="0"/>
              <a:t>The club has </a:t>
            </a:r>
            <a:r>
              <a:rPr lang="en-US" sz="2400" u="sng" dirty="0"/>
              <a:t>not</a:t>
            </a:r>
            <a:r>
              <a:rPr lang="en-US" sz="2400" dirty="0"/>
              <a:t> indicated a preference for a particular candidate or the proposals. The proxy holder votes as they believe is in the best interest of the organization, and the vote is not be governed by any other person, group, or caucus. </a:t>
            </a:r>
          </a:p>
          <a:p>
            <a:endParaRPr lang="en-US" dirty="0"/>
          </a:p>
        </p:txBody>
      </p:sp>
    </p:spTree>
    <p:extLst>
      <p:ext uri="{BB962C8B-B14F-4D97-AF65-F5344CB8AC3E}">
        <p14:creationId xmlns:p14="http://schemas.microsoft.com/office/powerpoint/2010/main" val="3404572585"/>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Proxy assignment – District 35 *</a:t>
            </a:r>
          </a:p>
        </p:txBody>
      </p:sp>
      <p:sp>
        <p:nvSpPr>
          <p:cNvPr id="3" name="Content Placeholder 2"/>
          <p:cNvSpPr>
            <a:spLocks noGrp="1"/>
          </p:cNvSpPr>
          <p:nvPr>
            <p:ph idx="1"/>
          </p:nvPr>
        </p:nvSpPr>
        <p:spPr/>
        <p:txBody>
          <a:bodyPr/>
          <a:lstStyle/>
          <a:p>
            <a:r>
              <a:rPr lang="en-US" dirty="0"/>
              <a:t>131 active clubs</a:t>
            </a:r>
          </a:p>
          <a:p>
            <a:r>
              <a:rPr lang="en-US" dirty="0"/>
              <a:t>75 assigned to District Director</a:t>
            </a:r>
          </a:p>
          <a:p>
            <a:r>
              <a:rPr lang="en-US" dirty="0"/>
              <a:t>9 assigned to another Toastmaster</a:t>
            </a:r>
          </a:p>
          <a:p>
            <a:r>
              <a:rPr lang="en-US" dirty="0"/>
              <a:t>47 unassigned – 36% (list hand out)</a:t>
            </a:r>
          </a:p>
          <a:p>
            <a:endParaRPr lang="en-US" dirty="0"/>
          </a:p>
          <a:p>
            <a:pPr marL="0" indent="0">
              <a:buNone/>
            </a:pPr>
            <a:endParaRPr lang="en-US" dirty="0"/>
          </a:p>
        </p:txBody>
      </p:sp>
      <p:sp>
        <p:nvSpPr>
          <p:cNvPr id="4" name="Rounded Rectangle 3"/>
          <p:cNvSpPr/>
          <p:nvPr/>
        </p:nvSpPr>
        <p:spPr>
          <a:xfrm>
            <a:off x="430267" y="4339445"/>
            <a:ext cx="8286750" cy="914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Area Directors, please encourage your clubs to assign their proxy</a:t>
            </a:r>
          </a:p>
        </p:txBody>
      </p:sp>
      <p:sp>
        <p:nvSpPr>
          <p:cNvPr id="6" name="Rectangle 5">
            <a:extLst>
              <a:ext uri="{FF2B5EF4-FFF2-40B4-BE49-F238E27FC236}">
                <a16:creationId xmlns:a16="http://schemas.microsoft.com/office/drawing/2014/main" id="{914A0FA9-8CA0-40F4-B3D1-BBFDB15D3049}"/>
              </a:ext>
            </a:extLst>
          </p:cNvPr>
          <p:cNvSpPr/>
          <p:nvPr/>
        </p:nvSpPr>
        <p:spPr>
          <a:xfrm>
            <a:off x="5257800" y="6248401"/>
            <a:ext cx="3459217" cy="461665"/>
          </a:xfrm>
          <a:prstGeom prst="rect">
            <a:avLst/>
          </a:prstGeom>
        </p:spPr>
        <p:txBody>
          <a:bodyPr wrap="none">
            <a:spAutoFit/>
          </a:bodyPr>
          <a:lstStyle/>
          <a:p>
            <a:r>
              <a:rPr lang="en-US" dirty="0"/>
              <a:t> </a:t>
            </a:r>
            <a:r>
              <a:rPr lang="en-US" sz="2400" i="1" dirty="0"/>
              <a:t>* As of August 10, 2018</a:t>
            </a:r>
            <a:endParaRPr lang="en-US" i="1" dirty="0"/>
          </a:p>
        </p:txBody>
      </p:sp>
    </p:spTree>
    <p:extLst>
      <p:ext uri="{BB962C8B-B14F-4D97-AF65-F5344CB8AC3E}">
        <p14:creationId xmlns:p14="http://schemas.microsoft.com/office/powerpoint/2010/main" val="569366822"/>
      </p:ext>
    </p:extLst>
  </p:cSld>
  <p:clrMapOvr>
    <a:masterClrMapping/>
  </p:clrMapOvr>
  <p:transition spd="slow">
    <p:wipe dir="r"/>
  </p:transition>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8030</TotalTime>
  <Words>5846</Words>
  <Application>Microsoft Office PowerPoint</Application>
  <PresentationFormat>On-screen Show (4:3)</PresentationFormat>
  <Paragraphs>522</Paragraphs>
  <Slides>71</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71</vt:i4>
      </vt:variant>
    </vt:vector>
  </HeadingPairs>
  <TitlesOfParts>
    <vt:vector size="81" baseType="lpstr">
      <vt:lpstr>Arial</vt:lpstr>
      <vt:lpstr>Arial Black</vt:lpstr>
      <vt:lpstr>ArialUnicodeMS</vt:lpstr>
      <vt:lpstr>Calibri</vt:lpstr>
      <vt:lpstr>Courier New</vt:lpstr>
      <vt:lpstr>Myriad Pro</vt:lpstr>
      <vt:lpstr>Myriad Pro Semibold</vt:lpstr>
      <vt:lpstr>Wingdings</vt:lpstr>
      <vt:lpstr>ヒラギノ角ゴ Pro W3</vt:lpstr>
      <vt:lpstr>TI Corporate: 4x3 – Title &amp; Content</vt:lpstr>
      <vt:lpstr>August 2018 DEC Meeting</vt:lpstr>
      <vt:lpstr>Agenda</vt:lpstr>
      <vt:lpstr>Agenda</vt:lpstr>
      <vt:lpstr>Do we all have a Feather in our CAP?</vt:lpstr>
      <vt:lpstr>International Business Meeting Proxies</vt:lpstr>
      <vt:lpstr>What is a proxy and why do I care?</vt:lpstr>
      <vt:lpstr>Three options for proxy assignment</vt:lpstr>
      <vt:lpstr>Two types of proxies</vt:lpstr>
      <vt:lpstr>Proxy assignment – District 35 *</vt:lpstr>
      <vt:lpstr>Area/Division Director Roundtable</vt:lpstr>
      <vt:lpstr>PowerPoint Presentation</vt:lpstr>
      <vt:lpstr>District Success Plan Update</vt:lpstr>
      <vt:lpstr>Intro to the Plan</vt:lpstr>
      <vt:lpstr>Membership Payments</vt:lpstr>
      <vt:lpstr>Club Growth</vt:lpstr>
      <vt:lpstr>Distinguished Clubs</vt:lpstr>
      <vt:lpstr>Additional Goals</vt:lpstr>
      <vt:lpstr>Starting From Scratch – How to Sponsor New Clubs</vt:lpstr>
      <vt:lpstr>Introduction</vt:lpstr>
      <vt:lpstr>Session Topics</vt:lpstr>
      <vt:lpstr>A Sponsor’s Duties</vt:lpstr>
      <vt:lpstr>Types of Clubs </vt:lpstr>
      <vt:lpstr>The New Club Information Kit</vt:lpstr>
      <vt:lpstr>Toastmasters Teamwork: Corporate Clubs</vt:lpstr>
      <vt:lpstr>Identify Your Target</vt:lpstr>
      <vt:lpstr>Introduce Yourself</vt:lpstr>
      <vt:lpstr>After the Introduction</vt:lpstr>
      <vt:lpstr>Discussing the Finances</vt:lpstr>
      <vt:lpstr>Money Matters</vt:lpstr>
      <vt:lpstr>Roles at a Demonstration Meeting</vt:lpstr>
      <vt:lpstr>The Demonstration Meeting</vt:lpstr>
      <vt:lpstr>Before &amp; After the Demonstration Meeting</vt:lpstr>
      <vt:lpstr>After the Demonstration Meeting</vt:lpstr>
      <vt:lpstr>Toastmasters Teamwork:  Community Clubs</vt:lpstr>
      <vt:lpstr>Steps to Chartering</vt:lpstr>
      <vt:lpstr>Feed Their Enthusiasm! </vt:lpstr>
      <vt:lpstr>Complete the Charter</vt:lpstr>
      <vt:lpstr>Plan the Presentation</vt:lpstr>
      <vt:lpstr>Resources</vt:lpstr>
      <vt:lpstr>PowerPoint Presentation</vt:lpstr>
      <vt:lpstr>Minefield</vt:lpstr>
      <vt:lpstr>PowerPoint Presentation</vt:lpstr>
      <vt:lpstr>Instructions</vt:lpstr>
      <vt:lpstr>Variation</vt:lpstr>
      <vt:lpstr>Variation</vt:lpstr>
      <vt:lpstr>Variation</vt:lpstr>
      <vt:lpstr>Variation</vt:lpstr>
      <vt:lpstr>District 35 Finance &amp; Budget Update </vt:lpstr>
      <vt:lpstr>Overview</vt:lpstr>
      <vt:lpstr>2017-18 Preliminary Financial Results</vt:lpstr>
      <vt:lpstr>Financial History</vt:lpstr>
      <vt:lpstr>Preliminary Draft Budget</vt:lpstr>
      <vt:lpstr>Impact of Proposed Reduction in  Mileage Reimbursement</vt:lpstr>
      <vt:lpstr>Reminders – Reimbursements</vt:lpstr>
      <vt:lpstr>Concur – Common Issues</vt:lpstr>
      <vt:lpstr>Concur – Common Issues</vt:lpstr>
      <vt:lpstr>Other Reminders</vt:lpstr>
      <vt:lpstr>Eventbrite</vt:lpstr>
      <vt:lpstr>Questions?</vt:lpstr>
      <vt:lpstr>District Council Meeting Update</vt:lpstr>
      <vt:lpstr>When Is It?</vt:lpstr>
      <vt:lpstr>What will be the format?</vt:lpstr>
      <vt:lpstr>What tools will we be using?</vt:lpstr>
      <vt:lpstr>30-60-90 Day Review</vt:lpstr>
      <vt:lpstr>Your Next 30 Days (mid-September)</vt:lpstr>
      <vt:lpstr>Your Next 60 Days (mid-October)</vt:lpstr>
      <vt:lpstr>Your Next 90 Days (mid-November)</vt:lpstr>
      <vt:lpstr>Q &amp; A and Wrap-Up</vt:lpstr>
      <vt:lpstr>PowerPoint Presentation</vt:lpstr>
      <vt:lpstr>Next DEC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Troy Pool</cp:lastModifiedBy>
  <cp:revision>310</cp:revision>
  <cp:lastPrinted>2017-08-03T22:39:42Z</cp:lastPrinted>
  <dcterms:created xsi:type="dcterms:W3CDTF">2011-07-13T15:20:37Z</dcterms:created>
  <dcterms:modified xsi:type="dcterms:W3CDTF">2018-08-11T19:29:44Z</dcterms:modified>
</cp:coreProperties>
</file>