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73"/>
  </p:notesMasterIdLst>
  <p:sldIdLst>
    <p:sldId id="388" r:id="rId2"/>
    <p:sldId id="407" r:id="rId3"/>
    <p:sldId id="408" r:id="rId4"/>
    <p:sldId id="409" r:id="rId5"/>
    <p:sldId id="640" r:id="rId6"/>
    <p:sldId id="641" r:id="rId7"/>
    <p:sldId id="642" r:id="rId8"/>
    <p:sldId id="643" r:id="rId9"/>
    <p:sldId id="644" r:id="rId10"/>
    <p:sldId id="496" r:id="rId11"/>
    <p:sldId id="657" r:id="rId12"/>
    <p:sldId id="645" r:id="rId13"/>
    <p:sldId id="658" r:id="rId14"/>
    <p:sldId id="646" r:id="rId15"/>
    <p:sldId id="424" r:id="rId16"/>
    <p:sldId id="418" r:id="rId17"/>
    <p:sldId id="419" r:id="rId18"/>
    <p:sldId id="417" r:id="rId19"/>
    <p:sldId id="647" r:id="rId20"/>
    <p:sldId id="414" r:id="rId21"/>
    <p:sldId id="415" r:id="rId22"/>
    <p:sldId id="425" r:id="rId23"/>
    <p:sldId id="648" r:id="rId24"/>
    <p:sldId id="411" r:id="rId25"/>
    <p:sldId id="420" r:id="rId26"/>
    <p:sldId id="421" r:id="rId27"/>
    <p:sldId id="422" r:id="rId28"/>
    <p:sldId id="423" r:id="rId29"/>
    <p:sldId id="413" r:id="rId30"/>
    <p:sldId id="412" r:id="rId31"/>
    <p:sldId id="484" r:id="rId32"/>
    <p:sldId id="487" r:id="rId33"/>
    <p:sldId id="649" r:id="rId34"/>
    <p:sldId id="650" r:id="rId35"/>
    <p:sldId id="651" r:id="rId36"/>
    <p:sldId id="446" r:id="rId37"/>
    <p:sldId id="652" r:id="rId38"/>
    <p:sldId id="659" r:id="rId39"/>
    <p:sldId id="497" r:id="rId40"/>
    <p:sldId id="518" r:id="rId41"/>
    <p:sldId id="490" r:id="rId42"/>
    <p:sldId id="639" r:id="rId43"/>
    <p:sldId id="636" r:id="rId44"/>
    <p:sldId id="655" r:id="rId45"/>
    <p:sldId id="637" r:id="rId46"/>
    <p:sldId id="656" r:id="rId47"/>
    <p:sldId id="638" r:id="rId48"/>
    <p:sldId id="653" r:id="rId49"/>
    <p:sldId id="350" r:id="rId50"/>
    <p:sldId id="389" r:id="rId51"/>
    <p:sldId id="399" r:id="rId52"/>
    <p:sldId id="400" r:id="rId53"/>
    <p:sldId id="401" r:id="rId54"/>
    <p:sldId id="402" r:id="rId55"/>
    <p:sldId id="403" r:id="rId56"/>
    <p:sldId id="393" r:id="rId57"/>
    <p:sldId id="396" r:id="rId58"/>
    <p:sldId id="397" r:id="rId59"/>
    <p:sldId id="398" r:id="rId60"/>
    <p:sldId id="482" r:id="rId61"/>
    <p:sldId id="485" r:id="rId62"/>
    <p:sldId id="654" r:id="rId63"/>
    <p:sldId id="478" r:id="rId64"/>
    <p:sldId id="474" r:id="rId65"/>
    <p:sldId id="473" r:id="rId66"/>
    <p:sldId id="472" r:id="rId67"/>
    <p:sldId id="479" r:id="rId68"/>
    <p:sldId id="476" r:id="rId69"/>
    <p:sldId id="477" r:id="rId70"/>
    <p:sldId id="512" r:id="rId71"/>
    <p:sldId id="481" r:id="rId72"/>
  </p:sldIdLst>
  <p:sldSz cx="9144000" cy="6858000" type="screen4x3"/>
  <p:notesSz cx="7010400" cy="9236075"/>
  <p:defaultTextStyle>
    <a:defPPr>
      <a:defRPr lang="en-US"/>
    </a:defPPr>
    <a:lvl1pPr algn="l" rtl="0" fontAlgn="base">
      <a:spcBef>
        <a:spcPct val="0"/>
      </a:spcBef>
      <a:spcAft>
        <a:spcPct val="0"/>
      </a:spcAft>
      <a:defRPr kern="1200">
        <a:solidFill>
          <a:schemeClr val="tx1"/>
        </a:solidFill>
        <a:latin typeface="Arial" charset="0"/>
        <a:ea typeface="ヒラギノ角ゴ Pro W3" charset="0"/>
        <a:cs typeface="Arial" charset="0"/>
      </a:defRPr>
    </a:lvl1pPr>
    <a:lvl2pPr marL="457200" algn="l" rtl="0" fontAlgn="base">
      <a:spcBef>
        <a:spcPct val="0"/>
      </a:spcBef>
      <a:spcAft>
        <a:spcPct val="0"/>
      </a:spcAft>
      <a:defRPr kern="1200">
        <a:solidFill>
          <a:schemeClr val="tx1"/>
        </a:solidFill>
        <a:latin typeface="Arial" charset="0"/>
        <a:ea typeface="ヒラギノ角ゴ Pro W3" charset="0"/>
        <a:cs typeface="Arial" charset="0"/>
      </a:defRPr>
    </a:lvl2pPr>
    <a:lvl3pPr marL="914400" algn="l" rtl="0" fontAlgn="base">
      <a:spcBef>
        <a:spcPct val="0"/>
      </a:spcBef>
      <a:spcAft>
        <a:spcPct val="0"/>
      </a:spcAft>
      <a:defRPr kern="1200">
        <a:solidFill>
          <a:schemeClr val="tx1"/>
        </a:solidFill>
        <a:latin typeface="Arial" charset="0"/>
        <a:ea typeface="ヒラギノ角ゴ Pro W3" charset="0"/>
        <a:cs typeface="Arial" charset="0"/>
      </a:defRPr>
    </a:lvl3pPr>
    <a:lvl4pPr marL="1371600" algn="l" rtl="0" fontAlgn="base">
      <a:spcBef>
        <a:spcPct val="0"/>
      </a:spcBef>
      <a:spcAft>
        <a:spcPct val="0"/>
      </a:spcAft>
      <a:defRPr kern="1200">
        <a:solidFill>
          <a:schemeClr val="tx1"/>
        </a:solidFill>
        <a:latin typeface="Arial" charset="0"/>
        <a:ea typeface="ヒラギノ角ゴ Pro W3" charset="0"/>
        <a:cs typeface="Arial" charset="0"/>
      </a:defRPr>
    </a:lvl4pPr>
    <a:lvl5pPr marL="1828800" algn="l" rtl="0" fontAlgn="base">
      <a:spcBef>
        <a:spcPct val="0"/>
      </a:spcBef>
      <a:spcAft>
        <a:spcPct val="0"/>
      </a:spcAft>
      <a:defRPr kern="1200">
        <a:solidFill>
          <a:schemeClr val="tx1"/>
        </a:solidFill>
        <a:latin typeface="Arial" charset="0"/>
        <a:ea typeface="ヒラギノ角ゴ Pro W3" charset="0"/>
        <a:cs typeface="Arial" charset="0"/>
      </a:defRPr>
    </a:lvl5pPr>
    <a:lvl6pPr marL="2286000" algn="l" defTabSz="457200" rtl="0" eaLnBrk="1" latinLnBrk="0" hangingPunct="1">
      <a:defRPr kern="1200">
        <a:solidFill>
          <a:schemeClr val="tx1"/>
        </a:solidFill>
        <a:latin typeface="Arial" charset="0"/>
        <a:ea typeface="ヒラギノ角ゴ Pro W3" charset="0"/>
        <a:cs typeface="Arial" charset="0"/>
      </a:defRPr>
    </a:lvl6pPr>
    <a:lvl7pPr marL="2743200" algn="l" defTabSz="457200" rtl="0" eaLnBrk="1" latinLnBrk="0" hangingPunct="1">
      <a:defRPr kern="1200">
        <a:solidFill>
          <a:schemeClr val="tx1"/>
        </a:solidFill>
        <a:latin typeface="Arial" charset="0"/>
        <a:ea typeface="ヒラギノ角ゴ Pro W3" charset="0"/>
        <a:cs typeface="Arial" charset="0"/>
      </a:defRPr>
    </a:lvl7pPr>
    <a:lvl8pPr marL="3200400" algn="l" defTabSz="457200" rtl="0" eaLnBrk="1" latinLnBrk="0" hangingPunct="1">
      <a:defRPr kern="1200">
        <a:solidFill>
          <a:schemeClr val="tx1"/>
        </a:solidFill>
        <a:latin typeface="Arial" charset="0"/>
        <a:ea typeface="ヒラギノ角ゴ Pro W3" charset="0"/>
        <a:cs typeface="Arial" charset="0"/>
      </a:defRPr>
    </a:lvl8pPr>
    <a:lvl9pPr marL="3657600" algn="l" defTabSz="457200" rtl="0" eaLnBrk="1" latinLnBrk="0" hangingPunct="1">
      <a:defRPr kern="1200">
        <a:solidFill>
          <a:schemeClr val="tx1"/>
        </a:solidFill>
        <a:latin typeface="Arial" charset="0"/>
        <a:ea typeface="ヒラギノ角ゴ Pro W3" charset="0"/>
        <a:cs typeface="Arial" charset="0"/>
      </a:defRPr>
    </a:lvl9pPr>
  </p:defaultTextStyle>
  <p:extLst>
    <p:ext uri="{EFAFB233-063F-42B5-8137-9DF3F51BA10A}">
      <p15:sldGuideLst xmlns:p15="http://schemas.microsoft.com/office/powerpoint/2012/main">
        <p15:guide id="1" orient="horz" pos="1008" userDrawn="1">
          <p15:clr>
            <a:srgbClr val="A4A3A4"/>
          </p15:clr>
        </p15:guide>
        <p15:guide id="2" pos="192" userDrawn="1">
          <p15:clr>
            <a:srgbClr val="A4A3A4"/>
          </p15:clr>
        </p15:guide>
        <p15:guide id="3" pos="2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00374A"/>
    <a:srgbClr val="004165"/>
    <a:srgbClr val="A9B2B1"/>
    <a:srgbClr val="C6D5D7"/>
    <a:srgbClr val="DCEAEA"/>
    <a:srgbClr val="EBFDFF"/>
    <a:srgbClr val="ECFCFE"/>
    <a:srgbClr val="D9EFF8"/>
    <a:srgbClr val="ECEFE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0" autoAdjust="0"/>
    <p:restoredTop sz="96304" autoAdjust="0"/>
  </p:normalViewPr>
  <p:slideViewPr>
    <p:cSldViewPr showGuides="1">
      <p:cViewPr varScale="1">
        <p:scale>
          <a:sx n="65" d="100"/>
          <a:sy n="65" d="100"/>
        </p:scale>
        <p:origin x="1428" y="78"/>
      </p:cViewPr>
      <p:guideLst>
        <p:guide orient="horz" pos="1008"/>
        <p:guide pos="192"/>
        <p:guide pos="288"/>
      </p:guideLst>
    </p:cSldViewPr>
  </p:slideViewPr>
  <p:outlineViewPr>
    <p:cViewPr>
      <p:scale>
        <a:sx n="33" d="100"/>
        <a:sy n="33" d="100"/>
      </p:scale>
      <p:origin x="0" y="0"/>
    </p:cViewPr>
  </p:outlineViewPr>
  <p:notesTextViewPr>
    <p:cViewPr>
      <p:scale>
        <a:sx n="85" d="100"/>
        <a:sy n="85" d="100"/>
      </p:scale>
      <p:origin x="0" y="0"/>
    </p:cViewPr>
  </p:notesTextViewPr>
  <p:sorterViewPr>
    <p:cViewPr>
      <p:scale>
        <a:sx n="70" d="100"/>
        <a:sy n="70" d="100"/>
      </p:scale>
      <p:origin x="0" y="88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16E6FB2C-DA94-C541-9E89-F92525DB3B64}" type="datetimeFigureOut">
              <a:rPr lang="en-US" smtClean="0"/>
              <a:t>11/9/2018</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1C54B805-CDAB-3A40-8111-AB777D1FAB7A}" type="slidenum">
              <a:rPr lang="en-US" smtClean="0"/>
              <a:t>‹#›</a:t>
            </a:fld>
            <a:endParaRPr lang="en-US"/>
          </a:p>
        </p:txBody>
      </p:sp>
    </p:spTree>
    <p:extLst>
      <p:ext uri="{BB962C8B-B14F-4D97-AF65-F5344CB8AC3E}">
        <p14:creationId xmlns:p14="http://schemas.microsoft.com/office/powerpoint/2010/main" val="465603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54B805-CDAB-3A40-8111-AB777D1FAB7A}" type="slidenum">
              <a:rPr lang="en-US" smtClean="0"/>
              <a:t>1</a:t>
            </a:fld>
            <a:endParaRPr lang="en-US"/>
          </a:p>
        </p:txBody>
      </p:sp>
    </p:spTree>
    <p:extLst>
      <p:ext uri="{BB962C8B-B14F-4D97-AF65-F5344CB8AC3E}">
        <p14:creationId xmlns:p14="http://schemas.microsoft.com/office/powerpoint/2010/main" val="1063771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78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54B805-CDAB-3A40-8111-AB777D1FAB7A}" type="slidenum">
              <a:rPr lang="en-US" smtClean="0"/>
              <a:t>14</a:t>
            </a:fld>
            <a:endParaRPr lang="en-US"/>
          </a:p>
        </p:txBody>
      </p:sp>
    </p:spTree>
    <p:extLst>
      <p:ext uri="{BB962C8B-B14F-4D97-AF65-F5344CB8AC3E}">
        <p14:creationId xmlns:p14="http://schemas.microsoft.com/office/powerpoint/2010/main" val="1063771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48</a:t>
            </a:fld>
            <a:endParaRPr lang="en-US" dirty="0"/>
          </a:p>
        </p:txBody>
      </p:sp>
    </p:spTree>
    <p:extLst>
      <p:ext uri="{BB962C8B-B14F-4D97-AF65-F5344CB8AC3E}">
        <p14:creationId xmlns:p14="http://schemas.microsoft.com/office/powerpoint/2010/main" val="1063771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49</a:t>
            </a:fld>
            <a:endParaRPr lang="en-US" dirty="0"/>
          </a:p>
        </p:txBody>
      </p:sp>
    </p:spTree>
    <p:extLst>
      <p:ext uri="{BB962C8B-B14F-4D97-AF65-F5344CB8AC3E}">
        <p14:creationId xmlns:p14="http://schemas.microsoft.com/office/powerpoint/2010/main" val="1865569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Often $11.25 is used but that based on a full 6 month dues.  Members that join in between pay a pro-rated rate.</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50</a:t>
            </a:fld>
            <a:endParaRPr lang="en-US" dirty="0"/>
          </a:p>
        </p:txBody>
      </p:sp>
    </p:spTree>
    <p:extLst>
      <p:ext uri="{BB962C8B-B14F-4D97-AF65-F5344CB8AC3E}">
        <p14:creationId xmlns:p14="http://schemas.microsoft.com/office/powerpoint/2010/main" val="750655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4D573F-1E27-408F-A43D-C76D613B4222}" type="slidenum">
              <a:rPr lang="en-US" smtClean="0"/>
              <a:t>66</a:t>
            </a:fld>
            <a:endParaRPr lang="en-US"/>
          </a:p>
        </p:txBody>
      </p:sp>
    </p:spTree>
    <p:extLst>
      <p:ext uri="{BB962C8B-B14F-4D97-AF65-F5344CB8AC3E}">
        <p14:creationId xmlns:p14="http://schemas.microsoft.com/office/powerpoint/2010/main" val="7117332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dark bkg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048000" y="1671826"/>
            <a:ext cx="3048000" cy="694946"/>
          </a:xfrm>
          <a:prstGeom prst="rect">
            <a:avLst/>
          </a:prstGeom>
        </p:spPr>
      </p:pic>
      <p:cxnSp>
        <p:nvCxnSpPr>
          <p:cNvPr id="4" name="Straight Connector 3"/>
          <p:cNvCxnSpPr/>
          <p:nvPr userDrawn="1"/>
        </p:nvCxnSpPr>
        <p:spPr>
          <a:xfrm>
            <a:off x="1066800" y="2743200"/>
            <a:ext cx="7010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itle 9"/>
          <p:cNvSpPr>
            <a:spLocks noGrp="1"/>
          </p:cNvSpPr>
          <p:nvPr>
            <p:ph type="title" hasCustomPrompt="1"/>
          </p:nvPr>
        </p:nvSpPr>
        <p:spPr>
          <a:xfrm>
            <a:off x="628650" y="3200401"/>
            <a:ext cx="7886700" cy="533400"/>
          </a:xfrm>
          <a:prstGeom prst="rect">
            <a:avLst/>
          </a:prstGeom>
        </p:spPr>
        <p:txBody>
          <a:bodyPr/>
          <a:lstStyle>
            <a:lvl1pPr algn="ctr">
              <a:defRPr sz="2800">
                <a:solidFill>
                  <a:srgbClr val="FFF0A0"/>
                </a:solidFill>
                <a:latin typeface="Myriad Pro" charset="0"/>
                <a:ea typeface="Myriad Pro" charset="0"/>
                <a:cs typeface="Myriad Pro" charset="0"/>
              </a:defRPr>
            </a:lvl1pPr>
          </a:lstStyle>
          <a:p>
            <a:r>
              <a:rPr lang="en-US" dirty="0"/>
              <a:t>Click to Edit Master Title</a:t>
            </a:r>
          </a:p>
        </p:txBody>
      </p:sp>
      <p:sp>
        <p:nvSpPr>
          <p:cNvPr id="15" name="Content Placeholder 17"/>
          <p:cNvSpPr>
            <a:spLocks noGrp="1"/>
          </p:cNvSpPr>
          <p:nvPr>
            <p:ph sz="quarter" idx="10" hasCustomPrompt="1"/>
          </p:nvPr>
        </p:nvSpPr>
        <p:spPr>
          <a:xfrm>
            <a:off x="1647825" y="4038600"/>
            <a:ext cx="5848350" cy="914400"/>
          </a:xfrm>
          <a:prstGeom prst="rect">
            <a:avLst/>
          </a:prstGeom>
        </p:spPr>
        <p:txBody>
          <a:bodyPr/>
          <a:lstStyle>
            <a:lvl1pPr marL="0" indent="0" algn="ctr">
              <a:buNone/>
              <a:defRPr sz="2400" baseline="0">
                <a:solidFill>
                  <a:srgbClr val="EBEBEB"/>
                </a:solidFill>
              </a:defRPr>
            </a:lvl1pPr>
          </a:lstStyle>
          <a:p>
            <a:pPr lvl="0"/>
            <a:r>
              <a:rPr lang="en-US" dirty="0"/>
              <a:t>Click to Edit Master subtitle</a:t>
            </a:r>
          </a:p>
        </p:txBody>
      </p:sp>
    </p:spTree>
    <p:extLst/>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Bulleted Content">
  <p:cSld name="1_Title &amp; Bulleted Content">
    <p:spTree>
      <p:nvGrpSpPr>
        <p:cNvPr id="1" name="Shape 21"/>
        <p:cNvGrpSpPr/>
        <p:nvPr/>
      </p:nvGrpSpPr>
      <p:grpSpPr>
        <a:xfrm>
          <a:off x="0" y="0"/>
          <a:ext cx="0" cy="0"/>
          <a:chOff x="0" y="0"/>
          <a:chExt cx="0" cy="0"/>
        </a:xfrm>
      </p:grpSpPr>
      <p:cxnSp>
        <p:nvCxnSpPr>
          <p:cNvPr id="22" name="Google Shape;22;p4"/>
          <p:cNvCxnSpPr/>
          <p:nvPr/>
        </p:nvCxnSpPr>
        <p:spPr>
          <a:xfrm>
            <a:off x="304800" y="1256580"/>
            <a:ext cx="533400" cy="0"/>
          </a:xfrm>
          <a:prstGeom prst="straightConnector1">
            <a:avLst/>
          </a:prstGeom>
          <a:noFill/>
          <a:ln w="28575" cap="flat" cmpd="sng">
            <a:solidFill>
              <a:srgbClr val="800000"/>
            </a:solidFill>
            <a:prstDash val="solid"/>
            <a:round/>
            <a:headEnd type="none" w="sm" len="sm"/>
            <a:tailEnd type="none" w="sm" len="sm"/>
          </a:ln>
        </p:spPr>
      </p:cxnSp>
      <p:sp>
        <p:nvSpPr>
          <p:cNvPr id="23" name="Google Shape;23;p4"/>
          <p:cNvSpPr txBox="1">
            <a:spLocks noGrp="1"/>
          </p:cNvSpPr>
          <p:nvPr>
            <p:ph type="title"/>
          </p:nvPr>
        </p:nvSpPr>
        <p:spPr>
          <a:xfrm>
            <a:off x="228600" y="609601"/>
            <a:ext cx="8610600" cy="645075"/>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00000"/>
              </a:buClr>
              <a:buSzPts val="1400"/>
              <a:buFont typeface="Arial"/>
              <a:buNone/>
              <a:defRPr sz="2250" b="1" i="0" u="none" strike="noStrike" cap="none">
                <a:solidFill>
                  <a:srgbClr val="595959"/>
                </a:solidFill>
                <a:latin typeface="PT Sans"/>
                <a:ea typeface="PT Sans"/>
                <a:cs typeface="PT Sans"/>
                <a:sym typeface="PT Sans"/>
              </a:defRPr>
            </a:lvl1pPr>
            <a:lvl2pPr marR="0" lvl="1" algn="l" rtl="0">
              <a:lnSpc>
                <a:spcPct val="100000"/>
              </a:lnSpc>
              <a:spcBef>
                <a:spcPts val="0"/>
              </a:spcBef>
              <a:spcAft>
                <a:spcPts val="0"/>
              </a:spcAft>
              <a:buClr>
                <a:srgbClr val="000000"/>
              </a:buClr>
              <a:buSzPts val="1400"/>
              <a:buFont typeface="Arial"/>
              <a:buNone/>
              <a:defRPr sz="3000" b="1" i="0" u="none" strike="noStrike" cap="none">
                <a:solidFill>
                  <a:srgbClr val="06305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3000" b="1" i="0" u="none" strike="noStrike" cap="none">
                <a:solidFill>
                  <a:srgbClr val="06305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3000" b="1" i="0" u="none" strike="noStrike" cap="none">
                <a:solidFill>
                  <a:srgbClr val="06305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3000" b="1" i="0" u="none" strike="noStrike" cap="none">
                <a:solidFill>
                  <a:srgbClr val="06305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3000" b="1" i="0" u="none" strike="noStrike" cap="none">
                <a:solidFill>
                  <a:srgbClr val="06305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3000" b="1" i="0" u="none" strike="noStrike" cap="none">
                <a:solidFill>
                  <a:srgbClr val="06305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3000" b="1" i="0" u="none" strike="noStrike" cap="none">
                <a:solidFill>
                  <a:srgbClr val="06305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3000" b="1" i="0" u="none" strike="noStrike" cap="none">
                <a:solidFill>
                  <a:srgbClr val="063052"/>
                </a:solidFill>
                <a:latin typeface="Arial"/>
                <a:ea typeface="Arial"/>
                <a:cs typeface="Arial"/>
                <a:sym typeface="Arial"/>
              </a:defRPr>
            </a:lvl9pPr>
          </a:lstStyle>
          <a:p>
            <a:endParaRPr/>
          </a:p>
        </p:txBody>
      </p:sp>
      <p:sp>
        <p:nvSpPr>
          <p:cNvPr id="24" name="Google Shape;24;p4"/>
          <p:cNvSpPr txBox="1">
            <a:spLocks noGrp="1"/>
          </p:cNvSpPr>
          <p:nvPr>
            <p:ph type="body" idx="1"/>
          </p:nvPr>
        </p:nvSpPr>
        <p:spPr>
          <a:xfrm>
            <a:off x="457200" y="1604155"/>
            <a:ext cx="8229600" cy="5101445"/>
          </a:xfrm>
          <a:prstGeom prst="rect">
            <a:avLst/>
          </a:prstGeom>
          <a:noFill/>
          <a:ln>
            <a:noFill/>
          </a:ln>
        </p:spPr>
        <p:txBody>
          <a:bodyPr spcFirstLastPara="1" wrap="square" lIns="91425" tIns="45700" rIns="91425" bIns="45700" anchor="t" anchorCtr="0"/>
          <a:lstStyle>
            <a:lvl1pPr marL="342900" marR="0" lvl="0" indent="-285750" algn="l" rtl="0">
              <a:lnSpc>
                <a:spcPct val="100000"/>
              </a:lnSpc>
              <a:spcBef>
                <a:spcPts val="360"/>
              </a:spcBef>
              <a:spcAft>
                <a:spcPts val="0"/>
              </a:spcAft>
              <a:buClr>
                <a:srgbClr val="800000"/>
              </a:buClr>
              <a:buSzPts val="2400"/>
              <a:buFont typeface="Arimo"/>
              <a:buChar char="▸"/>
              <a:defRPr sz="1800" b="0" i="0" u="none" strike="noStrike" cap="none">
                <a:solidFill>
                  <a:srgbClr val="595959"/>
                </a:solidFill>
                <a:latin typeface="PT Sans"/>
                <a:ea typeface="PT Sans"/>
                <a:cs typeface="PT Sans"/>
                <a:sym typeface="PT Sans"/>
              </a:defRPr>
            </a:lvl1pPr>
            <a:lvl2pPr marL="685800" marR="0" lvl="1" indent="-247650" algn="l" rtl="0">
              <a:lnSpc>
                <a:spcPct val="100000"/>
              </a:lnSpc>
              <a:spcBef>
                <a:spcPts val="300"/>
              </a:spcBef>
              <a:spcAft>
                <a:spcPts val="0"/>
              </a:spcAft>
              <a:buClr>
                <a:srgbClr val="063052"/>
              </a:buClr>
              <a:buSzPts val="1600"/>
              <a:buFont typeface="Noto Sans Symbols"/>
              <a:buChar char="▪"/>
              <a:defRPr sz="1500" b="0" i="0" u="none" strike="noStrike" cap="none">
                <a:solidFill>
                  <a:srgbClr val="595959"/>
                </a:solidFill>
                <a:latin typeface="PT Sans"/>
                <a:ea typeface="PT Sans"/>
                <a:cs typeface="PT Sans"/>
                <a:sym typeface="PT Sans"/>
              </a:defRPr>
            </a:lvl2pPr>
            <a:lvl3pPr marL="1028700" marR="0" lvl="2" indent="-257175" algn="l" rtl="0">
              <a:lnSpc>
                <a:spcPct val="100000"/>
              </a:lnSpc>
              <a:spcBef>
                <a:spcPts val="270"/>
              </a:spcBef>
              <a:spcAft>
                <a:spcPts val="0"/>
              </a:spcAft>
              <a:buClr>
                <a:srgbClr val="800000"/>
              </a:buClr>
              <a:buSzPts val="1800"/>
              <a:buFont typeface="PT Sans"/>
              <a:buChar char="•"/>
              <a:defRPr sz="1350" b="0" i="0" u="none" strike="noStrike" cap="none">
                <a:solidFill>
                  <a:srgbClr val="595959"/>
                </a:solidFill>
                <a:latin typeface="PT Sans"/>
                <a:ea typeface="PT Sans"/>
                <a:cs typeface="PT Sans"/>
                <a:sym typeface="PT Sans"/>
              </a:defRPr>
            </a:lvl3pPr>
            <a:lvl4pPr marL="1371600" marR="0" lvl="3" indent="-247650" algn="l" rtl="0">
              <a:lnSpc>
                <a:spcPct val="100000"/>
              </a:lnSpc>
              <a:spcBef>
                <a:spcPts val="240"/>
              </a:spcBef>
              <a:spcAft>
                <a:spcPts val="0"/>
              </a:spcAft>
              <a:buClr>
                <a:schemeClr val="dk1"/>
              </a:buClr>
              <a:buSzPts val="1600"/>
              <a:buFont typeface="Noto Sans Symbols"/>
              <a:buChar char="✓"/>
              <a:defRPr sz="1200" b="0" i="0" u="none" strike="noStrike" cap="none">
                <a:solidFill>
                  <a:srgbClr val="595959"/>
                </a:solidFill>
                <a:latin typeface="PT Sans"/>
                <a:ea typeface="PT Sans"/>
                <a:cs typeface="PT Sans"/>
                <a:sym typeface="PT Sans"/>
              </a:defRPr>
            </a:lvl4pPr>
            <a:lvl5pPr marL="1714500" marR="0" lvl="4" indent="-247650" algn="l" rtl="0">
              <a:lnSpc>
                <a:spcPct val="100000"/>
              </a:lnSpc>
              <a:spcBef>
                <a:spcPts val="240"/>
              </a:spcBef>
              <a:spcAft>
                <a:spcPts val="0"/>
              </a:spcAft>
              <a:buClr>
                <a:srgbClr val="800000"/>
              </a:buClr>
              <a:buSzPts val="1600"/>
              <a:buFont typeface="Courier New"/>
              <a:buChar char="o"/>
              <a:defRPr sz="1200" b="0" i="0" u="none" strike="noStrike" cap="none">
                <a:solidFill>
                  <a:srgbClr val="595959"/>
                </a:solidFill>
                <a:latin typeface="Arial"/>
                <a:ea typeface="Arial"/>
                <a:cs typeface="Arial"/>
                <a:sym typeface="Arial"/>
              </a:defRPr>
            </a:lvl5pPr>
            <a:lvl6pPr marL="2057400" marR="0" lvl="5" indent="-266700" algn="l" rtl="0">
              <a:lnSpc>
                <a:spcPct val="100000"/>
              </a:lnSpc>
              <a:spcBef>
                <a:spcPts val="300"/>
              </a:spcBef>
              <a:spcAft>
                <a:spcPts val="0"/>
              </a:spcAft>
              <a:buClr>
                <a:srgbClr val="800000"/>
              </a:buClr>
              <a:buSzPts val="2000"/>
              <a:buFont typeface="Arial Black"/>
              <a:buChar char="►"/>
              <a:defRPr sz="1500" b="0" i="0" u="none" strike="noStrike" cap="none">
                <a:solidFill>
                  <a:srgbClr val="063052"/>
                </a:solidFill>
                <a:latin typeface="Arial"/>
                <a:ea typeface="Arial"/>
                <a:cs typeface="Arial"/>
                <a:sym typeface="Arial"/>
              </a:defRPr>
            </a:lvl6pPr>
            <a:lvl7pPr marL="2400300" marR="0" lvl="6" indent="-266700" algn="l" rtl="0">
              <a:lnSpc>
                <a:spcPct val="100000"/>
              </a:lnSpc>
              <a:spcBef>
                <a:spcPts val="300"/>
              </a:spcBef>
              <a:spcAft>
                <a:spcPts val="0"/>
              </a:spcAft>
              <a:buClr>
                <a:srgbClr val="800000"/>
              </a:buClr>
              <a:buSzPts val="2000"/>
              <a:buFont typeface="Arial Black"/>
              <a:buChar char="►"/>
              <a:defRPr sz="1500" b="0" i="0" u="none" strike="noStrike" cap="none">
                <a:solidFill>
                  <a:srgbClr val="063052"/>
                </a:solidFill>
                <a:latin typeface="Arial"/>
                <a:ea typeface="Arial"/>
                <a:cs typeface="Arial"/>
                <a:sym typeface="Arial"/>
              </a:defRPr>
            </a:lvl7pPr>
            <a:lvl8pPr marL="2743200" marR="0" lvl="7" indent="-266700" algn="l" rtl="0">
              <a:lnSpc>
                <a:spcPct val="100000"/>
              </a:lnSpc>
              <a:spcBef>
                <a:spcPts val="300"/>
              </a:spcBef>
              <a:spcAft>
                <a:spcPts val="0"/>
              </a:spcAft>
              <a:buClr>
                <a:srgbClr val="800000"/>
              </a:buClr>
              <a:buSzPts val="2000"/>
              <a:buFont typeface="Arial Black"/>
              <a:buChar char="►"/>
              <a:defRPr sz="1500" b="0" i="0" u="none" strike="noStrike" cap="none">
                <a:solidFill>
                  <a:srgbClr val="063052"/>
                </a:solidFill>
                <a:latin typeface="Arial"/>
                <a:ea typeface="Arial"/>
                <a:cs typeface="Arial"/>
                <a:sym typeface="Arial"/>
              </a:defRPr>
            </a:lvl8pPr>
            <a:lvl9pPr marL="3086100" marR="0" lvl="8" indent="-266700" algn="l" rtl="0">
              <a:lnSpc>
                <a:spcPct val="100000"/>
              </a:lnSpc>
              <a:spcBef>
                <a:spcPts val="300"/>
              </a:spcBef>
              <a:spcAft>
                <a:spcPts val="0"/>
              </a:spcAft>
              <a:buClr>
                <a:srgbClr val="800000"/>
              </a:buClr>
              <a:buSzPts val="2000"/>
              <a:buFont typeface="Arial Black"/>
              <a:buChar char="►"/>
              <a:defRPr sz="1500" b="0" i="0" u="none" strike="noStrike" cap="none">
                <a:solidFill>
                  <a:srgbClr val="063052"/>
                </a:solidFill>
                <a:latin typeface="Arial"/>
                <a:ea typeface="Arial"/>
                <a:cs typeface="Arial"/>
                <a:sym typeface="Arial"/>
              </a:defRPr>
            </a:lvl9pPr>
          </a:lstStyle>
          <a:p>
            <a:endParaRPr/>
          </a:p>
        </p:txBody>
      </p:sp>
    </p:spTree>
    <p:extLst>
      <p:ext uri="{BB962C8B-B14F-4D97-AF65-F5344CB8AC3E}">
        <p14:creationId xmlns:p14="http://schemas.microsoft.com/office/powerpoint/2010/main" val="2648516559"/>
      </p:ext>
    </p:extLst>
  </p:cSld>
  <p:clrMapOvr>
    <a:masterClrMapping/>
  </p:clrMapOvr>
  <p:transition spd="slow">
    <p:wipe dir="r"/>
  </p:transition>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ustom - With Title">
  <p:cSld name="1_Custom - With Title">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228600" y="609601"/>
            <a:ext cx="8610600" cy="645075"/>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00000"/>
              </a:buClr>
              <a:buSzPts val="1400"/>
              <a:buFont typeface="Arial"/>
              <a:buNone/>
              <a:defRPr sz="2250" b="1" i="0" u="none" strike="noStrike" cap="none">
                <a:solidFill>
                  <a:srgbClr val="595959"/>
                </a:solidFill>
                <a:latin typeface="PT Sans"/>
                <a:ea typeface="PT Sans"/>
                <a:cs typeface="PT Sans"/>
                <a:sym typeface="PT Sans"/>
              </a:defRPr>
            </a:lvl1pPr>
            <a:lvl2pPr marR="0" lvl="1" algn="l" rtl="0">
              <a:lnSpc>
                <a:spcPct val="100000"/>
              </a:lnSpc>
              <a:spcBef>
                <a:spcPts val="0"/>
              </a:spcBef>
              <a:spcAft>
                <a:spcPts val="0"/>
              </a:spcAft>
              <a:buClr>
                <a:srgbClr val="000000"/>
              </a:buClr>
              <a:buSzPts val="1400"/>
              <a:buFont typeface="Arial"/>
              <a:buNone/>
              <a:defRPr sz="3000" b="1" i="0" u="none" strike="noStrike" cap="none">
                <a:solidFill>
                  <a:srgbClr val="06305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3000" b="1" i="0" u="none" strike="noStrike" cap="none">
                <a:solidFill>
                  <a:srgbClr val="06305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3000" b="1" i="0" u="none" strike="noStrike" cap="none">
                <a:solidFill>
                  <a:srgbClr val="06305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3000" b="1" i="0" u="none" strike="noStrike" cap="none">
                <a:solidFill>
                  <a:srgbClr val="06305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3000" b="1" i="0" u="none" strike="noStrike" cap="none">
                <a:solidFill>
                  <a:srgbClr val="06305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3000" b="1" i="0" u="none" strike="noStrike" cap="none">
                <a:solidFill>
                  <a:srgbClr val="06305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3000" b="1" i="0" u="none" strike="noStrike" cap="none">
                <a:solidFill>
                  <a:srgbClr val="06305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3000" b="1" i="0" u="none" strike="noStrike" cap="none">
                <a:solidFill>
                  <a:srgbClr val="063052"/>
                </a:solidFill>
                <a:latin typeface="Arial"/>
                <a:ea typeface="Arial"/>
                <a:cs typeface="Arial"/>
                <a:sym typeface="Arial"/>
              </a:defRPr>
            </a:lvl9pPr>
          </a:lstStyle>
          <a:p>
            <a:endParaRPr/>
          </a:p>
        </p:txBody>
      </p:sp>
      <p:cxnSp>
        <p:nvCxnSpPr>
          <p:cNvPr id="27" name="Google Shape;27;p5"/>
          <p:cNvCxnSpPr/>
          <p:nvPr/>
        </p:nvCxnSpPr>
        <p:spPr>
          <a:xfrm>
            <a:off x="304800" y="1256580"/>
            <a:ext cx="533400" cy="0"/>
          </a:xfrm>
          <a:prstGeom prst="straightConnector1">
            <a:avLst/>
          </a:prstGeom>
          <a:noFill/>
          <a:ln w="28575" cap="flat" cmpd="sng">
            <a:solidFill>
              <a:srgbClr val="800000"/>
            </a:solidFill>
            <a:prstDash val="solid"/>
            <a:round/>
            <a:headEnd type="none" w="sm" len="sm"/>
            <a:tailEnd type="none" w="sm" len="sm"/>
          </a:ln>
        </p:spPr>
      </p:cxnSp>
      <p:pic>
        <p:nvPicPr>
          <p:cNvPr id="28" name="Google Shape;28;p5"/>
          <p:cNvPicPr preferRelativeResize="0"/>
          <p:nvPr/>
        </p:nvPicPr>
        <p:blipFill rotWithShape="1">
          <a:blip r:embed="rId2">
            <a:alphaModFix/>
          </a:blip>
          <a:srcRect/>
          <a:stretch/>
        </p:blipFill>
        <p:spPr>
          <a:xfrm>
            <a:off x="7658100" y="114301"/>
            <a:ext cx="1351026" cy="411480"/>
          </a:xfrm>
          <a:prstGeom prst="rect">
            <a:avLst/>
          </a:prstGeom>
          <a:noFill/>
          <a:ln>
            <a:noFill/>
          </a:ln>
        </p:spPr>
      </p:pic>
    </p:spTree>
    <p:extLst>
      <p:ext uri="{BB962C8B-B14F-4D97-AF65-F5344CB8AC3E}">
        <p14:creationId xmlns:p14="http://schemas.microsoft.com/office/powerpoint/2010/main" val="2369536806"/>
      </p:ext>
    </p:extLst>
  </p:cSld>
  <p:clrMapOvr>
    <a:masterClrMapping/>
  </p:clrMapOvr>
  <p:transition spd="slow">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914400"/>
            <a:ext cx="7696200" cy="1143000"/>
          </a:xfrm>
        </p:spPr>
        <p:txBody>
          <a:bodyPr/>
          <a:lstStyle/>
          <a:p>
            <a:r>
              <a:rPr lang="en-US"/>
              <a:t>Click to edit Master title style</a:t>
            </a:r>
            <a:endParaRPr lang="en-US" dirty="0"/>
          </a:p>
        </p:txBody>
      </p:sp>
      <p:sp>
        <p:nvSpPr>
          <p:cNvPr id="3" name="Content Placeholder 2"/>
          <p:cNvSpPr>
            <a:spLocks noGrp="1"/>
          </p:cNvSpPr>
          <p:nvPr>
            <p:ph idx="1"/>
          </p:nvPr>
        </p:nvSpPr>
        <p:spPr>
          <a:xfrm>
            <a:off x="762000" y="1824039"/>
            <a:ext cx="7772400" cy="450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30565609"/>
      </p:ext>
    </p:extLst>
  </p:cSld>
  <p:clrMapOvr>
    <a:masterClrMapping/>
  </p:clrMapOvr>
  <p:transition spd="slow">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92BEE49C-A640-DF47-981F-3DDD420CAE4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7881859"/>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light bkgd">
    <p:spTree>
      <p:nvGrpSpPr>
        <p:cNvPr id="1" name=""/>
        <p:cNvGrpSpPr/>
        <p:nvPr/>
      </p:nvGrpSpPr>
      <p:grpSpPr>
        <a:xfrm>
          <a:off x="0" y="0"/>
          <a:ext cx="0" cy="0"/>
          <a:chOff x="0" y="0"/>
          <a:chExt cx="0" cy="0"/>
        </a:xfrm>
      </p:grpSpPr>
      <p:cxnSp>
        <p:nvCxnSpPr>
          <p:cNvPr id="4" name="Straight Connector 3"/>
          <p:cNvCxnSpPr/>
          <p:nvPr userDrawn="1"/>
        </p:nvCxnSpPr>
        <p:spPr>
          <a:xfrm>
            <a:off x="1066800" y="2743200"/>
            <a:ext cx="7010400" cy="0"/>
          </a:xfrm>
          <a:prstGeom prst="line">
            <a:avLst/>
          </a:prstGeom>
          <a:ln>
            <a:solidFill>
              <a:srgbClr val="A9B2B1"/>
            </a:solidFill>
          </a:ln>
        </p:spPr>
        <p:style>
          <a:lnRef idx="1">
            <a:schemeClr val="accent1"/>
          </a:lnRef>
          <a:fillRef idx="0">
            <a:schemeClr val="accent1"/>
          </a:fillRef>
          <a:effectRef idx="0">
            <a:schemeClr val="accent1"/>
          </a:effectRef>
          <a:fontRef idx="minor">
            <a:schemeClr val="tx1"/>
          </a:fontRef>
        </p:style>
      </p:cxnSp>
      <p:sp>
        <p:nvSpPr>
          <p:cNvPr id="14" name="Title 9"/>
          <p:cNvSpPr>
            <a:spLocks noGrp="1"/>
          </p:cNvSpPr>
          <p:nvPr>
            <p:ph type="title" hasCustomPrompt="1"/>
          </p:nvPr>
        </p:nvSpPr>
        <p:spPr>
          <a:xfrm>
            <a:off x="628650" y="3200401"/>
            <a:ext cx="7886700" cy="533400"/>
          </a:xfrm>
          <a:prstGeom prst="rect">
            <a:avLst/>
          </a:prstGeom>
        </p:spPr>
        <p:txBody>
          <a:bodyPr/>
          <a:lstStyle>
            <a:lvl1pPr algn="ctr">
              <a:defRPr sz="2800">
                <a:solidFill>
                  <a:schemeClr val="tx2">
                    <a:lumMod val="65000"/>
                    <a:lumOff val="35000"/>
                  </a:schemeClr>
                </a:solidFill>
                <a:latin typeface="Myriad Pro" charset="0"/>
                <a:ea typeface="Myriad Pro" charset="0"/>
                <a:cs typeface="Myriad Pro" charset="0"/>
              </a:defRPr>
            </a:lvl1pPr>
          </a:lstStyle>
          <a:p>
            <a:r>
              <a:rPr lang="en-US" dirty="0"/>
              <a:t>Click to Edit Presentation Title</a:t>
            </a:r>
          </a:p>
        </p:txBody>
      </p:sp>
      <p:sp>
        <p:nvSpPr>
          <p:cNvPr id="15" name="Content Placeholder 17"/>
          <p:cNvSpPr>
            <a:spLocks noGrp="1"/>
          </p:cNvSpPr>
          <p:nvPr>
            <p:ph sz="quarter" idx="10" hasCustomPrompt="1"/>
          </p:nvPr>
        </p:nvSpPr>
        <p:spPr>
          <a:xfrm>
            <a:off x="1647825" y="4038600"/>
            <a:ext cx="5848350" cy="914400"/>
          </a:xfrm>
          <a:prstGeom prst="rect">
            <a:avLst/>
          </a:prstGeom>
        </p:spPr>
        <p:txBody>
          <a:bodyPr/>
          <a:lstStyle>
            <a:lvl1pPr marL="0" indent="0" algn="ctr">
              <a:buNone/>
              <a:defRPr sz="2400" baseline="0">
                <a:solidFill>
                  <a:schemeClr val="tx2">
                    <a:lumMod val="65000"/>
                    <a:lumOff val="35000"/>
                  </a:schemeClr>
                </a:solidFill>
              </a:defRPr>
            </a:lvl1pPr>
          </a:lstStyle>
          <a:p>
            <a:pPr lvl="0"/>
            <a:r>
              <a:rPr lang="en-US" dirty="0"/>
              <a:t>Click to Edit Presentation Subtitle</a:t>
            </a:r>
          </a:p>
        </p:txBody>
      </p:sp>
      <p:pic>
        <p:nvPicPr>
          <p:cNvPr id="17" name="Picture 1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048000" y="1677404"/>
            <a:ext cx="3048000" cy="694944"/>
          </a:xfrm>
          <a:prstGeom prst="rect">
            <a:avLst/>
          </a:prstGeom>
        </p:spPr>
      </p:pic>
    </p:spTree>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Bulleted Content">
    <p:spTree>
      <p:nvGrpSpPr>
        <p:cNvPr id="1" name=""/>
        <p:cNvGrpSpPr/>
        <p:nvPr/>
      </p:nvGrpSpPr>
      <p:grpSpPr>
        <a:xfrm>
          <a:off x="0" y="0"/>
          <a:ext cx="0" cy="0"/>
          <a:chOff x="0" y="0"/>
          <a:chExt cx="0" cy="0"/>
        </a:xfrm>
      </p:grpSpPr>
      <p:cxnSp>
        <p:nvCxnSpPr>
          <p:cNvPr id="9" name="Straight Connector 8"/>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28600" y="609599"/>
            <a:ext cx="8610600" cy="645075"/>
          </a:xfrm>
          <a:prstGeom prst="rect">
            <a:avLst/>
          </a:prstGeom>
        </p:spPr>
        <p:txBody>
          <a:bodyPr/>
          <a:lstStyle>
            <a:lvl1pPr>
              <a:defRPr sz="3200"/>
            </a:lvl1pPr>
          </a:lstStyle>
          <a:p>
            <a:r>
              <a:rPr lang="en-US" dirty="0"/>
              <a:t>Click to edit Master title style</a:t>
            </a:r>
          </a:p>
        </p:txBody>
      </p:sp>
      <p:sp>
        <p:nvSpPr>
          <p:cNvPr id="11" name="Text Placeholder 23"/>
          <p:cNvSpPr>
            <a:spLocks noGrp="1"/>
          </p:cNvSpPr>
          <p:nvPr>
            <p:ph idx="1"/>
          </p:nvPr>
        </p:nvSpPr>
        <p:spPr>
          <a:xfrm>
            <a:off x="457200" y="1604155"/>
            <a:ext cx="8229600" cy="5101445"/>
          </a:xfrm>
          <a:prstGeom prst="rect">
            <a:avLst/>
          </a:prstGeom>
        </p:spPr>
        <p:txBody>
          <a:bodyPr vert="horz" lIns="91440" tIns="45720" rIns="91440" bIns="45720" rtlCol="0">
            <a:normAutofit/>
          </a:bodyPr>
          <a:lstStyle>
            <a:lvl1pPr marL="287338" indent="-287338">
              <a:buSzPct val="100000"/>
              <a:defRPr sz="2800">
                <a:solidFill>
                  <a:schemeClr val="tx2">
                    <a:lumMod val="65000"/>
                    <a:lumOff val="35000"/>
                  </a:schemeClr>
                </a:solidFill>
              </a:defRPr>
            </a:lvl1pPr>
            <a:lvl2pPr marL="685800" indent="-228600">
              <a:defRPr sz="2400">
                <a:solidFill>
                  <a:schemeClr val="tx2">
                    <a:lumMod val="65000"/>
                    <a:lumOff val="35000"/>
                  </a:schemeClr>
                </a:solidFill>
              </a:defRPr>
            </a:lvl2pPr>
            <a:lvl3pPr marL="1084263" indent="-169863">
              <a:defRPr sz="2000">
                <a:solidFill>
                  <a:schemeClr val="tx2">
                    <a:lumMod val="65000"/>
                    <a:lumOff val="35000"/>
                  </a:schemeClr>
                </a:solidFill>
              </a:defRPr>
            </a:lvl3pPr>
            <a:lvl4pPr>
              <a:defRPr sz="1800">
                <a:solidFill>
                  <a:schemeClr val="tx2">
                    <a:lumMod val="65000"/>
                    <a:lumOff val="35000"/>
                  </a:schemeClr>
                </a:solidFill>
              </a:defRPr>
            </a:lvl4pPr>
            <a:lvl5pPr marL="2060575" indent="-290513">
              <a:defRPr sz="1800">
                <a:solidFill>
                  <a:schemeClr val="tx2">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4164710"/>
      </p:ext>
    </p:extLst>
  </p:cSld>
  <p:clrMapOvr>
    <a:masterClrMapping/>
  </p:clrMapOvr>
  <p:transition spd="slow">
    <p:wipe dir="r"/>
  </p:transition>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running copy">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914400"/>
          </a:xfrm>
          <a:prstGeom prst="rect">
            <a:avLst/>
          </a:prstGeom>
        </p:spPr>
        <p:txBody>
          <a:bodyPr vert="horz"/>
          <a:lstStyle>
            <a:lvl1pPr>
              <a:defRPr sz="3200"/>
            </a:lvl1pPr>
          </a:lstStyle>
          <a:p>
            <a:r>
              <a:rPr lang="en-US" dirty="0"/>
              <a:t>Click to edit Master title style</a:t>
            </a:r>
          </a:p>
        </p:txBody>
      </p:sp>
      <p:sp>
        <p:nvSpPr>
          <p:cNvPr id="3" name="Text Placeholder 23"/>
          <p:cNvSpPr>
            <a:spLocks noGrp="1"/>
          </p:cNvSpPr>
          <p:nvPr>
            <p:ph idx="1"/>
          </p:nvPr>
        </p:nvSpPr>
        <p:spPr>
          <a:xfrm>
            <a:off x="457200" y="1604155"/>
            <a:ext cx="8229600" cy="5101445"/>
          </a:xfrm>
          <a:prstGeom prst="rect">
            <a:avLst/>
          </a:prstGeom>
        </p:spPr>
        <p:txBody>
          <a:bodyPr vert="horz" lIns="91440" tIns="45720" rIns="91440" bIns="45720" rtlCol="0">
            <a:normAutofit/>
          </a:bodyPr>
          <a:lstStyle>
            <a:lvl1pPr marL="0" indent="0">
              <a:buSzPct val="100000"/>
              <a:buFontTx/>
              <a:buNone/>
              <a:defRPr sz="2400">
                <a:solidFill>
                  <a:schemeClr val="tx2">
                    <a:lumMod val="65000"/>
                    <a:lumOff val="35000"/>
                  </a:schemeClr>
                </a:solidFill>
              </a:defRPr>
            </a:lvl1pPr>
            <a:lvl2pPr marL="457200" indent="0">
              <a:buFontTx/>
              <a:buNone/>
              <a:defRPr sz="2000">
                <a:solidFill>
                  <a:schemeClr val="tx2">
                    <a:lumMod val="65000"/>
                    <a:lumOff val="35000"/>
                  </a:schemeClr>
                </a:solidFill>
              </a:defRPr>
            </a:lvl2pPr>
            <a:lvl3pPr marL="914400" indent="0">
              <a:buFontTx/>
              <a:buNone/>
              <a:defRPr>
                <a:solidFill>
                  <a:schemeClr val="tx2">
                    <a:lumMod val="65000"/>
                    <a:lumOff val="35000"/>
                  </a:schemeClr>
                </a:solidFill>
              </a:defRPr>
            </a:lvl3pPr>
            <a:lvl4pPr marL="1371600" indent="0">
              <a:buFontTx/>
              <a:buNone/>
              <a:defRPr>
                <a:solidFill>
                  <a:schemeClr val="tx2">
                    <a:lumMod val="65000"/>
                    <a:lumOff val="35000"/>
                  </a:schemeClr>
                </a:solidFill>
              </a:defRPr>
            </a:lvl4pPr>
            <a:lvl5pPr marL="1770062" indent="0">
              <a:buFontTx/>
              <a:buNone/>
              <a:defRPr>
                <a:solidFill>
                  <a:schemeClr val="tx2">
                    <a:lumMod val="65000"/>
                    <a:lumOff val="35000"/>
                  </a:schemeClr>
                </a:solidFill>
              </a:defRPr>
            </a:lvl5pPr>
          </a:lstStyle>
          <a:p>
            <a:pPr lvl="0"/>
            <a:r>
              <a:rPr lang="en-US" dirty="0"/>
              <a:t>Click to edit Master text styles</a:t>
            </a:r>
          </a:p>
        </p:txBody>
      </p:sp>
      <p:cxnSp>
        <p:nvCxnSpPr>
          <p:cNvPr id="4" name="Straight Connector 3"/>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820552"/>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s--bullets">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838200"/>
          </a:xfrm>
          <a:prstGeom prst="rect">
            <a:avLst/>
          </a:prstGeom>
        </p:spPr>
        <p:txBody>
          <a:bodyPr vert="horz"/>
          <a:lstStyle>
            <a:lvl1pPr>
              <a:defRPr sz="3200"/>
            </a:lvl1pPr>
          </a:lstStyle>
          <a:p>
            <a:r>
              <a:rPr lang="en-US" dirty="0"/>
              <a:t>Click to edit Master title style</a:t>
            </a:r>
          </a:p>
        </p:txBody>
      </p:sp>
      <p:sp>
        <p:nvSpPr>
          <p:cNvPr id="4" name="Content Placeholder 3"/>
          <p:cNvSpPr>
            <a:spLocks noGrp="1"/>
          </p:cNvSpPr>
          <p:nvPr>
            <p:ph sz="quarter" idx="10" hasCustomPrompt="1"/>
          </p:nvPr>
        </p:nvSpPr>
        <p:spPr>
          <a:xfrm>
            <a:off x="533400" y="1600200"/>
            <a:ext cx="3733800" cy="5181600"/>
          </a:xfrm>
          <a:prstGeom prst="rect">
            <a:avLst/>
          </a:prstGeom>
        </p:spPr>
        <p:txBody>
          <a:bodyPr vert="horz"/>
          <a:lstStyle>
            <a:lvl1pPr marL="228600" indent="-228600">
              <a:defRPr sz="2400"/>
            </a:lvl1pPr>
            <a:lvl2pPr marL="685800" indent="-228600">
              <a:defRPr sz="2000"/>
            </a:lvl2pPr>
            <a:lvl3pPr marL="1084263" indent="-169863">
              <a:defRPr sz="2000"/>
            </a:lvl3pPr>
            <a:lvl5pPr marL="2057400" indent="-228600">
              <a:defRPr/>
            </a:lvl5pPr>
          </a:lstStyle>
          <a:p>
            <a:pPr lvl="0"/>
            <a:r>
              <a:rPr lang="en-US" dirty="0"/>
              <a:t>Level One Bullet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6" name="Content Placeholder 3"/>
          <p:cNvSpPr>
            <a:spLocks noGrp="1"/>
          </p:cNvSpPr>
          <p:nvPr>
            <p:ph sz="quarter" idx="11" hasCustomPrompt="1"/>
          </p:nvPr>
        </p:nvSpPr>
        <p:spPr>
          <a:xfrm>
            <a:off x="4572000" y="1600200"/>
            <a:ext cx="3733800" cy="5181600"/>
          </a:xfrm>
          <a:prstGeom prst="rect">
            <a:avLst/>
          </a:prstGeom>
        </p:spPr>
        <p:txBody>
          <a:bodyPr vert="horz"/>
          <a:lstStyle>
            <a:lvl1pPr marL="228600" indent="-228600">
              <a:defRPr sz="2400"/>
            </a:lvl1pPr>
            <a:lvl2pPr marL="685800" indent="-228600">
              <a:defRPr sz="2000"/>
            </a:lvl2pPr>
            <a:lvl3pPr marL="1084263" indent="-169863">
              <a:defRPr sz="2000"/>
            </a:lvl3pPr>
            <a:lvl5pPr marL="2057400" indent="-228600">
              <a:defRPr/>
            </a:lvl5pPr>
          </a:lstStyle>
          <a:p>
            <a:pPr lvl="0"/>
            <a:r>
              <a:rPr lang="en-US" dirty="0"/>
              <a:t>Level One Bullet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2830085"/>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s--copy">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762000"/>
          </a:xfrm>
          <a:prstGeom prst="rect">
            <a:avLst/>
          </a:prstGeom>
        </p:spPr>
        <p:txBody>
          <a:bodyPr vert="horz"/>
          <a:lstStyle>
            <a:lvl1pPr>
              <a:defRPr sz="3200"/>
            </a:lvl1pPr>
          </a:lstStyle>
          <a:p>
            <a:r>
              <a:rPr lang="en-US" dirty="0"/>
              <a:t>Click to edit Master title style</a:t>
            </a:r>
          </a:p>
        </p:txBody>
      </p:sp>
      <p:cxnSp>
        <p:nvCxnSpPr>
          <p:cNvPr id="3" name="Straight Connector 2"/>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11" name="Content Placeholder 10"/>
          <p:cNvSpPr>
            <a:spLocks noGrp="1"/>
          </p:cNvSpPr>
          <p:nvPr>
            <p:ph sz="quarter" idx="10"/>
          </p:nvPr>
        </p:nvSpPr>
        <p:spPr>
          <a:xfrm>
            <a:off x="457200" y="1600200"/>
            <a:ext cx="3886200" cy="5029200"/>
          </a:xfrm>
          <a:prstGeom prst="rect">
            <a:avLst/>
          </a:prstGeom>
        </p:spPr>
        <p:txBody>
          <a:bodyPr vert="horz"/>
          <a:lstStyle>
            <a:lvl1pPr marL="0" indent="0">
              <a:buFontTx/>
              <a:buNone/>
              <a:defRPr/>
            </a:lvl1pPr>
            <a:lvl2pPr marL="0" indent="0">
              <a:buFontTx/>
              <a:buNone/>
              <a:defRPr/>
            </a:lvl2pPr>
            <a:lvl3pPr marL="0" indent="0">
              <a:buFontTx/>
              <a:buNone/>
              <a:defRPr/>
            </a:lvl3pPr>
            <a:lvl4pPr marL="0" indent="0">
              <a:buFontTx/>
              <a:buNone/>
              <a:defRPr/>
            </a:lvl4pPr>
            <a:lvl5pPr marL="0" indent="0">
              <a:buFontTx/>
              <a:buNone/>
              <a:defRPr/>
            </a:lvl5pPr>
          </a:lstStyle>
          <a:p>
            <a:pPr lvl="0"/>
            <a:r>
              <a:rPr lang="en-US" dirty="0"/>
              <a:t>Click to edit Master text styles</a:t>
            </a:r>
          </a:p>
          <a:p>
            <a:pPr lvl="0"/>
            <a:endParaRPr lang="en-US" dirty="0"/>
          </a:p>
        </p:txBody>
      </p:sp>
      <p:sp>
        <p:nvSpPr>
          <p:cNvPr id="12" name="Content Placeholder 10"/>
          <p:cNvSpPr>
            <a:spLocks noGrp="1"/>
          </p:cNvSpPr>
          <p:nvPr>
            <p:ph sz="quarter" idx="11"/>
          </p:nvPr>
        </p:nvSpPr>
        <p:spPr>
          <a:xfrm>
            <a:off x="4648200" y="1600200"/>
            <a:ext cx="3886200" cy="5029200"/>
          </a:xfrm>
          <a:prstGeom prst="rect">
            <a:avLst/>
          </a:prstGeom>
        </p:spPr>
        <p:txBody>
          <a:bodyPr vert="horz"/>
          <a:lstStyle>
            <a:lvl1pPr marL="0" indent="0">
              <a:buFontTx/>
              <a:buNone/>
              <a:defRPr sz="2400"/>
            </a:lvl1pPr>
            <a:lvl2pPr marL="0" indent="0">
              <a:buFontTx/>
              <a:buNone/>
              <a:defRPr/>
            </a:lvl2pPr>
            <a:lvl3pPr marL="0" indent="0">
              <a:buFontTx/>
              <a:buNone/>
              <a:defRPr/>
            </a:lvl3pPr>
            <a:lvl4pPr marL="0" indent="0">
              <a:buFontTx/>
              <a:buNone/>
              <a:defRPr/>
            </a:lvl4pPr>
            <a:lvl5pPr marL="0" indent="0">
              <a:buFontTx/>
              <a:buNone/>
              <a:defRPr/>
            </a:lvl5pPr>
          </a:lstStyle>
          <a:p>
            <a:pPr lvl="0"/>
            <a:r>
              <a:rPr lang="en-US" dirty="0"/>
              <a:t>Click to edit Master text styles</a:t>
            </a:r>
          </a:p>
          <a:p>
            <a:pPr lvl="0"/>
            <a:endParaRPr lang="en-US" dirty="0"/>
          </a:p>
        </p:txBody>
      </p:sp>
    </p:spTree>
    <p:extLst>
      <p:ext uri="{BB962C8B-B14F-4D97-AF65-F5344CB8AC3E}">
        <p14:creationId xmlns:p14="http://schemas.microsoft.com/office/powerpoint/2010/main" val="1547827990"/>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 With Tit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
        <p:nvSpPr>
          <p:cNvPr id="3" name="Title 1"/>
          <p:cNvSpPr>
            <a:spLocks noGrp="1"/>
          </p:cNvSpPr>
          <p:nvPr>
            <p:ph type="title"/>
          </p:nvPr>
        </p:nvSpPr>
        <p:spPr>
          <a:xfrm>
            <a:off x="228600" y="609599"/>
            <a:ext cx="8610600" cy="645075"/>
          </a:xfrm>
          <a:prstGeom prst="rect">
            <a:avLst/>
          </a:prstGeom>
        </p:spPr>
        <p:txBody>
          <a:bodyPr/>
          <a:lstStyle>
            <a:lvl1pPr>
              <a:defRPr sz="3200"/>
            </a:lvl1pPr>
          </a:lstStyle>
          <a:p>
            <a:endParaRPr lang="en-US" dirty="0"/>
          </a:p>
        </p:txBody>
      </p:sp>
      <p:cxnSp>
        <p:nvCxnSpPr>
          <p:cNvPr id="4" name="Straight Connector 3"/>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7075499"/>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ustom - No Tit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Tree>
    <p:extLst>
      <p:ext uri="{BB962C8B-B14F-4D97-AF65-F5344CB8AC3E}">
        <p14:creationId xmlns:p14="http://schemas.microsoft.com/office/powerpoint/2010/main" val="2518080885"/>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9400514"/>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C6D5D7">
            <a:alpha val="65000"/>
          </a:srgbClr>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Tree>
    <p:extLst>
      <p:ext uri="{BB962C8B-B14F-4D97-AF65-F5344CB8AC3E}">
        <p14:creationId xmlns:p14="http://schemas.microsoft.com/office/powerpoint/2010/main" val="786624690"/>
      </p:ext>
    </p:extLst>
  </p:cSld>
  <p:clrMap bg1="lt1" tx1="dk1" bg2="lt2" tx2="dk2" accent1="accent1" accent2="accent2" accent3="accent3" accent4="accent4" accent5="accent5" accent6="accent6" hlink="hlink" folHlink="folHlink"/>
  <p:sldLayoutIdLst>
    <p:sldLayoutId id="2147483735" r:id="rId1"/>
    <p:sldLayoutId id="2147483734" r:id="rId2"/>
    <p:sldLayoutId id="2147483666" r:id="rId3"/>
    <p:sldLayoutId id="2147483740" r:id="rId4"/>
    <p:sldLayoutId id="2147483744" r:id="rId5"/>
    <p:sldLayoutId id="2147483745" r:id="rId6"/>
    <p:sldLayoutId id="2147483736" r:id="rId7"/>
    <p:sldLayoutId id="2147483743" r:id="rId8"/>
    <p:sldLayoutId id="2147483751" r:id="rId9"/>
    <p:sldLayoutId id="2147483753" r:id="rId10"/>
    <p:sldLayoutId id="2147483754" r:id="rId11"/>
    <p:sldLayoutId id="2147483755" r:id="rId12"/>
    <p:sldLayoutId id="2147483756" r:id="rId13"/>
  </p:sldLayoutIdLst>
  <p:transition spd="slow">
    <p:wipe dir="r"/>
  </p:transition>
  <p:hf sldNum="0" hdr="0" ftr="0" dt="0"/>
  <p:txStyles>
    <p:titleStyle>
      <a:lvl1pPr algn="l" rtl="0" eaLnBrk="1" fontAlgn="base" hangingPunct="1">
        <a:spcBef>
          <a:spcPct val="0"/>
        </a:spcBef>
        <a:spcAft>
          <a:spcPct val="0"/>
        </a:spcAft>
        <a:defRPr sz="2800" b="1" i="0">
          <a:solidFill>
            <a:schemeClr val="tx2">
              <a:lumMod val="65000"/>
              <a:lumOff val="35000"/>
            </a:schemeClr>
          </a:solidFill>
          <a:latin typeface="Myriad Pro Semibold" charset="0"/>
          <a:ea typeface="Myriad Pro Semibold" charset="0"/>
          <a:cs typeface="Myriad Pro Semibold" charset="0"/>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p:titleStyle>
    <p:body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www.toastmasters.org/" TargetMode="External"/><Relationship Id="rId7" Type="http://schemas.openxmlformats.org/officeDocument/2006/relationships/image" Target="../media/image19.jpeg"/><Relationship Id="rId2" Type="http://schemas.openxmlformats.org/officeDocument/2006/relationships/hyperlink" Target="https://district35.org/" TargetMode="External"/><Relationship Id="rId1" Type="http://schemas.openxmlformats.org/officeDocument/2006/relationships/slideLayout" Target="../slideLayouts/slideLayout3.xml"/><Relationship Id="rId6" Type="http://schemas.openxmlformats.org/officeDocument/2006/relationships/hyperlink" Target="http://www.toastmasters.org/1490" TargetMode="External"/><Relationship Id="rId5" Type="http://schemas.openxmlformats.org/officeDocument/2006/relationships/hyperlink" Target="http://www.toastmasters.org/districtleaderroles" TargetMode="External"/><Relationship Id="rId4" Type="http://schemas.openxmlformats.org/officeDocument/2006/relationships/hyperlink" Target="http://www.toastmasters.org/govdocs"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toastmasters.org/1159_MembershipGrowth" TargetMode="External"/><Relationship Id="rId2" Type="http://schemas.openxmlformats.org/officeDocument/2006/relationships/hyperlink" Target="http://www.toastmasters.org/CLH" TargetMode="External"/><Relationship Id="rId1" Type="http://schemas.openxmlformats.org/officeDocument/2006/relationships/slideLayout" Target="../slideLayouts/slideLayout3.xml"/><Relationship Id="rId5" Type="http://schemas.openxmlformats.org/officeDocument/2006/relationships/image" Target="../media/image19.jpeg"/><Relationship Id="rId4" Type="http://schemas.openxmlformats.org/officeDocument/2006/relationships/hyperlink" Target="http://www.toastmasters.org/LeaderLetter"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www.toastmasters.org/290" TargetMode="External"/><Relationship Id="rId2" Type="http://schemas.openxmlformats.org/officeDocument/2006/relationships/hyperlink" Target="http://www.toastmasters.org/1111" TargetMode="External"/><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hyperlink" Target="http://www.toastmasters.org/LeaderLetter" TargetMode="External"/><Relationship Id="rId4" Type="http://schemas.openxmlformats.org/officeDocument/2006/relationships/hyperlink" Target="http://www.toastmasters.org/successfulmeetings"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www.toastmasters.org/successfulmeetings" TargetMode="External"/><Relationship Id="rId2" Type="http://schemas.openxmlformats.org/officeDocument/2006/relationships/hyperlink" Target="http://www.toastmasters.org/1111" TargetMode="External"/><Relationship Id="rId1" Type="http://schemas.openxmlformats.org/officeDocument/2006/relationships/slideLayout" Target="../slideLayouts/slideLayout3.xml"/><Relationship Id="rId5" Type="http://schemas.openxmlformats.org/officeDocument/2006/relationships/image" Target="../media/image19.jpeg"/><Relationship Id="rId4" Type="http://schemas.openxmlformats.org/officeDocument/2006/relationships/hyperlink" Target="http://www.toastmasters.org/1490"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toastmasters.org/217" TargetMode="External"/><Relationship Id="rId2" Type="http://schemas.openxmlformats.org/officeDocument/2006/relationships/hyperlink" Target="http://www.toastmasters.org/1111" TargetMode="External"/><Relationship Id="rId1" Type="http://schemas.openxmlformats.org/officeDocument/2006/relationships/slideLayout" Target="../slideLayouts/slideLayout3.xml"/><Relationship Id="rId5" Type="http://schemas.openxmlformats.org/officeDocument/2006/relationships/image" Target="../media/image19.jpeg"/><Relationship Id="rId4" Type="http://schemas.openxmlformats.org/officeDocument/2006/relationships/hyperlink" Target="http://www.toastmasters.org/1490"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toastmasters.org/successfulmeetings" TargetMode="External"/><Relationship Id="rId2" Type="http://schemas.openxmlformats.org/officeDocument/2006/relationships/hyperlink" Target="http://www.toastmasters.org/1111" TargetMode="External"/><Relationship Id="rId1" Type="http://schemas.openxmlformats.org/officeDocument/2006/relationships/slideLayout" Target="../slideLayouts/slideLayout3.xml"/><Relationship Id="rId5" Type="http://schemas.openxmlformats.org/officeDocument/2006/relationships/image" Target="../media/image19.jpeg"/><Relationship Id="rId4" Type="http://schemas.openxmlformats.org/officeDocument/2006/relationships/hyperlink" Target="http://www.toastmasters.org/1490"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www.toastmasters.org/1171" TargetMode="External"/><Relationship Id="rId2" Type="http://schemas.openxmlformats.org/officeDocument/2006/relationships/hyperlink" Target="http://www.toastmasters.org/1111" TargetMode="External"/><Relationship Id="rId1" Type="http://schemas.openxmlformats.org/officeDocument/2006/relationships/slideLayout" Target="../slideLayouts/slideLayout3.xml"/><Relationship Id="rId5" Type="http://schemas.openxmlformats.org/officeDocument/2006/relationships/image" Target="../media/image19.jpeg"/><Relationship Id="rId4" Type="http://schemas.openxmlformats.org/officeDocument/2006/relationships/hyperlink" Target="http://www.toastmasters.org/1490"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calaborlawnews.com/legal-news/california-labor-law-lawsuit-146-20878.php" TargetMode="External"/><Relationship Id="rId2" Type="http://schemas.openxmlformats.org/officeDocument/2006/relationships/image" Target="../media/image24.jp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hyperlink" Target="https://eur01.safelinks.protection.outlook.com/?url=https://www.eventbrite.com/e/district-35-winter-toastmasters-leadership-institute-2018-2019-tickets-48313528063?aff%3Dutm_source%3Deb_email%26utm_medium%3Demail%26utm_campaign%3Dnew_event_email%26utm_term%3Deventname_text&amp;data=02|01||93fa16ce1b024a3fbd9708d62258444a|84df9e7fe9f640afb435aaaaaaaaaaaa|1|0|636734159831919439&amp;sdata=S8p8s2NrHtLf3jPsnDACOEHgnRJx2kJVGp7oQ%2BFHwLQ%3D&amp;reserved=0" TargetMode="Externa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hyperlink" Target="http://www.hcpl.net/location/kingwood-branch-library" TargetMode="External"/><Relationship Id="rId2" Type="http://schemas.openxmlformats.org/officeDocument/2006/relationships/image" Target="../media/image32.png"/><Relationship Id="rId1" Type="http://schemas.openxmlformats.org/officeDocument/2006/relationships/slideLayout" Target="../slideLayouts/slideLayout3.xml"/><Relationship Id="rId5" Type="http://schemas.openxmlformats.org/officeDocument/2006/relationships/hyperlink" Target="http://sjcposlib.blogspot.com/2015_01_01_archive.html" TargetMode="External"/><Relationship Id="rId4" Type="http://schemas.openxmlformats.org/officeDocument/2006/relationships/image" Target="../media/image3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a:bodyPr>
          <a:lstStyle/>
          <a:p>
            <a:r>
              <a:rPr lang="en-US" dirty="0"/>
              <a:t>November 2018 DEC Meeting</a:t>
            </a:r>
          </a:p>
        </p:txBody>
      </p:sp>
      <p:sp>
        <p:nvSpPr>
          <p:cNvPr id="21" name="Content Placeholder 20"/>
          <p:cNvSpPr>
            <a:spLocks noGrp="1"/>
          </p:cNvSpPr>
          <p:nvPr>
            <p:ph sz="quarter" idx="10"/>
          </p:nvPr>
        </p:nvSpPr>
        <p:spPr/>
        <p:txBody>
          <a:bodyPr/>
          <a:lstStyle/>
          <a:p>
            <a:r>
              <a:rPr lang="en-US" dirty="0"/>
              <a:t>November 10, 2018</a:t>
            </a:r>
          </a:p>
          <a:p>
            <a:r>
              <a:rPr lang="en-US" dirty="0" err="1"/>
              <a:t>Steinhafels</a:t>
            </a:r>
            <a:r>
              <a:rPr lang="en-US" dirty="0"/>
              <a:t> Furniture</a:t>
            </a:r>
          </a:p>
          <a:p>
            <a:r>
              <a:rPr lang="en-US" dirty="0"/>
              <a:t>Waukesha, WI</a:t>
            </a:r>
          </a:p>
          <a:p>
            <a:r>
              <a:rPr lang="en-US" dirty="0"/>
              <a:t>Host: Division B</a:t>
            </a:r>
          </a:p>
        </p:txBody>
      </p:sp>
    </p:spTree>
    <p:extLst>
      <p:ext uri="{BB962C8B-B14F-4D97-AF65-F5344CB8AC3E}">
        <p14:creationId xmlns:p14="http://schemas.microsoft.com/office/powerpoint/2010/main" val="1468468774"/>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3FE8C-8C41-4C57-B536-9F635BFC17A0}"/>
              </a:ext>
            </a:extLst>
          </p:cNvPr>
          <p:cNvSpPr>
            <a:spLocks noGrp="1"/>
          </p:cNvSpPr>
          <p:nvPr>
            <p:ph type="title"/>
          </p:nvPr>
        </p:nvSpPr>
        <p:spPr/>
        <p:txBody>
          <a:bodyPr/>
          <a:lstStyle/>
          <a:p>
            <a:r>
              <a:rPr lang="en-US" dirty="0"/>
              <a:t>Speech Contests</a:t>
            </a:r>
          </a:p>
        </p:txBody>
      </p:sp>
      <p:sp>
        <p:nvSpPr>
          <p:cNvPr id="3" name="Content Placeholder 2">
            <a:extLst>
              <a:ext uri="{FF2B5EF4-FFF2-40B4-BE49-F238E27FC236}">
                <a16:creationId xmlns:a16="http://schemas.microsoft.com/office/drawing/2014/main" id="{A0F22E1C-786F-42A1-994C-A6794CAE178D}"/>
              </a:ext>
            </a:extLst>
          </p:cNvPr>
          <p:cNvSpPr>
            <a:spLocks noGrp="1"/>
          </p:cNvSpPr>
          <p:nvPr>
            <p:ph sz="quarter" idx="10"/>
          </p:nvPr>
        </p:nvSpPr>
        <p:spPr/>
        <p:txBody>
          <a:bodyPr/>
          <a:lstStyle/>
          <a:p>
            <a:r>
              <a:rPr lang="en-US" dirty="0"/>
              <a:t>Judy Bauer, DTM</a:t>
            </a:r>
          </a:p>
          <a:p>
            <a:r>
              <a:rPr lang="en-US" dirty="0"/>
              <a:t>Past District Governor and</a:t>
            </a:r>
          </a:p>
          <a:p>
            <a:r>
              <a:rPr lang="en-US" dirty="0"/>
              <a:t> Area F3 Director</a:t>
            </a:r>
          </a:p>
        </p:txBody>
      </p:sp>
    </p:spTree>
    <p:extLst>
      <p:ext uri="{BB962C8B-B14F-4D97-AF65-F5344CB8AC3E}">
        <p14:creationId xmlns:p14="http://schemas.microsoft.com/office/powerpoint/2010/main" val="1102228024"/>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ee the source image">
            <a:extLst>
              <a:ext uri="{FF2B5EF4-FFF2-40B4-BE49-F238E27FC236}">
                <a16:creationId xmlns:a16="http://schemas.microsoft.com/office/drawing/2014/main" id="{1F7769C0-D809-4153-AD83-18EB59B4DE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288" y="1905000"/>
            <a:ext cx="8222512"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85081"/>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9316A-737B-4F2F-BFC9-CBC7D246C52F}"/>
              </a:ext>
            </a:extLst>
          </p:cNvPr>
          <p:cNvSpPr>
            <a:spLocks noGrp="1"/>
          </p:cNvSpPr>
          <p:nvPr>
            <p:ph type="title"/>
          </p:nvPr>
        </p:nvSpPr>
        <p:spPr/>
        <p:txBody>
          <a:bodyPr/>
          <a:lstStyle/>
          <a:p>
            <a:r>
              <a:rPr lang="en-US" dirty="0"/>
              <a:t>Calendaring</a:t>
            </a:r>
          </a:p>
        </p:txBody>
      </p:sp>
      <p:sp>
        <p:nvSpPr>
          <p:cNvPr id="3" name="Content Placeholder 2">
            <a:extLst>
              <a:ext uri="{FF2B5EF4-FFF2-40B4-BE49-F238E27FC236}">
                <a16:creationId xmlns:a16="http://schemas.microsoft.com/office/drawing/2014/main" id="{7669288C-1E05-4EC9-B6C6-597FC680577A}"/>
              </a:ext>
            </a:extLst>
          </p:cNvPr>
          <p:cNvSpPr>
            <a:spLocks noGrp="1"/>
          </p:cNvSpPr>
          <p:nvPr>
            <p:ph sz="quarter" idx="10"/>
          </p:nvPr>
        </p:nvSpPr>
        <p:spPr/>
        <p:txBody>
          <a:bodyPr/>
          <a:lstStyle/>
          <a:p>
            <a:r>
              <a:rPr lang="en-US" dirty="0"/>
              <a:t>Robin </a:t>
            </a:r>
            <a:r>
              <a:rPr lang="en-US" dirty="0" err="1"/>
              <a:t>Grabinski</a:t>
            </a:r>
            <a:endParaRPr lang="en-US" dirty="0"/>
          </a:p>
          <a:p>
            <a:r>
              <a:rPr lang="en-US" dirty="0"/>
              <a:t>Administration Manager</a:t>
            </a:r>
          </a:p>
        </p:txBody>
      </p:sp>
    </p:spTree>
    <p:extLst>
      <p:ext uri="{BB962C8B-B14F-4D97-AF65-F5344CB8AC3E}">
        <p14:creationId xmlns:p14="http://schemas.microsoft.com/office/powerpoint/2010/main" val="2644415151"/>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ee the source image">
            <a:extLst>
              <a:ext uri="{FF2B5EF4-FFF2-40B4-BE49-F238E27FC236}">
                <a16:creationId xmlns:a16="http://schemas.microsoft.com/office/drawing/2014/main" id="{F023640C-41E3-4A7F-9479-558053909F0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14400" y="1050106"/>
            <a:ext cx="7315200" cy="4859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490646"/>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a:bodyPr>
          <a:lstStyle/>
          <a:p>
            <a:r>
              <a:rPr lang="en-US" dirty="0"/>
              <a:t>Understanding Resources for the Clubs</a:t>
            </a:r>
          </a:p>
        </p:txBody>
      </p:sp>
      <p:sp>
        <p:nvSpPr>
          <p:cNvPr id="21" name="Content Placeholder 20"/>
          <p:cNvSpPr>
            <a:spLocks noGrp="1"/>
          </p:cNvSpPr>
          <p:nvPr>
            <p:ph sz="quarter" idx="10"/>
          </p:nvPr>
        </p:nvSpPr>
        <p:spPr/>
        <p:txBody>
          <a:bodyPr/>
          <a:lstStyle/>
          <a:p>
            <a:r>
              <a:rPr lang="en-US" dirty="0"/>
              <a:t>Carl Ervin, DTM</a:t>
            </a:r>
          </a:p>
          <a:p>
            <a:r>
              <a:rPr lang="en-US" dirty="0"/>
              <a:t>Division A Director</a:t>
            </a:r>
          </a:p>
        </p:txBody>
      </p:sp>
    </p:spTree>
    <p:extLst>
      <p:ext uri="{BB962C8B-B14F-4D97-AF65-F5344CB8AC3E}">
        <p14:creationId xmlns:p14="http://schemas.microsoft.com/office/powerpoint/2010/main" val="725777306"/>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n-US" dirty="0"/>
              <a:t>Session Objectives</a:t>
            </a:r>
          </a:p>
        </p:txBody>
      </p:sp>
      <p:sp>
        <p:nvSpPr>
          <p:cNvPr id="7" name="Content Placeholder 6">
            <a:extLst>
              <a:ext uri="{FF2B5EF4-FFF2-40B4-BE49-F238E27FC236}">
                <a16:creationId xmlns:a16="http://schemas.microsoft.com/office/drawing/2014/main" id="{D092ABF4-7023-4F50-9AC5-E4DD10A3661E}"/>
              </a:ext>
            </a:extLst>
          </p:cNvPr>
          <p:cNvSpPr>
            <a:spLocks noGrp="1"/>
          </p:cNvSpPr>
          <p:nvPr>
            <p:ph idx="1"/>
          </p:nvPr>
        </p:nvSpPr>
        <p:spPr/>
        <p:txBody>
          <a:bodyPr/>
          <a:lstStyle/>
          <a:p>
            <a:r>
              <a:rPr lang="en-US" dirty="0"/>
              <a:t>Identify your role with clubs</a:t>
            </a:r>
          </a:p>
          <a:p>
            <a:r>
              <a:rPr lang="en-US" dirty="0"/>
              <a:t>Fulfill your responsibilities with the clubs and members</a:t>
            </a:r>
          </a:p>
          <a:p>
            <a:r>
              <a:rPr lang="en-US" dirty="0"/>
              <a:t>Find resources that help you fulfill your responsibilities </a:t>
            </a:r>
          </a:p>
        </p:txBody>
      </p:sp>
      <p:pic>
        <p:nvPicPr>
          <p:cNvPr id="5" name="Picture 2" descr="Related image"/>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638800" y="3797504"/>
            <a:ext cx="2514600" cy="2450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2750644"/>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Missions</a:t>
            </a:r>
          </a:p>
        </p:txBody>
      </p:sp>
      <p:sp>
        <p:nvSpPr>
          <p:cNvPr id="3" name="TextBox 2"/>
          <p:cNvSpPr txBox="1"/>
          <p:nvPr/>
        </p:nvSpPr>
        <p:spPr>
          <a:xfrm>
            <a:off x="0" y="1524000"/>
            <a:ext cx="9144000" cy="4755148"/>
          </a:xfrm>
          <a:prstGeom prst="rect">
            <a:avLst/>
          </a:prstGeom>
          <a:noFill/>
        </p:spPr>
        <p:txBody>
          <a:bodyPr wrap="square" rtlCol="0">
            <a:spAutoFit/>
          </a:bodyPr>
          <a:lstStyle/>
          <a:p>
            <a:pPr algn="ctr"/>
            <a:r>
              <a:rPr lang="en-US" sz="2400" b="1" dirty="0">
                <a:solidFill>
                  <a:srgbClr val="C00000"/>
                </a:solidFill>
              </a:rPr>
              <a:t>TOASTMASTERS INTERNATIONAL MISSION</a:t>
            </a:r>
          </a:p>
          <a:p>
            <a:pPr algn="ctr"/>
            <a:r>
              <a:rPr lang="en-US" sz="2400" dirty="0">
                <a:solidFill>
                  <a:schemeClr val="tx2"/>
                </a:solidFill>
              </a:rPr>
              <a:t>We empower individuals to become more effective                       communicators and leaders</a:t>
            </a:r>
          </a:p>
          <a:p>
            <a:pPr algn="ctr"/>
            <a:endParaRPr lang="en-US" sz="2400" dirty="0">
              <a:solidFill>
                <a:schemeClr val="tx2"/>
              </a:solidFill>
            </a:endParaRPr>
          </a:p>
          <a:p>
            <a:pPr algn="ctr"/>
            <a:r>
              <a:rPr lang="en-US" sz="2400" b="1" dirty="0">
                <a:solidFill>
                  <a:srgbClr val="C00000"/>
                </a:solidFill>
              </a:rPr>
              <a:t>DISTRICT MISSION</a:t>
            </a:r>
            <a:endParaRPr lang="en-US" sz="2800" b="1" dirty="0">
              <a:solidFill>
                <a:schemeClr val="tx2"/>
              </a:solidFill>
            </a:endParaRPr>
          </a:p>
          <a:p>
            <a:pPr algn="ctr"/>
            <a:r>
              <a:rPr lang="en-US" sz="2400" dirty="0">
                <a:solidFill>
                  <a:schemeClr val="tx2"/>
                </a:solidFill>
              </a:rPr>
              <a:t>We build new clubs and support all clubs in achieving excellence</a:t>
            </a:r>
          </a:p>
          <a:p>
            <a:pPr algn="ctr"/>
            <a:endParaRPr lang="en-US" sz="2400" dirty="0">
              <a:solidFill>
                <a:schemeClr val="tx2"/>
              </a:solidFill>
            </a:endParaRPr>
          </a:p>
          <a:p>
            <a:pPr algn="ctr"/>
            <a:r>
              <a:rPr lang="en-US" sz="2400" b="1" dirty="0">
                <a:solidFill>
                  <a:srgbClr val="C00000"/>
                </a:solidFill>
              </a:rPr>
              <a:t>CLUB MISSION</a:t>
            </a:r>
          </a:p>
          <a:p>
            <a:pPr algn="ctr"/>
            <a:r>
              <a:rPr lang="en-US" sz="2400" dirty="0">
                <a:solidFill>
                  <a:schemeClr val="tx2"/>
                </a:solidFill>
              </a:rPr>
              <a:t>We provide a supportive and positive learning experience </a:t>
            </a:r>
          </a:p>
          <a:p>
            <a:pPr algn="ctr"/>
            <a:r>
              <a:rPr lang="en-US" sz="2400" dirty="0">
                <a:solidFill>
                  <a:schemeClr val="tx2"/>
                </a:solidFill>
              </a:rPr>
              <a:t>in which members are empowered to develop </a:t>
            </a:r>
          </a:p>
          <a:p>
            <a:pPr algn="ctr"/>
            <a:r>
              <a:rPr lang="en-US" sz="2400" dirty="0">
                <a:solidFill>
                  <a:schemeClr val="tx2"/>
                </a:solidFill>
              </a:rPr>
              <a:t>communication and leadership skills, </a:t>
            </a:r>
          </a:p>
          <a:p>
            <a:pPr algn="ctr"/>
            <a:r>
              <a:rPr lang="en-US" sz="2400" dirty="0">
                <a:solidFill>
                  <a:schemeClr val="tx2"/>
                </a:solidFill>
              </a:rPr>
              <a:t>resulting in greater self-confidence and personal growth</a:t>
            </a:r>
          </a:p>
          <a:p>
            <a:pPr algn="ctr"/>
            <a:endParaRPr lang="en-US" sz="1500" dirty="0"/>
          </a:p>
        </p:txBody>
      </p:sp>
      <p:pic>
        <p:nvPicPr>
          <p:cNvPr id="7" name="Picture 4" descr="Image result for emoticon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138017" y="394082"/>
            <a:ext cx="867966" cy="867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082844"/>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Values and Envisioned Future</a:t>
            </a:r>
          </a:p>
        </p:txBody>
      </p:sp>
      <p:sp>
        <p:nvSpPr>
          <p:cNvPr id="3" name="TextBox 2"/>
          <p:cNvSpPr txBox="1"/>
          <p:nvPr/>
        </p:nvSpPr>
        <p:spPr>
          <a:xfrm>
            <a:off x="0" y="1828800"/>
            <a:ext cx="9144000" cy="2908489"/>
          </a:xfrm>
          <a:prstGeom prst="rect">
            <a:avLst/>
          </a:prstGeom>
          <a:noFill/>
        </p:spPr>
        <p:txBody>
          <a:bodyPr wrap="square" rtlCol="0">
            <a:spAutoFit/>
          </a:bodyPr>
          <a:lstStyle/>
          <a:p>
            <a:pPr algn="ctr"/>
            <a:r>
              <a:rPr lang="en-US" sz="2400" b="1" dirty="0">
                <a:solidFill>
                  <a:srgbClr val="C00000"/>
                </a:solidFill>
              </a:rPr>
              <a:t>TOASTMASTERS INTERNATIONAL VALUES</a:t>
            </a:r>
          </a:p>
          <a:p>
            <a:pPr algn="ctr"/>
            <a:r>
              <a:rPr lang="en-US" sz="2400" dirty="0">
                <a:solidFill>
                  <a:schemeClr val="tx2"/>
                </a:solidFill>
              </a:rPr>
              <a:t>Respect – Integrity – Service – Excellence</a:t>
            </a:r>
          </a:p>
          <a:p>
            <a:pPr algn="ctr"/>
            <a:endParaRPr lang="en-US" sz="2400" dirty="0">
              <a:solidFill>
                <a:schemeClr val="tx2"/>
              </a:solidFill>
            </a:endParaRPr>
          </a:p>
          <a:p>
            <a:pPr algn="ctr"/>
            <a:endParaRPr lang="en-US" sz="2400" dirty="0">
              <a:solidFill>
                <a:schemeClr val="tx2"/>
              </a:solidFill>
            </a:endParaRPr>
          </a:p>
          <a:p>
            <a:pPr algn="ctr"/>
            <a:r>
              <a:rPr lang="en-US" sz="2400" b="1" dirty="0">
                <a:solidFill>
                  <a:srgbClr val="C00000"/>
                </a:solidFill>
              </a:rPr>
              <a:t>TOASTMASTERS INTERNATIONAL ENVISIONED FUTURE</a:t>
            </a:r>
            <a:endParaRPr lang="en-US" sz="2400" b="1" dirty="0">
              <a:solidFill>
                <a:schemeClr val="tx2"/>
              </a:solidFill>
            </a:endParaRPr>
          </a:p>
          <a:p>
            <a:pPr algn="ctr"/>
            <a:r>
              <a:rPr lang="en-US" sz="2400" b="1" dirty="0">
                <a:solidFill>
                  <a:schemeClr val="tx2"/>
                </a:solidFill>
              </a:rPr>
              <a:t>To be the first-choice </a:t>
            </a:r>
            <a:r>
              <a:rPr lang="en-US" sz="2400" dirty="0">
                <a:solidFill>
                  <a:schemeClr val="tx2"/>
                </a:solidFill>
              </a:rPr>
              <a:t>provider of dynamic, high-value, experiential communication and leadership skills development  </a:t>
            </a:r>
            <a:endParaRPr lang="en-US" sz="2400" dirty="0"/>
          </a:p>
          <a:p>
            <a:pPr algn="ctr"/>
            <a:endParaRPr lang="en-US" sz="1500" dirty="0"/>
          </a:p>
        </p:txBody>
      </p:sp>
      <p:pic>
        <p:nvPicPr>
          <p:cNvPr id="5" name="Picture 4" descr="Image result for emoticon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138017" y="5562600"/>
            <a:ext cx="867966" cy="867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0670"/>
      </p:ext>
    </p:extLst>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 to Members</a:t>
            </a:r>
          </a:p>
        </p:txBody>
      </p:sp>
      <p:sp>
        <p:nvSpPr>
          <p:cNvPr id="3" name="TextBox 2"/>
          <p:cNvSpPr txBox="1"/>
          <p:nvPr/>
        </p:nvSpPr>
        <p:spPr>
          <a:xfrm>
            <a:off x="7374" y="1524000"/>
            <a:ext cx="9144000" cy="5205977"/>
          </a:xfrm>
          <a:prstGeom prst="rect">
            <a:avLst/>
          </a:prstGeom>
          <a:noFill/>
        </p:spPr>
        <p:txBody>
          <a:bodyPr wrap="square" rtlCol="0">
            <a:spAutoFit/>
          </a:bodyPr>
          <a:lstStyle/>
          <a:p>
            <a:pPr algn="ctr"/>
            <a:r>
              <a:rPr lang="en-US" sz="2400" dirty="0">
                <a:solidFill>
                  <a:schemeClr val="tx2"/>
                </a:solidFill>
              </a:rPr>
              <a:t>Members are the heart and foundation </a:t>
            </a:r>
          </a:p>
          <a:p>
            <a:pPr algn="ctr"/>
            <a:r>
              <a:rPr lang="en-US" sz="2400" dirty="0">
                <a:solidFill>
                  <a:schemeClr val="tx2"/>
                </a:solidFill>
              </a:rPr>
              <a:t>of Toastmasters International</a:t>
            </a:r>
          </a:p>
          <a:p>
            <a:endParaRPr lang="en-US" sz="2400" dirty="0"/>
          </a:p>
          <a:p>
            <a:pPr algn="ctr"/>
            <a:r>
              <a:rPr lang="en-US" sz="2400" dirty="0"/>
              <a:t>Each service level is in support of the member</a:t>
            </a:r>
          </a:p>
          <a:p>
            <a:pPr algn="ctr">
              <a:lnSpc>
                <a:spcPct val="150000"/>
              </a:lnSpc>
            </a:pPr>
            <a:r>
              <a:rPr lang="en-US" sz="2000" dirty="0"/>
              <a:t>MEMBERS</a:t>
            </a:r>
          </a:p>
          <a:p>
            <a:pPr algn="ctr">
              <a:lnSpc>
                <a:spcPct val="150000"/>
              </a:lnSpc>
            </a:pPr>
            <a:r>
              <a:rPr lang="en-US" sz="2000" dirty="0"/>
              <a:t>CLUBS</a:t>
            </a:r>
          </a:p>
          <a:p>
            <a:pPr algn="ctr">
              <a:lnSpc>
                <a:spcPct val="150000"/>
              </a:lnSpc>
            </a:pPr>
            <a:r>
              <a:rPr lang="en-US" sz="2000" dirty="0"/>
              <a:t>AREAS</a:t>
            </a:r>
          </a:p>
          <a:p>
            <a:pPr algn="ctr">
              <a:lnSpc>
                <a:spcPct val="150000"/>
              </a:lnSpc>
            </a:pPr>
            <a:r>
              <a:rPr lang="en-US" sz="2000" dirty="0"/>
              <a:t>DIVISIONS</a:t>
            </a:r>
          </a:p>
          <a:p>
            <a:pPr algn="ctr">
              <a:lnSpc>
                <a:spcPct val="150000"/>
              </a:lnSpc>
            </a:pPr>
            <a:r>
              <a:rPr lang="en-US" sz="2000" dirty="0"/>
              <a:t>DISTRICTS</a:t>
            </a:r>
          </a:p>
          <a:p>
            <a:pPr algn="ctr">
              <a:lnSpc>
                <a:spcPct val="150000"/>
              </a:lnSpc>
            </a:pPr>
            <a:r>
              <a:rPr lang="en-US" sz="2000" dirty="0"/>
              <a:t>REGIONS</a:t>
            </a:r>
          </a:p>
          <a:p>
            <a:pPr algn="ctr">
              <a:lnSpc>
                <a:spcPct val="150000"/>
              </a:lnSpc>
            </a:pPr>
            <a:r>
              <a:rPr lang="en-US" sz="2000" dirty="0"/>
              <a:t>BOARD OF DIRECTORS</a:t>
            </a:r>
          </a:p>
          <a:p>
            <a:pPr algn="ctr">
              <a:lnSpc>
                <a:spcPct val="150000"/>
              </a:lnSpc>
            </a:pPr>
            <a:r>
              <a:rPr lang="en-US" sz="2000" dirty="0"/>
              <a:t>WORLD HEADQUARTERS</a:t>
            </a:r>
          </a:p>
        </p:txBody>
      </p:sp>
      <p:pic>
        <p:nvPicPr>
          <p:cNvPr id="4" name="Picture 4" descr="Image result for emoticon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696200" y="5712646"/>
            <a:ext cx="867966" cy="867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901469"/>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n-US" dirty="0"/>
              <a:t>Club Responsibility Action Plan</a:t>
            </a:r>
          </a:p>
        </p:txBody>
      </p:sp>
      <p:graphicFrame>
        <p:nvGraphicFramePr>
          <p:cNvPr id="4" name="Table 3"/>
          <p:cNvGraphicFramePr>
            <a:graphicFrameLocks noGrp="1"/>
          </p:cNvGraphicFramePr>
          <p:nvPr>
            <p:extLst>
              <p:ext uri="{D42A27DB-BD31-4B8C-83A1-F6EECF244321}">
                <p14:modId xmlns:p14="http://schemas.microsoft.com/office/powerpoint/2010/main" val="245301853"/>
              </p:ext>
            </p:extLst>
          </p:nvPr>
        </p:nvGraphicFramePr>
        <p:xfrm>
          <a:off x="971551" y="2457450"/>
          <a:ext cx="7315199" cy="3952115"/>
        </p:xfrm>
        <a:graphic>
          <a:graphicData uri="http://schemas.openxmlformats.org/drawingml/2006/table">
            <a:tbl>
              <a:tblPr firstRow="1" firstCol="1" bandRow="1">
                <a:tableStyleId>{5C22544A-7EE6-4342-B048-85BDC9FD1C3A}</a:tableStyleId>
              </a:tblPr>
              <a:tblGrid>
                <a:gridCol w="2437879">
                  <a:extLst>
                    <a:ext uri="{9D8B030D-6E8A-4147-A177-3AD203B41FA5}">
                      <a16:colId xmlns:a16="http://schemas.microsoft.com/office/drawing/2014/main" val="972850042"/>
                    </a:ext>
                  </a:extLst>
                </a:gridCol>
                <a:gridCol w="2438660">
                  <a:extLst>
                    <a:ext uri="{9D8B030D-6E8A-4147-A177-3AD203B41FA5}">
                      <a16:colId xmlns:a16="http://schemas.microsoft.com/office/drawing/2014/main" val="1285277359"/>
                    </a:ext>
                  </a:extLst>
                </a:gridCol>
                <a:gridCol w="2438660">
                  <a:extLst>
                    <a:ext uri="{9D8B030D-6E8A-4147-A177-3AD203B41FA5}">
                      <a16:colId xmlns:a16="http://schemas.microsoft.com/office/drawing/2014/main" val="2502429899"/>
                    </a:ext>
                  </a:extLst>
                </a:gridCol>
              </a:tblGrid>
              <a:tr h="396860">
                <a:tc>
                  <a:txBody>
                    <a:bodyPr/>
                    <a:lstStyle/>
                    <a:p>
                      <a:pPr marL="0" marR="0">
                        <a:lnSpc>
                          <a:spcPct val="107000"/>
                        </a:lnSpc>
                        <a:spcBef>
                          <a:spcPts val="0"/>
                        </a:spcBef>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dirty="0">
                          <a:effectLst/>
                        </a:rPr>
                        <a:t> </a:t>
                      </a:r>
                    </a:p>
                    <a:p>
                      <a:pPr marL="0" marR="0" algn="ctr">
                        <a:lnSpc>
                          <a:spcPct val="107000"/>
                        </a:lnSpc>
                        <a:spcBef>
                          <a:spcPts val="0"/>
                        </a:spcBef>
                        <a:spcAft>
                          <a:spcPts val="0"/>
                        </a:spcAft>
                      </a:pPr>
                      <a:r>
                        <a:rPr lang="en-US" sz="1800" dirty="0">
                          <a:effectLst/>
                        </a:rPr>
                        <a:t>YOU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dirty="0">
                          <a:effectLst/>
                        </a:rPr>
                        <a:t> </a:t>
                      </a:r>
                    </a:p>
                    <a:p>
                      <a:pPr marL="0" marR="0" algn="ctr">
                        <a:lnSpc>
                          <a:spcPct val="107000"/>
                        </a:lnSpc>
                        <a:spcBef>
                          <a:spcPts val="0"/>
                        </a:spcBef>
                        <a:spcAft>
                          <a:spcPts val="0"/>
                        </a:spcAft>
                      </a:pPr>
                      <a:r>
                        <a:rPr lang="en-US" sz="1800" dirty="0">
                          <a:effectLst/>
                        </a:rPr>
                        <a:t>YOUR CLUB</a:t>
                      </a:r>
                    </a:p>
                    <a:p>
                      <a:pPr marL="0" marR="0" algn="ctr">
                        <a:lnSpc>
                          <a:spcPct val="107000"/>
                        </a:lnSpc>
                        <a:spcBef>
                          <a:spcPts val="0"/>
                        </a:spcBef>
                        <a:spcAft>
                          <a:spcPts val="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131020595"/>
                  </a:ext>
                </a:extLst>
              </a:tr>
              <a:tr h="935022">
                <a:tc>
                  <a:txBody>
                    <a:bodyPr/>
                    <a:lstStyle/>
                    <a:p>
                      <a:pPr marL="0" marR="0" algn="ctr">
                        <a:lnSpc>
                          <a:spcPct val="107000"/>
                        </a:lnSpc>
                        <a:spcBef>
                          <a:spcPts val="0"/>
                        </a:spcBef>
                        <a:spcAft>
                          <a:spcPts val="0"/>
                        </a:spcAft>
                      </a:pPr>
                      <a:r>
                        <a:rPr lang="en-US" sz="800" dirty="0">
                          <a:effectLst/>
                        </a:rPr>
                        <a:t> </a:t>
                      </a:r>
                    </a:p>
                    <a:p>
                      <a:pPr marL="0" marR="0" algn="ctr">
                        <a:lnSpc>
                          <a:spcPct val="107000"/>
                        </a:lnSpc>
                        <a:spcBef>
                          <a:spcPts val="0"/>
                        </a:spcBef>
                        <a:spcAft>
                          <a:spcPts val="0"/>
                        </a:spcAft>
                      </a:pPr>
                      <a:r>
                        <a:rPr lang="en-US" sz="800" dirty="0">
                          <a:effectLst/>
                        </a:rPr>
                        <a:t> </a:t>
                      </a:r>
                    </a:p>
                    <a:p>
                      <a:pPr marL="0" marR="0" algn="ctr">
                        <a:lnSpc>
                          <a:spcPct val="107000"/>
                        </a:lnSpc>
                        <a:spcBef>
                          <a:spcPts val="0"/>
                        </a:spcBef>
                        <a:spcAft>
                          <a:spcPts val="0"/>
                        </a:spcAft>
                      </a:pPr>
                      <a:r>
                        <a:rPr lang="en-US" sz="800" dirty="0">
                          <a:effectLst/>
                        </a:rPr>
                        <a:t> </a:t>
                      </a:r>
                    </a:p>
                    <a:p>
                      <a:pPr marL="0" marR="0" algn="ctr">
                        <a:lnSpc>
                          <a:spcPct val="107000"/>
                        </a:lnSpc>
                        <a:spcBef>
                          <a:spcPts val="0"/>
                        </a:spcBef>
                        <a:spcAft>
                          <a:spcPts val="0"/>
                        </a:spcAft>
                      </a:pPr>
                      <a:r>
                        <a:rPr lang="en-US" sz="2000" dirty="0">
                          <a:effectLst/>
                        </a:rPr>
                        <a:t>STOP DOING</a:t>
                      </a:r>
                    </a:p>
                    <a:p>
                      <a:pPr marL="0" marR="0" algn="ctr">
                        <a:lnSpc>
                          <a:spcPct val="107000"/>
                        </a:lnSpc>
                        <a:spcBef>
                          <a:spcPts val="0"/>
                        </a:spcBef>
                        <a:spcAft>
                          <a:spcPts val="0"/>
                        </a:spcAft>
                      </a:pPr>
                      <a:r>
                        <a:rPr lang="en-US" sz="800" dirty="0">
                          <a:effectLst/>
                        </a:rPr>
                        <a:t> </a:t>
                      </a:r>
                    </a:p>
                    <a:p>
                      <a:pPr marL="0" marR="0" algn="ctr">
                        <a:lnSpc>
                          <a:spcPct val="107000"/>
                        </a:lnSpc>
                        <a:spcBef>
                          <a:spcPts val="0"/>
                        </a:spcBef>
                        <a:spcAft>
                          <a:spcPts val="0"/>
                        </a:spcAft>
                      </a:pPr>
                      <a:r>
                        <a:rPr lang="en-US" sz="800" dirty="0">
                          <a:effectLst/>
                        </a:rPr>
                        <a:t> </a:t>
                      </a:r>
                    </a:p>
                    <a:p>
                      <a:pPr marL="0" marR="0" algn="ctr">
                        <a:lnSpc>
                          <a:spcPct val="107000"/>
                        </a:lnSpc>
                        <a:spcBef>
                          <a:spcPts val="0"/>
                        </a:spcBef>
                        <a:spcAft>
                          <a:spcPts val="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marL="0" marR="0">
                        <a:lnSpc>
                          <a:spcPct val="107000"/>
                        </a:lnSpc>
                        <a:spcBef>
                          <a:spcPts val="0"/>
                        </a:spcBef>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marL="0" marR="0">
                        <a:lnSpc>
                          <a:spcPct val="107000"/>
                        </a:lnSpc>
                        <a:spcBef>
                          <a:spcPts val="0"/>
                        </a:spcBef>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355813384"/>
                  </a:ext>
                </a:extLst>
              </a:tr>
              <a:tr h="935022">
                <a:tc>
                  <a:txBody>
                    <a:bodyPr/>
                    <a:lstStyle/>
                    <a:p>
                      <a:pPr marL="0" marR="0" algn="ctr">
                        <a:lnSpc>
                          <a:spcPct val="107000"/>
                        </a:lnSpc>
                        <a:spcBef>
                          <a:spcPts val="0"/>
                        </a:spcBef>
                        <a:spcAft>
                          <a:spcPts val="0"/>
                        </a:spcAft>
                      </a:pPr>
                      <a:r>
                        <a:rPr lang="en-US" sz="800" dirty="0">
                          <a:effectLst/>
                        </a:rPr>
                        <a:t> </a:t>
                      </a:r>
                    </a:p>
                    <a:p>
                      <a:pPr marL="0" marR="0" algn="ctr">
                        <a:lnSpc>
                          <a:spcPct val="107000"/>
                        </a:lnSpc>
                        <a:spcBef>
                          <a:spcPts val="0"/>
                        </a:spcBef>
                        <a:spcAft>
                          <a:spcPts val="0"/>
                        </a:spcAft>
                      </a:pPr>
                      <a:r>
                        <a:rPr lang="en-US" sz="800" dirty="0">
                          <a:effectLst/>
                        </a:rPr>
                        <a:t> </a:t>
                      </a:r>
                    </a:p>
                    <a:p>
                      <a:pPr marL="0" marR="0" algn="ctr">
                        <a:lnSpc>
                          <a:spcPct val="107000"/>
                        </a:lnSpc>
                        <a:spcBef>
                          <a:spcPts val="0"/>
                        </a:spcBef>
                        <a:spcAft>
                          <a:spcPts val="0"/>
                        </a:spcAft>
                      </a:pPr>
                      <a:r>
                        <a:rPr lang="en-US" sz="800" dirty="0">
                          <a:effectLst/>
                        </a:rPr>
                        <a:t> </a:t>
                      </a:r>
                    </a:p>
                    <a:p>
                      <a:pPr marL="0" marR="0" algn="ctr">
                        <a:lnSpc>
                          <a:spcPct val="107000"/>
                        </a:lnSpc>
                        <a:spcBef>
                          <a:spcPts val="0"/>
                        </a:spcBef>
                        <a:spcAft>
                          <a:spcPts val="0"/>
                        </a:spcAft>
                      </a:pPr>
                      <a:r>
                        <a:rPr lang="en-US" sz="1800" dirty="0">
                          <a:effectLst/>
                        </a:rPr>
                        <a:t>START DOING</a:t>
                      </a:r>
                    </a:p>
                    <a:p>
                      <a:pPr marL="0" marR="0" algn="ctr">
                        <a:lnSpc>
                          <a:spcPct val="107000"/>
                        </a:lnSpc>
                        <a:spcBef>
                          <a:spcPts val="0"/>
                        </a:spcBef>
                        <a:spcAft>
                          <a:spcPts val="0"/>
                        </a:spcAft>
                      </a:pPr>
                      <a:r>
                        <a:rPr lang="en-US" sz="800" dirty="0">
                          <a:effectLst/>
                        </a:rPr>
                        <a:t> </a:t>
                      </a:r>
                    </a:p>
                    <a:p>
                      <a:pPr marL="0" marR="0" algn="ctr">
                        <a:lnSpc>
                          <a:spcPct val="107000"/>
                        </a:lnSpc>
                        <a:spcBef>
                          <a:spcPts val="0"/>
                        </a:spcBef>
                        <a:spcAft>
                          <a:spcPts val="0"/>
                        </a:spcAft>
                      </a:pPr>
                      <a:r>
                        <a:rPr lang="en-US" sz="800" dirty="0">
                          <a:effectLst/>
                        </a:rPr>
                        <a:t> </a:t>
                      </a:r>
                    </a:p>
                    <a:p>
                      <a:pPr marL="0" marR="0" algn="ctr">
                        <a:lnSpc>
                          <a:spcPct val="107000"/>
                        </a:lnSpc>
                        <a:spcBef>
                          <a:spcPts val="0"/>
                        </a:spcBef>
                        <a:spcAft>
                          <a:spcPts val="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marL="0" marR="0">
                        <a:lnSpc>
                          <a:spcPct val="107000"/>
                        </a:lnSpc>
                        <a:spcBef>
                          <a:spcPts val="0"/>
                        </a:spcBef>
                        <a:spcAft>
                          <a:spcPts val="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marL="0" marR="0">
                        <a:lnSpc>
                          <a:spcPct val="107000"/>
                        </a:lnSpc>
                        <a:spcBef>
                          <a:spcPts val="0"/>
                        </a:spcBef>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4255715612"/>
                  </a:ext>
                </a:extLst>
              </a:tr>
              <a:tr h="935022">
                <a:tc>
                  <a:txBody>
                    <a:bodyPr/>
                    <a:lstStyle/>
                    <a:p>
                      <a:pPr marL="0" marR="0" algn="ctr">
                        <a:lnSpc>
                          <a:spcPct val="107000"/>
                        </a:lnSpc>
                        <a:spcBef>
                          <a:spcPts val="0"/>
                        </a:spcBef>
                        <a:spcAft>
                          <a:spcPts val="0"/>
                        </a:spcAft>
                      </a:pPr>
                      <a:r>
                        <a:rPr lang="en-US" sz="800" dirty="0">
                          <a:effectLst/>
                        </a:rPr>
                        <a:t> </a:t>
                      </a:r>
                    </a:p>
                    <a:p>
                      <a:pPr marL="0" marR="0" algn="ctr">
                        <a:lnSpc>
                          <a:spcPct val="107000"/>
                        </a:lnSpc>
                        <a:spcBef>
                          <a:spcPts val="0"/>
                        </a:spcBef>
                        <a:spcAft>
                          <a:spcPts val="0"/>
                        </a:spcAft>
                      </a:pPr>
                      <a:r>
                        <a:rPr lang="en-US" sz="800" dirty="0">
                          <a:effectLst/>
                        </a:rPr>
                        <a:t> </a:t>
                      </a:r>
                    </a:p>
                    <a:p>
                      <a:pPr marL="0" marR="0" algn="ctr">
                        <a:lnSpc>
                          <a:spcPct val="107000"/>
                        </a:lnSpc>
                        <a:spcBef>
                          <a:spcPts val="0"/>
                        </a:spcBef>
                        <a:spcAft>
                          <a:spcPts val="0"/>
                        </a:spcAft>
                      </a:pPr>
                      <a:r>
                        <a:rPr lang="en-US" sz="1800" dirty="0">
                          <a:effectLst/>
                        </a:rPr>
                        <a:t> </a:t>
                      </a:r>
                    </a:p>
                    <a:p>
                      <a:pPr marL="0" marR="0" algn="ctr">
                        <a:lnSpc>
                          <a:spcPct val="107000"/>
                        </a:lnSpc>
                        <a:spcBef>
                          <a:spcPts val="0"/>
                        </a:spcBef>
                        <a:spcAft>
                          <a:spcPts val="0"/>
                        </a:spcAft>
                      </a:pPr>
                      <a:r>
                        <a:rPr lang="en-US" sz="1800" dirty="0">
                          <a:effectLst/>
                        </a:rPr>
                        <a:t>DO DIFFERENTLY</a:t>
                      </a:r>
                    </a:p>
                    <a:p>
                      <a:pPr marL="0" marR="0" algn="ctr">
                        <a:lnSpc>
                          <a:spcPct val="107000"/>
                        </a:lnSpc>
                        <a:spcBef>
                          <a:spcPts val="0"/>
                        </a:spcBef>
                        <a:spcAft>
                          <a:spcPts val="0"/>
                        </a:spcAft>
                      </a:pPr>
                      <a:r>
                        <a:rPr lang="en-US" sz="800" dirty="0">
                          <a:effectLst/>
                        </a:rPr>
                        <a:t> </a:t>
                      </a:r>
                    </a:p>
                    <a:p>
                      <a:pPr marL="0" marR="0" algn="ctr">
                        <a:lnSpc>
                          <a:spcPct val="107000"/>
                        </a:lnSpc>
                        <a:spcBef>
                          <a:spcPts val="0"/>
                        </a:spcBef>
                        <a:spcAft>
                          <a:spcPts val="0"/>
                        </a:spcAft>
                      </a:pPr>
                      <a:r>
                        <a:rPr lang="en-US" sz="800" dirty="0">
                          <a:effectLst/>
                        </a:rPr>
                        <a:t> </a:t>
                      </a:r>
                    </a:p>
                    <a:p>
                      <a:pPr marL="0" marR="0" algn="ctr">
                        <a:lnSpc>
                          <a:spcPct val="107000"/>
                        </a:lnSpc>
                        <a:spcBef>
                          <a:spcPts val="0"/>
                        </a:spcBef>
                        <a:spcAft>
                          <a:spcPts val="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marL="0" marR="0">
                        <a:lnSpc>
                          <a:spcPct val="107000"/>
                        </a:lnSpc>
                        <a:spcBef>
                          <a:spcPts val="0"/>
                        </a:spcBef>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marL="0" marR="0">
                        <a:lnSpc>
                          <a:spcPct val="107000"/>
                        </a:lnSpc>
                        <a:spcBef>
                          <a:spcPts val="0"/>
                        </a:spcBef>
                        <a:spcAft>
                          <a:spcPts val="0"/>
                        </a:spcAft>
                      </a:pPr>
                      <a:r>
                        <a:rPr lang="en-US" sz="8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867387403"/>
                  </a:ext>
                </a:extLst>
              </a:tr>
            </a:tbl>
          </a:graphicData>
        </a:graphic>
      </p:graphicFrame>
      <p:sp>
        <p:nvSpPr>
          <p:cNvPr id="5" name="Rectangle 1"/>
          <p:cNvSpPr>
            <a:spLocks noChangeArrowheads="1"/>
          </p:cNvSpPr>
          <p:nvPr/>
        </p:nvSpPr>
        <p:spPr bwMode="auto">
          <a:xfrm>
            <a:off x="0" y="1544791"/>
            <a:ext cx="9144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algn="ctr" defTabSz="685800" eaLnBrk="0" hangingPunct="0"/>
            <a:r>
              <a:rPr lang="en-US" altLang="en-US" sz="2400" dirty="0">
                <a:solidFill>
                  <a:srgbClr val="C00000"/>
                </a:solidFill>
                <a:latin typeface="Calibri" panose="020F0502020204030204" pitchFamily="34" charset="0"/>
                <a:ea typeface="Calibri" panose="020F0502020204030204" pitchFamily="34" charset="0"/>
                <a:cs typeface="Times New Roman" panose="02020603050405020304" pitchFamily="18" charset="0"/>
              </a:rPr>
              <a:t>What do you need to do to create memorable club meetings?</a:t>
            </a:r>
            <a:endParaRPr lang="en-US" altLang="en-US" sz="2400" dirty="0">
              <a:solidFill>
                <a:srgbClr val="C00000"/>
              </a:solidFill>
            </a:endParaRPr>
          </a:p>
          <a:p>
            <a:pPr algn="ctr" defTabSz="685800" eaLnBrk="0" hangingPunct="0"/>
            <a:endParaRPr lang="en-US" altLang="en-US" sz="1350" dirty="0">
              <a:latin typeface="Arial" panose="020B0604020202020204" pitchFamily="34" charset="0"/>
            </a:endParaRPr>
          </a:p>
        </p:txBody>
      </p:sp>
    </p:spTree>
    <p:extLst>
      <p:ext uri="{BB962C8B-B14F-4D97-AF65-F5344CB8AC3E}">
        <p14:creationId xmlns:p14="http://schemas.microsoft.com/office/powerpoint/2010/main" val="102134756"/>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endParaRPr lang="en-US" dirty="0"/>
          </a:p>
        </p:txBody>
      </p:sp>
      <p:sp>
        <p:nvSpPr>
          <p:cNvPr id="3" name="Content Placeholder 2"/>
          <p:cNvSpPr>
            <a:spLocks noGrp="1"/>
          </p:cNvSpPr>
          <p:nvPr>
            <p:ph idx="1"/>
          </p:nvPr>
        </p:nvSpPr>
        <p:spPr/>
        <p:txBody>
          <a:bodyPr/>
          <a:lstStyle/>
          <a:p>
            <a:r>
              <a:rPr lang="en-US" dirty="0"/>
              <a:t>10:30 – 10:35		Introduction</a:t>
            </a:r>
          </a:p>
          <a:p>
            <a:r>
              <a:rPr lang="en-US" dirty="0"/>
              <a:t>10:35 – 11:00		Team Building: </a:t>
            </a:r>
          </a:p>
          <a:p>
            <a:pPr marL="0" indent="0">
              <a:buNone/>
            </a:pPr>
            <a:r>
              <a:rPr lang="en-US" dirty="0"/>
              <a:t>				DEC Celebrity</a:t>
            </a:r>
          </a:p>
          <a:p>
            <a:r>
              <a:rPr lang="en-US" dirty="0"/>
              <a:t>11:00 – 11:45     	Speech Contests</a:t>
            </a:r>
          </a:p>
          <a:p>
            <a:r>
              <a:rPr lang="en-US" dirty="0"/>
              <a:t>11:45 – 12:00		Calendaring</a:t>
            </a:r>
          </a:p>
          <a:p>
            <a:r>
              <a:rPr lang="en-US" dirty="0"/>
              <a:t>12:00 – 12:20		Identifying Resources for 				Clubs</a:t>
            </a:r>
          </a:p>
          <a:p>
            <a:r>
              <a:rPr lang="en-US" dirty="0"/>
              <a:t>12:20 – 12:30     	District Success Plan</a:t>
            </a:r>
          </a:p>
          <a:p>
            <a:endParaRPr lang="en-US" dirty="0"/>
          </a:p>
        </p:txBody>
      </p:sp>
    </p:spTree>
    <p:extLst>
      <p:ext uri="{BB962C8B-B14F-4D97-AF65-F5344CB8AC3E}">
        <p14:creationId xmlns:p14="http://schemas.microsoft.com/office/powerpoint/2010/main" val="1932929307"/>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n-US" dirty="0"/>
              <a:t>Club Ideas</a:t>
            </a:r>
          </a:p>
        </p:txBody>
      </p:sp>
      <p:sp>
        <p:nvSpPr>
          <p:cNvPr id="2" name="Content Placeholder 1">
            <a:extLst>
              <a:ext uri="{FF2B5EF4-FFF2-40B4-BE49-F238E27FC236}">
                <a16:creationId xmlns:a16="http://schemas.microsoft.com/office/drawing/2014/main" id="{96C960FE-673C-49F9-966F-FC969CA447E7}"/>
              </a:ext>
            </a:extLst>
          </p:cNvPr>
          <p:cNvSpPr>
            <a:spLocks noGrp="1"/>
          </p:cNvSpPr>
          <p:nvPr>
            <p:ph idx="1"/>
          </p:nvPr>
        </p:nvSpPr>
        <p:spPr/>
        <p:txBody>
          <a:bodyPr/>
          <a:lstStyle/>
          <a:p>
            <a:r>
              <a:rPr lang="en-US" dirty="0"/>
              <a:t>Cups are used to collect ballots</a:t>
            </a:r>
          </a:p>
          <a:p>
            <a:r>
              <a:rPr lang="en-US" dirty="0"/>
              <a:t>Instead of ribbons winners are given fortune cookies</a:t>
            </a:r>
          </a:p>
          <a:p>
            <a:r>
              <a:rPr lang="en-US" dirty="0"/>
              <a:t>Ribbons are attached to banners with clips so they may be removed and folded following the meeting</a:t>
            </a:r>
          </a:p>
          <a:p>
            <a:r>
              <a:rPr lang="en-US" dirty="0"/>
              <a:t>Guest packets are updated to include Pathways and new TM HQ address in Colorado</a:t>
            </a:r>
          </a:p>
          <a:p>
            <a:r>
              <a:rPr lang="en-US" dirty="0"/>
              <a:t>Designate a backup person in case you can’t attend</a:t>
            </a:r>
          </a:p>
          <a:p>
            <a:endParaRPr lang="en-US" dirty="0"/>
          </a:p>
        </p:txBody>
      </p:sp>
      <p:sp>
        <p:nvSpPr>
          <p:cNvPr id="4" name="Content Placeholder 2"/>
          <p:cNvSpPr txBox="1">
            <a:spLocks/>
          </p:cNvSpPr>
          <p:nvPr/>
        </p:nvSpPr>
        <p:spPr>
          <a:xfrm>
            <a:off x="-2743200" y="2047056"/>
            <a:ext cx="7670524" cy="3543300"/>
          </a:xfrm>
          <a:prstGeom prst="rect">
            <a:avLst/>
          </a:prstGeom>
        </p:spPr>
        <p:txBody>
          <a:bodyPr/>
          <a:lst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a:lstStyle>
          <a:p>
            <a:pPr>
              <a:buFont typeface="Courier New" panose="02070309020205020404" pitchFamily="49" charset="0"/>
              <a:buChar char="o"/>
            </a:pPr>
            <a:endParaRPr lang="en-US" sz="1500" kern="0" dirty="0">
              <a:solidFill>
                <a:srgbClr val="002060"/>
              </a:solidFill>
            </a:endParaRPr>
          </a:p>
        </p:txBody>
      </p:sp>
      <p:pic>
        <p:nvPicPr>
          <p:cNvPr id="5" name="Picture 4" descr="Image result for emoticon idea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001000" y="5253845"/>
            <a:ext cx="971550" cy="1187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318726"/>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n-US" dirty="0"/>
              <a:t>Club Ideas</a:t>
            </a:r>
          </a:p>
        </p:txBody>
      </p:sp>
      <p:sp>
        <p:nvSpPr>
          <p:cNvPr id="2" name="Content Placeholder 1">
            <a:extLst>
              <a:ext uri="{FF2B5EF4-FFF2-40B4-BE49-F238E27FC236}">
                <a16:creationId xmlns:a16="http://schemas.microsoft.com/office/drawing/2014/main" id="{6E7AD738-E493-471A-83DE-9ECE1CA7742F}"/>
              </a:ext>
            </a:extLst>
          </p:cNvPr>
          <p:cNvSpPr>
            <a:spLocks noGrp="1"/>
          </p:cNvSpPr>
          <p:nvPr>
            <p:ph idx="1"/>
          </p:nvPr>
        </p:nvSpPr>
        <p:spPr/>
        <p:txBody>
          <a:bodyPr/>
          <a:lstStyle/>
          <a:p>
            <a:r>
              <a:rPr lang="en-US" dirty="0"/>
              <a:t>Keep an inventory of supplies and order in bulk from World Headquarters to save on shipping</a:t>
            </a:r>
          </a:p>
          <a:p>
            <a:r>
              <a:rPr lang="en-US" dirty="0"/>
              <a:t>Create an emergency kit with a timer sheet, 20 ballots, a page of inspirational quotes, humor and Table Topics ideas, and red, yellow and green paper. Then, if you’re ever locked out of your meeting place, you can hold your meeting anyway</a:t>
            </a:r>
          </a:p>
          <a:p>
            <a:r>
              <a:rPr lang="en-US" dirty="0"/>
              <a:t>Have an elevator pitch to describe Pathways</a:t>
            </a:r>
          </a:p>
          <a:p>
            <a:r>
              <a:rPr lang="en-US" dirty="0"/>
              <a:t>Others?</a:t>
            </a:r>
          </a:p>
          <a:p>
            <a:endParaRPr lang="en-US" dirty="0"/>
          </a:p>
        </p:txBody>
      </p:sp>
      <p:sp>
        <p:nvSpPr>
          <p:cNvPr id="5" name="Content Placeholder 2"/>
          <p:cNvSpPr txBox="1">
            <a:spLocks/>
          </p:cNvSpPr>
          <p:nvPr/>
        </p:nvSpPr>
        <p:spPr>
          <a:xfrm>
            <a:off x="514350" y="2114550"/>
            <a:ext cx="7784824" cy="3543300"/>
          </a:xfrm>
          <a:prstGeom prst="rect">
            <a:avLst/>
          </a:prstGeom>
        </p:spPr>
        <p:txBody>
          <a:bodyPr/>
          <a:lst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a:lstStyle>
          <a:p>
            <a:pPr>
              <a:buFont typeface="Courier New" panose="02070309020205020404" pitchFamily="49" charset="0"/>
              <a:buChar char="o"/>
            </a:pPr>
            <a:endParaRPr lang="en-US" sz="1500" kern="0" dirty="0">
              <a:solidFill>
                <a:srgbClr val="002060"/>
              </a:solidFill>
            </a:endParaRPr>
          </a:p>
        </p:txBody>
      </p:sp>
      <p:pic>
        <p:nvPicPr>
          <p:cNvPr id="4" name="Picture 3" descr="Image result for emoticon idea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950778" y="5593326"/>
            <a:ext cx="888422" cy="1085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073550"/>
      </p:ext>
    </p:extLst>
  </p:cSld>
  <p:clrMapOvr>
    <a:masterClrMapping/>
  </p:clrMapOvr>
  <p:transition spd="slow">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A9C452-F9FF-4C1A-A301-FCD0D25FF9E8}"/>
              </a:ext>
            </a:extLst>
          </p:cNvPr>
          <p:cNvSpPr txBox="1">
            <a:spLocks/>
          </p:cNvSpPr>
          <p:nvPr/>
        </p:nvSpPr>
        <p:spPr>
          <a:xfrm>
            <a:off x="628650" y="2000250"/>
            <a:ext cx="6743700" cy="3429000"/>
          </a:xfrm>
          <a:prstGeom prst="rect">
            <a:avLst/>
          </a:prstGeom>
        </p:spPr>
        <p:txBody>
          <a:bodyPr/>
          <a:lst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a:lstStyle>
          <a:p>
            <a:pPr marL="0" indent="0">
              <a:buNone/>
            </a:pPr>
            <a:endParaRPr lang="en-US" sz="1650" kern="0" dirty="0"/>
          </a:p>
          <a:p>
            <a:pPr>
              <a:buFont typeface="Courier New" panose="02070309020205020404" pitchFamily="49" charset="0"/>
              <a:buChar char="o"/>
            </a:pPr>
            <a:endParaRPr lang="en-US" sz="1650" kern="0" dirty="0"/>
          </a:p>
          <a:p>
            <a:endParaRPr lang="en-US" sz="1650" u="sng" kern="0" dirty="0"/>
          </a:p>
          <a:p>
            <a:endParaRPr lang="en-US" sz="1650" kern="0" dirty="0"/>
          </a:p>
          <a:p>
            <a:endParaRPr lang="en-US" sz="1650" kern="0" dirty="0"/>
          </a:p>
        </p:txBody>
      </p:sp>
      <p:sp>
        <p:nvSpPr>
          <p:cNvPr id="4" name="Title 1"/>
          <p:cNvSpPr>
            <a:spLocks noGrp="1"/>
          </p:cNvSpPr>
          <p:nvPr>
            <p:ph type="title"/>
          </p:nvPr>
        </p:nvSpPr>
        <p:spPr/>
        <p:txBody>
          <a:bodyPr/>
          <a:lstStyle/>
          <a:p>
            <a:r>
              <a:rPr lang="en-US" dirty="0"/>
              <a:t>Resources</a:t>
            </a:r>
          </a:p>
        </p:txBody>
      </p:sp>
      <p:sp>
        <p:nvSpPr>
          <p:cNvPr id="2" name="Content Placeholder 1">
            <a:extLst>
              <a:ext uri="{FF2B5EF4-FFF2-40B4-BE49-F238E27FC236}">
                <a16:creationId xmlns:a16="http://schemas.microsoft.com/office/drawing/2014/main" id="{AC2BA378-85FD-478D-B8D8-5AD35127C11A}"/>
              </a:ext>
            </a:extLst>
          </p:cNvPr>
          <p:cNvSpPr>
            <a:spLocks noGrp="1"/>
          </p:cNvSpPr>
          <p:nvPr>
            <p:ph idx="1"/>
          </p:nvPr>
        </p:nvSpPr>
        <p:spPr/>
        <p:txBody>
          <a:bodyPr>
            <a:normAutofit fontScale="92500" lnSpcReduction="10000"/>
          </a:bodyPr>
          <a:lstStyle/>
          <a:p>
            <a:r>
              <a:rPr lang="en-US" dirty="0"/>
              <a:t>Toastmasters District 35 </a:t>
            </a:r>
            <a:r>
              <a:rPr lang="en-US" dirty="0">
                <a:hlinkClick r:id="rId2"/>
              </a:rPr>
              <a:t>https://district35.org/</a:t>
            </a:r>
            <a:r>
              <a:rPr lang="en-US" dirty="0"/>
              <a:t> </a:t>
            </a:r>
          </a:p>
          <a:p>
            <a:endParaRPr lang="en-US" dirty="0"/>
          </a:p>
          <a:p>
            <a:r>
              <a:rPr lang="en-US" dirty="0"/>
              <a:t>Toastmasters International </a:t>
            </a:r>
            <a:r>
              <a:rPr lang="en-US" dirty="0">
                <a:hlinkClick r:id="rId3"/>
              </a:rPr>
              <a:t>www.toastmasters.org</a:t>
            </a:r>
            <a:endParaRPr lang="en-US" dirty="0"/>
          </a:p>
          <a:p>
            <a:endParaRPr lang="en-US" dirty="0"/>
          </a:p>
          <a:p>
            <a:r>
              <a:rPr lang="en-US" dirty="0"/>
              <a:t>Governing Documents </a:t>
            </a:r>
            <a:r>
              <a:rPr lang="en-US" dirty="0">
                <a:hlinkClick r:id="rId4"/>
              </a:rPr>
              <a:t>www.toastmasters.org/govdocs</a:t>
            </a:r>
            <a:endParaRPr lang="en-US" dirty="0"/>
          </a:p>
          <a:p>
            <a:endParaRPr lang="en-US" dirty="0"/>
          </a:p>
          <a:p>
            <a:r>
              <a:rPr lang="en-US" dirty="0"/>
              <a:t>District Leader Roles </a:t>
            </a:r>
            <a:r>
              <a:rPr lang="en-US" dirty="0">
                <a:hlinkClick r:id="rId5"/>
              </a:rPr>
              <a:t>www.toastmasters.org/districtleaderroles</a:t>
            </a:r>
            <a:r>
              <a:rPr lang="en-US" dirty="0"/>
              <a:t> </a:t>
            </a:r>
          </a:p>
          <a:p>
            <a:endParaRPr lang="en-US" dirty="0"/>
          </a:p>
          <a:p>
            <a:r>
              <a:rPr lang="en-US" dirty="0"/>
              <a:t>Toastmasters International District Recognition Program (Item1490) </a:t>
            </a:r>
            <a:r>
              <a:rPr lang="en-US" dirty="0">
                <a:hlinkClick r:id="rId6"/>
              </a:rPr>
              <a:t>www.toastmasters.org/1490</a:t>
            </a:r>
            <a:r>
              <a:rPr lang="en-US" dirty="0"/>
              <a:t>   </a:t>
            </a:r>
          </a:p>
          <a:p>
            <a:endParaRPr lang="en-US" dirty="0"/>
          </a:p>
        </p:txBody>
      </p:sp>
      <p:pic>
        <p:nvPicPr>
          <p:cNvPr id="6" name="Picture 2" descr="Image result for emoticons"/>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700597" y="3229900"/>
            <a:ext cx="2015700" cy="1477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0880174"/>
      </p:ext>
    </p:extLst>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AA9C452-F9FF-4C1A-A301-FCD0D25FF9E8}"/>
              </a:ext>
            </a:extLst>
          </p:cNvPr>
          <p:cNvSpPr txBox="1">
            <a:spLocks/>
          </p:cNvSpPr>
          <p:nvPr/>
        </p:nvSpPr>
        <p:spPr>
          <a:xfrm>
            <a:off x="628650" y="2000250"/>
            <a:ext cx="5600700" cy="3429000"/>
          </a:xfrm>
          <a:prstGeom prst="rect">
            <a:avLst/>
          </a:prstGeom>
        </p:spPr>
        <p:txBody>
          <a:bodyPr/>
          <a:lst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a:lstStyle>
          <a:p>
            <a:endParaRPr lang="en-US" sz="1650" kern="0" dirty="0"/>
          </a:p>
        </p:txBody>
      </p:sp>
      <p:sp>
        <p:nvSpPr>
          <p:cNvPr id="5" name="Title 1"/>
          <p:cNvSpPr>
            <a:spLocks noGrp="1"/>
          </p:cNvSpPr>
          <p:nvPr>
            <p:ph type="title"/>
          </p:nvPr>
        </p:nvSpPr>
        <p:spPr/>
        <p:txBody>
          <a:bodyPr/>
          <a:lstStyle/>
          <a:p>
            <a:r>
              <a:rPr lang="en-US" dirty="0"/>
              <a:t>And More Resources</a:t>
            </a:r>
          </a:p>
        </p:txBody>
      </p:sp>
      <p:sp>
        <p:nvSpPr>
          <p:cNvPr id="2" name="Content Placeholder 1">
            <a:extLst>
              <a:ext uri="{FF2B5EF4-FFF2-40B4-BE49-F238E27FC236}">
                <a16:creationId xmlns:a16="http://schemas.microsoft.com/office/drawing/2014/main" id="{D3E0BDF5-A498-4347-99EB-5830944BF4A2}"/>
              </a:ext>
            </a:extLst>
          </p:cNvPr>
          <p:cNvSpPr>
            <a:spLocks noGrp="1"/>
          </p:cNvSpPr>
          <p:nvPr>
            <p:ph idx="1"/>
          </p:nvPr>
        </p:nvSpPr>
        <p:spPr>
          <a:xfrm>
            <a:off x="457200" y="1604155"/>
            <a:ext cx="8686800" cy="5101445"/>
          </a:xfrm>
        </p:spPr>
        <p:txBody>
          <a:bodyPr>
            <a:normAutofit fontScale="92500"/>
          </a:bodyPr>
          <a:lstStyle/>
          <a:p>
            <a:r>
              <a:rPr lang="en-US" dirty="0"/>
              <a:t>Club Leadership Handbook </a:t>
            </a:r>
            <a:r>
              <a:rPr lang="en-US" dirty="0">
                <a:hlinkClick r:id="rId2"/>
              </a:rPr>
              <a:t>http://www.toastmasters.org/CLH</a:t>
            </a:r>
            <a:r>
              <a:rPr lang="en-US" dirty="0"/>
              <a:t>  </a:t>
            </a:r>
          </a:p>
          <a:p>
            <a:endParaRPr lang="en-US" dirty="0"/>
          </a:p>
          <a:p>
            <a:r>
              <a:rPr lang="en-US" dirty="0"/>
              <a:t>Membership Growth </a:t>
            </a:r>
            <a:r>
              <a:rPr lang="en-US" dirty="0">
                <a:hlinkClick r:id="rId3"/>
              </a:rPr>
              <a:t>http://www.toastmasters.org/1159_MembershipGrowth</a:t>
            </a:r>
            <a:r>
              <a:rPr lang="en-US" dirty="0"/>
              <a:t> </a:t>
            </a:r>
          </a:p>
          <a:p>
            <a:endParaRPr lang="en-US" dirty="0"/>
          </a:p>
          <a:p>
            <a:r>
              <a:rPr lang="en-US" dirty="0"/>
              <a:t>The Leader Letter </a:t>
            </a:r>
            <a:r>
              <a:rPr lang="en-US" dirty="0">
                <a:hlinkClick r:id="rId4"/>
              </a:rPr>
              <a:t>http://www.toastmasters.org/LeaderLetter</a:t>
            </a:r>
            <a:r>
              <a:rPr lang="en-US" dirty="0"/>
              <a:t>  </a:t>
            </a:r>
          </a:p>
          <a:p>
            <a:endParaRPr lang="en-US" dirty="0"/>
          </a:p>
          <a:p>
            <a:r>
              <a:rPr lang="en-US" dirty="0"/>
              <a:t>Master Your Meetings (Item1312) </a:t>
            </a:r>
            <a:r>
              <a:rPr lang="en-US" dirty="0">
                <a:hlinkClick r:id="rId4"/>
              </a:rPr>
              <a:t>http://www.toastmasters.org/ 1312</a:t>
            </a:r>
            <a:endParaRPr lang="en-US" dirty="0"/>
          </a:p>
          <a:p>
            <a:endParaRPr lang="en-US" dirty="0"/>
          </a:p>
        </p:txBody>
      </p:sp>
      <p:pic>
        <p:nvPicPr>
          <p:cNvPr id="9" name="Picture 2" descr="Image result for emoticons">
            <a:extLst>
              <a:ext uri="{FF2B5EF4-FFF2-40B4-BE49-F238E27FC236}">
                <a16:creationId xmlns:a16="http://schemas.microsoft.com/office/drawing/2014/main" id="{47C4C6C2-CCB6-4FC5-B4E8-E5F2B8735294}"/>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671100" y="1261658"/>
            <a:ext cx="2015700" cy="1477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754566"/>
      </p:ext>
    </p:extLst>
  </p:cSld>
  <p:clrMapOvr>
    <a:masterClrMapping/>
  </p:clrMapOvr>
  <p:transition spd="slow">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AA9C452-F9FF-4C1A-A301-FCD0D25FF9E8}"/>
              </a:ext>
            </a:extLst>
          </p:cNvPr>
          <p:cNvSpPr txBox="1">
            <a:spLocks/>
          </p:cNvSpPr>
          <p:nvPr/>
        </p:nvSpPr>
        <p:spPr>
          <a:xfrm>
            <a:off x="628650" y="2000250"/>
            <a:ext cx="5600700" cy="3429000"/>
          </a:xfrm>
          <a:prstGeom prst="rect">
            <a:avLst/>
          </a:prstGeom>
        </p:spPr>
        <p:txBody>
          <a:bodyPr/>
          <a:lst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a:lstStyle>
          <a:p>
            <a:endParaRPr lang="en-US" sz="1650" kern="0" dirty="0"/>
          </a:p>
          <a:p>
            <a:endParaRPr lang="en-US" sz="1650" kern="0" dirty="0"/>
          </a:p>
        </p:txBody>
      </p:sp>
      <p:sp>
        <p:nvSpPr>
          <p:cNvPr id="5" name="Title 1"/>
          <p:cNvSpPr>
            <a:spLocks noGrp="1"/>
          </p:cNvSpPr>
          <p:nvPr>
            <p:ph type="title"/>
          </p:nvPr>
        </p:nvSpPr>
        <p:spPr/>
        <p:txBody>
          <a:bodyPr/>
          <a:lstStyle/>
          <a:p>
            <a:r>
              <a:rPr lang="en-US" dirty="0"/>
              <a:t>And Even More Resources</a:t>
            </a:r>
          </a:p>
        </p:txBody>
      </p:sp>
      <p:sp>
        <p:nvSpPr>
          <p:cNvPr id="2" name="Content Placeholder 1">
            <a:extLst>
              <a:ext uri="{FF2B5EF4-FFF2-40B4-BE49-F238E27FC236}">
                <a16:creationId xmlns:a16="http://schemas.microsoft.com/office/drawing/2014/main" id="{F254C832-8CBD-4546-BA64-148E7C0E645D}"/>
              </a:ext>
            </a:extLst>
          </p:cNvPr>
          <p:cNvSpPr>
            <a:spLocks noGrp="1"/>
          </p:cNvSpPr>
          <p:nvPr>
            <p:ph idx="1"/>
          </p:nvPr>
        </p:nvSpPr>
        <p:spPr/>
        <p:txBody>
          <a:bodyPr>
            <a:normAutofit lnSpcReduction="10000"/>
          </a:bodyPr>
          <a:lstStyle/>
          <a:p>
            <a:r>
              <a:rPr lang="en-US" dirty="0"/>
              <a:t>Distinguished Club Program and Club Success Plan (Item 1111) </a:t>
            </a:r>
            <a:r>
              <a:rPr lang="en-US" dirty="0">
                <a:hlinkClick r:id="rId2"/>
              </a:rPr>
              <a:t>www.toastmasters.org/1111</a:t>
            </a:r>
            <a:endParaRPr lang="en-US" dirty="0"/>
          </a:p>
          <a:p>
            <a:endParaRPr lang="en-US" dirty="0"/>
          </a:p>
          <a:p>
            <a:r>
              <a:rPr lang="en-US" dirty="0"/>
              <a:t>Moments of Truth (Item 290) </a:t>
            </a:r>
            <a:r>
              <a:rPr lang="en-US" dirty="0">
                <a:hlinkClick r:id="rId3"/>
              </a:rPr>
              <a:t>www.toastmasters.org/290</a:t>
            </a:r>
            <a:endParaRPr lang="en-US" dirty="0"/>
          </a:p>
          <a:p>
            <a:endParaRPr lang="en-US" dirty="0"/>
          </a:p>
          <a:p>
            <a:r>
              <a:rPr lang="en-US" dirty="0"/>
              <a:t>Ordering club supplies </a:t>
            </a:r>
            <a:r>
              <a:rPr lang="en-US" dirty="0">
                <a:hlinkClick r:id="rId4"/>
              </a:rPr>
              <a:t>www.toastmasters.org/successfulmeetings</a:t>
            </a:r>
            <a:endParaRPr lang="en-US" dirty="0"/>
          </a:p>
          <a:p>
            <a:endParaRPr lang="en-US" dirty="0"/>
          </a:p>
          <a:p>
            <a:r>
              <a:rPr lang="en-US" dirty="0"/>
              <a:t>The Leader Letter </a:t>
            </a:r>
            <a:r>
              <a:rPr lang="en-US" dirty="0">
                <a:hlinkClick r:id="rId5"/>
              </a:rPr>
              <a:t>http://www.toastmasters.org/LeaderLetter</a:t>
            </a:r>
            <a:r>
              <a:rPr lang="en-US" dirty="0"/>
              <a:t>  </a:t>
            </a:r>
          </a:p>
          <a:p>
            <a:endParaRPr lang="en-US" dirty="0"/>
          </a:p>
        </p:txBody>
      </p:sp>
      <p:pic>
        <p:nvPicPr>
          <p:cNvPr id="6" name="Picture 2" descr="Image result for emoticons">
            <a:extLst>
              <a:ext uri="{FF2B5EF4-FFF2-40B4-BE49-F238E27FC236}">
                <a16:creationId xmlns:a16="http://schemas.microsoft.com/office/drawing/2014/main" id="{7921C028-8307-4771-BCF0-313E370B124B}"/>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6921472" y="2819400"/>
            <a:ext cx="2015700" cy="1477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978225"/>
      </p:ext>
    </p:extLst>
  </p:cSld>
  <p:clrMapOvr>
    <a:masterClrMapping/>
  </p:clrMapOvr>
  <p:transition spd="slow">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AA9C452-F9FF-4C1A-A301-FCD0D25FF9E8}"/>
              </a:ext>
            </a:extLst>
          </p:cNvPr>
          <p:cNvSpPr txBox="1">
            <a:spLocks/>
          </p:cNvSpPr>
          <p:nvPr/>
        </p:nvSpPr>
        <p:spPr>
          <a:xfrm>
            <a:off x="628650" y="2000250"/>
            <a:ext cx="7543800" cy="3543300"/>
          </a:xfrm>
          <a:prstGeom prst="rect">
            <a:avLst/>
          </a:prstGeom>
        </p:spPr>
        <p:txBody>
          <a:bodyPr/>
          <a:lst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a:lstStyle>
          <a:p>
            <a:pPr marL="0" indent="0">
              <a:buNone/>
            </a:pPr>
            <a:endParaRPr lang="en-US" sz="1650" kern="0" dirty="0"/>
          </a:p>
        </p:txBody>
      </p:sp>
      <p:sp>
        <p:nvSpPr>
          <p:cNvPr id="5" name="Title 1"/>
          <p:cNvSpPr>
            <a:spLocks noGrp="1"/>
          </p:cNvSpPr>
          <p:nvPr>
            <p:ph type="title"/>
          </p:nvPr>
        </p:nvSpPr>
        <p:spPr/>
        <p:txBody>
          <a:bodyPr/>
          <a:lstStyle/>
          <a:p>
            <a:r>
              <a:rPr lang="en-US" dirty="0"/>
              <a:t>Division Director Resources</a:t>
            </a:r>
          </a:p>
        </p:txBody>
      </p:sp>
      <p:sp>
        <p:nvSpPr>
          <p:cNvPr id="6" name="Content Placeholder 5">
            <a:extLst>
              <a:ext uri="{FF2B5EF4-FFF2-40B4-BE49-F238E27FC236}">
                <a16:creationId xmlns:a16="http://schemas.microsoft.com/office/drawing/2014/main" id="{BF78F9E3-4A89-4652-A159-DE0D9933ECD6}"/>
              </a:ext>
            </a:extLst>
          </p:cNvPr>
          <p:cNvSpPr>
            <a:spLocks noGrp="1"/>
          </p:cNvSpPr>
          <p:nvPr>
            <p:ph idx="1"/>
          </p:nvPr>
        </p:nvSpPr>
        <p:spPr/>
        <p:txBody>
          <a:bodyPr>
            <a:normAutofit lnSpcReduction="10000"/>
          </a:bodyPr>
          <a:lstStyle/>
          <a:p>
            <a:r>
              <a:rPr lang="en-US" dirty="0"/>
              <a:t>How to Build a Toastmasters Club (Item 121) </a:t>
            </a:r>
            <a:r>
              <a:rPr lang="en-US" dirty="0">
                <a:hlinkClick r:id="rId2"/>
              </a:rPr>
              <a:t>www.toastmasters.org/build</a:t>
            </a:r>
            <a:endParaRPr lang="en-US" dirty="0"/>
          </a:p>
          <a:p>
            <a:endParaRPr lang="en-US" dirty="0"/>
          </a:p>
          <a:p>
            <a:r>
              <a:rPr lang="en-US" dirty="0"/>
              <a:t>Club Leadership Handbook (Item 1310)                </a:t>
            </a:r>
            <a:r>
              <a:rPr lang="en-US" dirty="0">
                <a:hlinkClick r:id="rId3"/>
              </a:rPr>
              <a:t>www.toastmasters.org/1310</a:t>
            </a:r>
            <a:endParaRPr lang="en-US" dirty="0"/>
          </a:p>
          <a:p>
            <a:endParaRPr lang="en-US" dirty="0"/>
          </a:p>
          <a:p>
            <a:r>
              <a:rPr lang="en-US" dirty="0"/>
              <a:t>Toastmasters International District Recognition Program (Item1490) </a:t>
            </a:r>
            <a:r>
              <a:rPr lang="en-US" dirty="0">
                <a:hlinkClick r:id="rId4"/>
              </a:rPr>
              <a:t>www.toastmasters.org/1490</a:t>
            </a:r>
            <a:r>
              <a:rPr lang="en-US" dirty="0"/>
              <a:t>   </a:t>
            </a:r>
          </a:p>
          <a:p>
            <a:endParaRPr lang="en-US" dirty="0"/>
          </a:p>
          <a:p>
            <a:r>
              <a:rPr lang="en-US" dirty="0"/>
              <a:t>Distinguished Club Program and Club Success Plan (Item 1111) </a:t>
            </a:r>
            <a:r>
              <a:rPr lang="en-US" dirty="0">
                <a:hlinkClick r:id="rId2"/>
              </a:rPr>
              <a:t>www.toastmasters.org/1111</a:t>
            </a:r>
            <a:endParaRPr lang="en-US" dirty="0"/>
          </a:p>
          <a:p>
            <a:endParaRPr lang="en-US" dirty="0"/>
          </a:p>
        </p:txBody>
      </p:sp>
      <p:pic>
        <p:nvPicPr>
          <p:cNvPr id="10" name="Picture 2" descr="Image result for emoticons">
            <a:extLst>
              <a:ext uri="{FF2B5EF4-FFF2-40B4-BE49-F238E27FC236}">
                <a16:creationId xmlns:a16="http://schemas.microsoft.com/office/drawing/2014/main" id="{E2E1F7B2-AD58-42CE-BACD-0968D3E3B559}"/>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7285264" y="2358554"/>
            <a:ext cx="1774372" cy="1300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276761"/>
      </p:ext>
    </p:extLst>
  </p:cSld>
  <p:clrMapOvr>
    <a:masterClrMapping/>
  </p:clrMapOvr>
  <p:transition spd="slow">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AA9C452-F9FF-4C1A-A301-FCD0D25FF9E8}"/>
              </a:ext>
            </a:extLst>
          </p:cNvPr>
          <p:cNvSpPr txBox="1">
            <a:spLocks/>
          </p:cNvSpPr>
          <p:nvPr/>
        </p:nvSpPr>
        <p:spPr>
          <a:xfrm>
            <a:off x="685800" y="2343150"/>
            <a:ext cx="6743700" cy="2800350"/>
          </a:xfrm>
          <a:prstGeom prst="rect">
            <a:avLst/>
          </a:prstGeom>
        </p:spPr>
        <p:txBody>
          <a:bodyPr/>
          <a:lst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a:lstStyle>
          <a:p>
            <a:pPr>
              <a:buFont typeface="Courier New" panose="02070309020205020404" pitchFamily="49" charset="0"/>
              <a:buChar char="o"/>
            </a:pPr>
            <a:endParaRPr lang="en-US" sz="1650" kern="0" dirty="0"/>
          </a:p>
          <a:p>
            <a:pPr marL="0" indent="0">
              <a:buNone/>
            </a:pPr>
            <a:endParaRPr lang="en-US" sz="1650" kern="0" dirty="0"/>
          </a:p>
        </p:txBody>
      </p:sp>
      <p:sp>
        <p:nvSpPr>
          <p:cNvPr id="5" name="Title 1"/>
          <p:cNvSpPr>
            <a:spLocks noGrp="1"/>
          </p:cNvSpPr>
          <p:nvPr>
            <p:ph type="title"/>
          </p:nvPr>
        </p:nvSpPr>
        <p:spPr/>
        <p:txBody>
          <a:bodyPr/>
          <a:lstStyle/>
          <a:p>
            <a:r>
              <a:rPr lang="en-US" dirty="0"/>
              <a:t>Division Director Resources - Additional</a:t>
            </a:r>
          </a:p>
        </p:txBody>
      </p:sp>
      <p:sp>
        <p:nvSpPr>
          <p:cNvPr id="2" name="Content Placeholder 1">
            <a:extLst>
              <a:ext uri="{FF2B5EF4-FFF2-40B4-BE49-F238E27FC236}">
                <a16:creationId xmlns:a16="http://schemas.microsoft.com/office/drawing/2014/main" id="{2E1EFB85-EF25-490D-9144-D00BC16D11F2}"/>
              </a:ext>
            </a:extLst>
          </p:cNvPr>
          <p:cNvSpPr>
            <a:spLocks noGrp="1"/>
          </p:cNvSpPr>
          <p:nvPr>
            <p:ph idx="1"/>
          </p:nvPr>
        </p:nvSpPr>
        <p:spPr/>
        <p:txBody>
          <a:bodyPr/>
          <a:lstStyle/>
          <a:p>
            <a:r>
              <a:rPr lang="en-US"/>
              <a:t>Speech Contest Rulebook (Item 1171) </a:t>
            </a:r>
            <a:r>
              <a:rPr lang="en-US">
                <a:hlinkClick r:id="rId2"/>
              </a:rPr>
              <a:t>www.toastmasters.org/build</a:t>
            </a:r>
            <a:endParaRPr lang="en-US"/>
          </a:p>
          <a:p>
            <a:endParaRPr lang="en-US"/>
          </a:p>
          <a:p>
            <a:r>
              <a:rPr lang="en-US"/>
              <a:t>Training Club Leaders (Item 217)              </a:t>
            </a:r>
            <a:r>
              <a:rPr lang="en-US">
                <a:hlinkClick r:id="rId3"/>
              </a:rPr>
              <a:t>www.toastmasters.org/217</a:t>
            </a:r>
            <a:endParaRPr lang="en-US"/>
          </a:p>
          <a:p>
            <a:endParaRPr lang="en-US"/>
          </a:p>
          <a:p>
            <a:r>
              <a:rPr lang="en-US"/>
              <a:t>Governing Documents                    </a:t>
            </a:r>
            <a:r>
              <a:rPr lang="en-US">
                <a:hlinkClick r:id="rId4"/>
              </a:rPr>
              <a:t>www.toastmasters.org/govdocs</a:t>
            </a:r>
            <a:endParaRPr lang="en-US" dirty="0"/>
          </a:p>
        </p:txBody>
      </p:sp>
      <p:pic>
        <p:nvPicPr>
          <p:cNvPr id="6" name="Picture 2" descr="Image result for emoticons">
            <a:extLst>
              <a:ext uri="{FF2B5EF4-FFF2-40B4-BE49-F238E27FC236}">
                <a16:creationId xmlns:a16="http://schemas.microsoft.com/office/drawing/2014/main" id="{009344CD-0816-412C-B975-124AB9DFA447}"/>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671100" y="4515253"/>
            <a:ext cx="2015700" cy="1477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7499419"/>
      </p:ext>
    </p:extLst>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AA9C452-F9FF-4C1A-A301-FCD0D25FF9E8}"/>
              </a:ext>
            </a:extLst>
          </p:cNvPr>
          <p:cNvSpPr txBox="1">
            <a:spLocks/>
          </p:cNvSpPr>
          <p:nvPr/>
        </p:nvSpPr>
        <p:spPr>
          <a:xfrm>
            <a:off x="628650" y="2000250"/>
            <a:ext cx="7543800" cy="3543300"/>
          </a:xfrm>
          <a:prstGeom prst="rect">
            <a:avLst/>
          </a:prstGeom>
        </p:spPr>
        <p:txBody>
          <a:bodyPr/>
          <a:lst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a:lstStyle>
          <a:p>
            <a:pPr>
              <a:buFont typeface="Courier New" panose="02070309020205020404" pitchFamily="49" charset="0"/>
              <a:buChar char="o"/>
            </a:pPr>
            <a:endParaRPr lang="en-US" sz="1650" kern="0" dirty="0"/>
          </a:p>
        </p:txBody>
      </p:sp>
      <p:sp>
        <p:nvSpPr>
          <p:cNvPr id="5" name="Title 1"/>
          <p:cNvSpPr>
            <a:spLocks noGrp="1"/>
          </p:cNvSpPr>
          <p:nvPr>
            <p:ph type="title"/>
          </p:nvPr>
        </p:nvSpPr>
        <p:spPr/>
        <p:txBody>
          <a:bodyPr/>
          <a:lstStyle/>
          <a:p>
            <a:r>
              <a:rPr lang="en-US" dirty="0"/>
              <a:t>Area Director Resources</a:t>
            </a:r>
          </a:p>
        </p:txBody>
      </p:sp>
      <p:sp>
        <p:nvSpPr>
          <p:cNvPr id="2" name="Content Placeholder 1">
            <a:extLst>
              <a:ext uri="{FF2B5EF4-FFF2-40B4-BE49-F238E27FC236}">
                <a16:creationId xmlns:a16="http://schemas.microsoft.com/office/drawing/2014/main" id="{E39E4C23-7D6A-4997-BD8E-A41C48DB2413}"/>
              </a:ext>
            </a:extLst>
          </p:cNvPr>
          <p:cNvSpPr>
            <a:spLocks noGrp="1"/>
          </p:cNvSpPr>
          <p:nvPr>
            <p:ph idx="1"/>
          </p:nvPr>
        </p:nvSpPr>
        <p:spPr/>
        <p:txBody>
          <a:bodyPr>
            <a:normAutofit fontScale="92500" lnSpcReduction="10000"/>
          </a:bodyPr>
          <a:lstStyle/>
          <a:p>
            <a:r>
              <a:rPr lang="en-US" dirty="0"/>
              <a:t>Serving Clubs through Visits: A Guide for Area Directors (Item 219) </a:t>
            </a:r>
          </a:p>
          <a:p>
            <a:pPr marL="398462" lvl="1" indent="0">
              <a:buNone/>
            </a:pPr>
            <a:r>
              <a:rPr lang="en-US" sz="2800" dirty="0">
                <a:hlinkClick r:id="rId2"/>
              </a:rPr>
              <a:t>www.toastmasters.org/219</a:t>
            </a:r>
            <a:endParaRPr lang="en-US" sz="2800" dirty="0"/>
          </a:p>
          <a:p>
            <a:endParaRPr lang="en-US" dirty="0"/>
          </a:p>
          <a:p>
            <a:r>
              <a:rPr lang="en-US" dirty="0"/>
              <a:t>How to Build a Toastmasters Club (Item 121)                </a:t>
            </a:r>
            <a:r>
              <a:rPr lang="en-US" dirty="0">
                <a:hlinkClick r:id="rId3"/>
              </a:rPr>
              <a:t>www.toastmasters.org/121</a:t>
            </a:r>
            <a:endParaRPr lang="en-US" dirty="0"/>
          </a:p>
          <a:p>
            <a:endParaRPr lang="en-US" dirty="0"/>
          </a:p>
          <a:p>
            <a:r>
              <a:rPr lang="en-US" dirty="0"/>
              <a:t>Club Leadership Handbook (Item 1310)                </a:t>
            </a:r>
            <a:r>
              <a:rPr lang="en-US" dirty="0">
                <a:hlinkClick r:id="rId4"/>
              </a:rPr>
              <a:t>www.toastmasters.org/1310</a:t>
            </a:r>
            <a:endParaRPr lang="en-US" dirty="0"/>
          </a:p>
          <a:p>
            <a:endParaRPr lang="en-US" dirty="0"/>
          </a:p>
          <a:p>
            <a:r>
              <a:rPr lang="en-US" dirty="0"/>
              <a:t>Toastmasters International District Recognition Program (Item 1490) </a:t>
            </a:r>
            <a:r>
              <a:rPr lang="en-US" dirty="0">
                <a:hlinkClick r:id="rId2"/>
              </a:rPr>
              <a:t>www.toastmasters.org/1490</a:t>
            </a:r>
            <a:endParaRPr lang="en-US" dirty="0"/>
          </a:p>
          <a:p>
            <a:endParaRPr lang="en-US" dirty="0"/>
          </a:p>
        </p:txBody>
      </p:sp>
      <p:pic>
        <p:nvPicPr>
          <p:cNvPr id="6" name="Picture 2" descr="Image result for emoticons">
            <a:extLst>
              <a:ext uri="{FF2B5EF4-FFF2-40B4-BE49-F238E27FC236}">
                <a16:creationId xmlns:a16="http://schemas.microsoft.com/office/drawing/2014/main" id="{7904A1EC-E853-4B9F-9F2A-6D29558D735A}"/>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928275" y="3856646"/>
            <a:ext cx="2015700" cy="1477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419685"/>
      </p:ext>
    </p:extLst>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AA9C452-F9FF-4C1A-A301-FCD0D25FF9E8}"/>
              </a:ext>
            </a:extLst>
          </p:cNvPr>
          <p:cNvSpPr txBox="1">
            <a:spLocks/>
          </p:cNvSpPr>
          <p:nvPr/>
        </p:nvSpPr>
        <p:spPr>
          <a:xfrm>
            <a:off x="628650" y="2286000"/>
            <a:ext cx="7543800" cy="2914650"/>
          </a:xfrm>
          <a:prstGeom prst="rect">
            <a:avLst/>
          </a:prstGeom>
        </p:spPr>
        <p:txBody>
          <a:bodyPr/>
          <a:lst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a:lstStyle>
          <a:p>
            <a:pPr marL="0" indent="0">
              <a:buNone/>
            </a:pPr>
            <a:endParaRPr lang="en-US" sz="1800" kern="0" dirty="0"/>
          </a:p>
        </p:txBody>
      </p:sp>
      <p:sp>
        <p:nvSpPr>
          <p:cNvPr id="5" name="Title 1"/>
          <p:cNvSpPr>
            <a:spLocks noGrp="1"/>
          </p:cNvSpPr>
          <p:nvPr>
            <p:ph type="title"/>
          </p:nvPr>
        </p:nvSpPr>
        <p:spPr/>
        <p:txBody>
          <a:bodyPr/>
          <a:lstStyle/>
          <a:p>
            <a:r>
              <a:rPr lang="en-US" dirty="0"/>
              <a:t>Area Director Resources - Additional</a:t>
            </a:r>
          </a:p>
        </p:txBody>
      </p:sp>
      <p:sp>
        <p:nvSpPr>
          <p:cNvPr id="2" name="Content Placeholder 1">
            <a:extLst>
              <a:ext uri="{FF2B5EF4-FFF2-40B4-BE49-F238E27FC236}">
                <a16:creationId xmlns:a16="http://schemas.microsoft.com/office/drawing/2014/main" id="{C043764E-06E9-4214-B56C-C4132610C6CB}"/>
              </a:ext>
            </a:extLst>
          </p:cNvPr>
          <p:cNvSpPr>
            <a:spLocks noGrp="1"/>
          </p:cNvSpPr>
          <p:nvPr>
            <p:ph idx="1"/>
          </p:nvPr>
        </p:nvSpPr>
        <p:spPr/>
        <p:txBody>
          <a:bodyPr/>
          <a:lstStyle/>
          <a:p>
            <a:r>
              <a:rPr lang="en-US" dirty="0"/>
              <a:t>Distinguished Club Program and Club Success Plan (Item 1111) </a:t>
            </a:r>
          </a:p>
          <a:p>
            <a:pPr marL="398462" lvl="1" indent="0">
              <a:buNone/>
            </a:pPr>
            <a:r>
              <a:rPr lang="en-US" sz="2800" dirty="0">
                <a:hlinkClick r:id="rId2"/>
              </a:rPr>
              <a:t>www.toastmasters.org/1111</a:t>
            </a:r>
            <a:endParaRPr lang="en-US" sz="2800" dirty="0"/>
          </a:p>
          <a:p>
            <a:endParaRPr lang="en-US" dirty="0"/>
          </a:p>
          <a:p>
            <a:r>
              <a:rPr lang="en-US" dirty="0"/>
              <a:t>Speech Contest Rulebook (Item 1171)                </a:t>
            </a:r>
            <a:r>
              <a:rPr lang="en-US" dirty="0">
                <a:hlinkClick r:id="rId3"/>
              </a:rPr>
              <a:t>www.toastmasters.org/1171</a:t>
            </a:r>
            <a:endParaRPr lang="en-US" dirty="0"/>
          </a:p>
          <a:p>
            <a:endParaRPr lang="en-US" dirty="0"/>
          </a:p>
          <a:p>
            <a:r>
              <a:rPr lang="en-US" dirty="0"/>
              <a:t>Training Club Leaders (Item 217)                </a:t>
            </a:r>
            <a:r>
              <a:rPr lang="en-US" dirty="0">
                <a:hlinkClick r:id="rId4"/>
              </a:rPr>
              <a:t>www.toastmasters.org/217</a:t>
            </a:r>
            <a:endParaRPr lang="en-US" dirty="0"/>
          </a:p>
          <a:p>
            <a:endParaRPr lang="en-US" dirty="0"/>
          </a:p>
        </p:txBody>
      </p:sp>
      <p:pic>
        <p:nvPicPr>
          <p:cNvPr id="6" name="Picture 2" descr="Image result for emoticons">
            <a:extLst>
              <a:ext uri="{FF2B5EF4-FFF2-40B4-BE49-F238E27FC236}">
                <a16:creationId xmlns:a16="http://schemas.microsoft.com/office/drawing/2014/main" id="{BAA44391-7B61-4137-8C54-B99BC426C563}"/>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671100" y="4865796"/>
            <a:ext cx="2015700" cy="1477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3850861"/>
      </p:ext>
    </p:extLst>
  </p:cSld>
  <p:clrMapOvr>
    <a:masterClrMapping/>
  </p:clrMapOvr>
  <p:transition spd="slow">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a:t>Too much to do in too little time?</a:t>
            </a:r>
          </a:p>
        </p:txBody>
      </p:sp>
      <p:sp>
        <p:nvSpPr>
          <p:cNvPr id="5" name="Text Box 1"/>
          <p:cNvSpPr txBox="1">
            <a:spLocks noChangeArrowheads="1"/>
          </p:cNvSpPr>
          <p:nvPr/>
        </p:nvSpPr>
        <p:spPr bwMode="auto">
          <a:xfrm>
            <a:off x="5410200" y="2480187"/>
            <a:ext cx="2971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9pPr>
          </a:lstStyle>
          <a:p>
            <a:pPr eaLnBrk="1">
              <a:lnSpc>
                <a:spcPct val="120000"/>
              </a:lnSpc>
              <a:spcBef>
                <a:spcPts val="694"/>
              </a:spcBef>
            </a:pPr>
            <a:r>
              <a:rPr lang="en-US" altLang="en-US" sz="4000" b="1" dirty="0">
                <a:solidFill>
                  <a:srgbClr val="C00000"/>
                </a:solidFill>
                <a:latin typeface="+mn-lt"/>
              </a:rPr>
              <a:t>Delegate!</a:t>
            </a:r>
            <a:endParaRPr lang="en-US" altLang="en-US" sz="3200" b="1" dirty="0">
              <a:solidFill>
                <a:srgbClr val="C00000"/>
              </a:solidFill>
              <a:latin typeface="+mn-lt"/>
            </a:endParaRPr>
          </a:p>
          <a:p>
            <a:pPr eaLnBrk="1">
              <a:lnSpc>
                <a:spcPct val="120000"/>
              </a:lnSpc>
              <a:spcBef>
                <a:spcPts val="469"/>
              </a:spcBef>
            </a:pPr>
            <a:r>
              <a:rPr lang="en-US" altLang="en-US" sz="1500" b="1" dirty="0">
                <a:solidFill>
                  <a:srgbClr val="002060"/>
                </a:solidFill>
                <a:latin typeface="Arial Unicode MS" pitchFamily="1" charset="0"/>
              </a:rPr>
              <a:t>	</a:t>
            </a:r>
            <a:endParaRPr lang="en-US" altLang="en-US" sz="825" b="1" dirty="0">
              <a:solidFill>
                <a:srgbClr val="002060"/>
              </a:solidFill>
              <a:latin typeface="Arial Unicode MS" pitchFamily="1" charset="0"/>
            </a:endParaRPr>
          </a:p>
        </p:txBody>
      </p:sp>
      <p:pic>
        <p:nvPicPr>
          <p:cNvPr id="6" name="Picture 2" descr="Image result for emoticon overwhelmed"/>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62000" y="1841773"/>
            <a:ext cx="4052696" cy="2587351"/>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1"/>
          <p:cNvSpPr txBox="1">
            <a:spLocks noChangeArrowheads="1"/>
          </p:cNvSpPr>
          <p:nvPr/>
        </p:nvSpPr>
        <p:spPr bwMode="auto">
          <a:xfrm>
            <a:off x="762000" y="4429125"/>
            <a:ext cx="7467600" cy="1291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Arial" panose="020B0604020202020204" pitchFamily="34" charset="0"/>
                <a:ea typeface="ＭＳ Ｐゴシック" panose="020B0600070205080204" pitchFamily="34" charset="-128"/>
              </a:defRPr>
            </a:lvl9pPr>
          </a:lstStyle>
          <a:p>
            <a:pPr algn="ctr" eaLnBrk="1">
              <a:lnSpc>
                <a:spcPct val="120000"/>
              </a:lnSpc>
              <a:spcBef>
                <a:spcPts val="469"/>
              </a:spcBef>
            </a:pPr>
            <a:r>
              <a:rPr lang="en-US" altLang="en-US" sz="1500" b="1" dirty="0">
                <a:solidFill>
                  <a:srgbClr val="002060"/>
                </a:solidFill>
                <a:latin typeface="Arial Unicode MS" pitchFamily="1" charset="0"/>
              </a:rPr>
              <a:t>	</a:t>
            </a:r>
            <a:endParaRPr lang="en-US" altLang="en-US" sz="825" b="1" dirty="0">
              <a:solidFill>
                <a:srgbClr val="002060"/>
              </a:solidFill>
              <a:latin typeface="Arial Unicode MS" pitchFamily="1" charset="0"/>
            </a:endParaRPr>
          </a:p>
          <a:p>
            <a:pPr algn="ctr" eaLnBrk="1">
              <a:lnSpc>
                <a:spcPct val="120000"/>
              </a:lnSpc>
              <a:spcBef>
                <a:spcPts val="469"/>
              </a:spcBef>
            </a:pPr>
            <a:r>
              <a:rPr lang="en-US" altLang="en-US" b="1" i="1" dirty="0">
                <a:solidFill>
                  <a:srgbClr val="002060"/>
                </a:solidFill>
                <a:latin typeface="+mn-lt"/>
              </a:rPr>
              <a:t>Gives members a chance to contribute while giving you valuable leadership experience!</a:t>
            </a:r>
          </a:p>
        </p:txBody>
      </p:sp>
    </p:spTree>
    <p:extLst>
      <p:ext uri="{BB962C8B-B14F-4D97-AF65-F5344CB8AC3E}">
        <p14:creationId xmlns:p14="http://schemas.microsoft.com/office/powerpoint/2010/main" val="1633005847"/>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endParaRPr lang="en-US" dirty="0"/>
          </a:p>
        </p:txBody>
      </p:sp>
      <p:sp>
        <p:nvSpPr>
          <p:cNvPr id="3" name="Content Placeholder 2"/>
          <p:cNvSpPr>
            <a:spLocks noGrp="1"/>
          </p:cNvSpPr>
          <p:nvPr>
            <p:ph idx="1"/>
          </p:nvPr>
        </p:nvSpPr>
        <p:spPr/>
        <p:txBody>
          <a:bodyPr/>
          <a:lstStyle/>
          <a:p>
            <a:r>
              <a:rPr lang="en-US" dirty="0"/>
              <a:t>12:30 – 1:00		Lunch</a:t>
            </a:r>
          </a:p>
          <a:p>
            <a:r>
              <a:rPr lang="en-US" dirty="0"/>
              <a:t>1:00 – 1:15		District Leader Nominations</a:t>
            </a:r>
          </a:p>
          <a:p>
            <a:r>
              <a:rPr lang="en-US" dirty="0"/>
              <a:t>1:15 – 1:45		Area/Division Director 					Roundtable</a:t>
            </a:r>
          </a:p>
          <a:p>
            <a:r>
              <a:rPr lang="en-US" dirty="0"/>
              <a:t>1:45 – 2:00		TLI Update</a:t>
            </a:r>
          </a:p>
          <a:p>
            <a:r>
              <a:rPr lang="en-US" dirty="0"/>
              <a:t>2:00 – 2:10		Finance Reminders</a:t>
            </a:r>
          </a:p>
          <a:p>
            <a:r>
              <a:rPr lang="en-US" dirty="0"/>
              <a:t>2:10 – 2:15		Recognition</a:t>
            </a:r>
          </a:p>
          <a:p>
            <a:r>
              <a:rPr lang="en-US" dirty="0"/>
              <a:t>2:15 – 2:20       		30-60-90 Day Plan</a:t>
            </a:r>
          </a:p>
          <a:p>
            <a:r>
              <a:rPr lang="en-US" dirty="0"/>
              <a:t>2:20 – 2:30        	Q &amp; A and Next Meeting</a:t>
            </a:r>
          </a:p>
          <a:p>
            <a:endParaRPr lang="en-US" dirty="0"/>
          </a:p>
        </p:txBody>
      </p:sp>
    </p:spTree>
    <p:extLst>
      <p:ext uri="{BB962C8B-B14F-4D97-AF65-F5344CB8AC3E}">
        <p14:creationId xmlns:p14="http://schemas.microsoft.com/office/powerpoint/2010/main" val="1193558008"/>
      </p:ext>
    </p:extLst>
  </p:cSld>
  <p:clrMapOvr>
    <a:masterClrMapping/>
  </p:clrMapOvr>
  <p:transition spd="slow">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txBox="1">
            <a:spLocks/>
          </p:cNvSpPr>
          <p:nvPr/>
        </p:nvSpPr>
        <p:spPr>
          <a:xfrm>
            <a:off x="1714500" y="2057400"/>
            <a:ext cx="5829300" cy="1600200"/>
          </a:xfrm>
          <a:prstGeom prst="rect">
            <a:avLst/>
          </a:prstGeom>
        </p:spPr>
        <p:txBody>
          <a:bodyPr/>
          <a:lst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a:lstStyle>
          <a:p>
            <a:pPr marL="0" indent="0" algn="ctr">
              <a:buNone/>
            </a:pPr>
            <a:r>
              <a:rPr lang="en-US" sz="2800" kern="0" dirty="0"/>
              <a:t>Carl Ervin</a:t>
            </a:r>
          </a:p>
          <a:p>
            <a:pPr marL="0" indent="0" algn="ctr">
              <a:buNone/>
            </a:pPr>
            <a:r>
              <a:rPr lang="en-US" sz="2800" kern="0" dirty="0"/>
              <a:t>Division A Director District 35</a:t>
            </a:r>
          </a:p>
          <a:p>
            <a:pPr marL="0" indent="0" algn="ctr">
              <a:buNone/>
            </a:pPr>
            <a:r>
              <a:rPr lang="en-US" sz="2800" kern="0" dirty="0"/>
              <a:t>cw_ervin@yahoo.com </a:t>
            </a:r>
          </a:p>
        </p:txBody>
      </p:sp>
      <p:sp>
        <p:nvSpPr>
          <p:cNvPr id="4" name="Title 1"/>
          <p:cNvSpPr>
            <a:spLocks noGrp="1"/>
          </p:cNvSpPr>
          <p:nvPr>
            <p:ph type="title"/>
          </p:nvPr>
        </p:nvSpPr>
        <p:spPr/>
        <p:txBody>
          <a:bodyPr/>
          <a:lstStyle/>
          <a:p>
            <a:r>
              <a:rPr lang="en-US" dirty="0"/>
              <a:t>This concludes the session</a:t>
            </a:r>
          </a:p>
        </p:txBody>
      </p:sp>
      <p:pic>
        <p:nvPicPr>
          <p:cNvPr id="1026" name="Picture 2" descr="Image result for emoticon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543300" y="4176253"/>
            <a:ext cx="20574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375195"/>
      </p:ext>
    </p:extLst>
  </p:cSld>
  <p:clrMapOvr>
    <a:masterClrMapping/>
  </p:clrMapOvr>
  <p:transition spd="slow">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20B29-6800-43E1-B109-5813B2888C17}"/>
              </a:ext>
            </a:extLst>
          </p:cNvPr>
          <p:cNvSpPr>
            <a:spLocks noGrp="1"/>
          </p:cNvSpPr>
          <p:nvPr>
            <p:ph type="title"/>
          </p:nvPr>
        </p:nvSpPr>
        <p:spPr/>
        <p:txBody>
          <a:bodyPr/>
          <a:lstStyle/>
          <a:p>
            <a:r>
              <a:rPr lang="en-US" dirty="0"/>
              <a:t>District Success Plan</a:t>
            </a:r>
          </a:p>
        </p:txBody>
      </p:sp>
      <p:sp>
        <p:nvSpPr>
          <p:cNvPr id="3" name="Content Placeholder 2">
            <a:extLst>
              <a:ext uri="{FF2B5EF4-FFF2-40B4-BE49-F238E27FC236}">
                <a16:creationId xmlns:a16="http://schemas.microsoft.com/office/drawing/2014/main" id="{ECE5B046-165B-4428-856E-ADD7CCEB957D}"/>
              </a:ext>
            </a:extLst>
          </p:cNvPr>
          <p:cNvSpPr>
            <a:spLocks noGrp="1"/>
          </p:cNvSpPr>
          <p:nvPr>
            <p:ph sz="quarter" idx="10"/>
          </p:nvPr>
        </p:nvSpPr>
        <p:spPr/>
        <p:txBody>
          <a:bodyPr/>
          <a:lstStyle/>
          <a:p>
            <a:r>
              <a:rPr lang="en-US" dirty="0"/>
              <a:t>District Trio</a:t>
            </a:r>
          </a:p>
        </p:txBody>
      </p:sp>
    </p:spTree>
    <p:extLst>
      <p:ext uri="{BB962C8B-B14F-4D97-AF65-F5344CB8AC3E}">
        <p14:creationId xmlns:p14="http://schemas.microsoft.com/office/powerpoint/2010/main" val="3371068620"/>
      </p:ext>
    </p:extLst>
  </p:cSld>
  <p:clrMapOvr>
    <a:masterClrMapping/>
  </p:clrMapOvr>
  <p:transition spd="slow">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2E402-C534-4971-A570-91CE0D540C23}"/>
              </a:ext>
            </a:extLst>
          </p:cNvPr>
          <p:cNvSpPr>
            <a:spLocks noGrp="1"/>
          </p:cNvSpPr>
          <p:nvPr>
            <p:ph type="title"/>
          </p:nvPr>
        </p:nvSpPr>
        <p:spPr/>
        <p:txBody>
          <a:bodyPr/>
          <a:lstStyle/>
          <a:p>
            <a:r>
              <a:rPr lang="en-US" dirty="0"/>
              <a:t>District Goals - Dashboards</a:t>
            </a:r>
          </a:p>
        </p:txBody>
      </p:sp>
      <p:pic>
        <p:nvPicPr>
          <p:cNvPr id="3" name="Picture 2">
            <a:extLst>
              <a:ext uri="{FF2B5EF4-FFF2-40B4-BE49-F238E27FC236}">
                <a16:creationId xmlns:a16="http://schemas.microsoft.com/office/drawing/2014/main" id="{F985CA4B-AC10-4C4E-A939-614F3CA0F138}"/>
              </a:ext>
            </a:extLst>
          </p:cNvPr>
          <p:cNvPicPr>
            <a:picLocks noChangeAspect="1"/>
          </p:cNvPicPr>
          <p:nvPr/>
        </p:nvPicPr>
        <p:blipFill>
          <a:blip r:embed="rId2"/>
          <a:stretch>
            <a:fillRect/>
          </a:stretch>
        </p:blipFill>
        <p:spPr>
          <a:xfrm>
            <a:off x="0" y="1721937"/>
            <a:ext cx="9144000" cy="3414126"/>
          </a:xfrm>
          <a:prstGeom prst="rect">
            <a:avLst/>
          </a:prstGeom>
        </p:spPr>
      </p:pic>
      <p:pic>
        <p:nvPicPr>
          <p:cNvPr id="6" name="Picture 5">
            <a:extLst>
              <a:ext uri="{FF2B5EF4-FFF2-40B4-BE49-F238E27FC236}">
                <a16:creationId xmlns:a16="http://schemas.microsoft.com/office/drawing/2014/main" id="{B56C9745-242F-4244-BA5C-61A9813574D2}"/>
              </a:ext>
            </a:extLst>
          </p:cNvPr>
          <p:cNvPicPr>
            <a:picLocks noChangeAspect="1"/>
          </p:cNvPicPr>
          <p:nvPr/>
        </p:nvPicPr>
        <p:blipFill>
          <a:blip r:embed="rId3"/>
          <a:stretch>
            <a:fillRect/>
          </a:stretch>
        </p:blipFill>
        <p:spPr>
          <a:xfrm>
            <a:off x="3686790" y="6211530"/>
            <a:ext cx="5172075" cy="390525"/>
          </a:xfrm>
          <a:prstGeom prst="rect">
            <a:avLst/>
          </a:prstGeom>
        </p:spPr>
      </p:pic>
    </p:spTree>
    <p:extLst>
      <p:ext uri="{BB962C8B-B14F-4D97-AF65-F5344CB8AC3E}">
        <p14:creationId xmlns:p14="http://schemas.microsoft.com/office/powerpoint/2010/main" val="2103396902"/>
      </p:ext>
    </p:extLst>
  </p:cSld>
  <p:clrMapOvr>
    <a:masterClrMapping/>
  </p:clrMapOvr>
  <p:transition spd="slow">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35845-B5AB-4AC2-A4D2-96E1A305C4FB}"/>
              </a:ext>
            </a:extLst>
          </p:cNvPr>
          <p:cNvSpPr>
            <a:spLocks noGrp="1"/>
          </p:cNvSpPr>
          <p:nvPr>
            <p:ph type="title"/>
          </p:nvPr>
        </p:nvSpPr>
        <p:spPr/>
        <p:txBody>
          <a:bodyPr/>
          <a:lstStyle/>
          <a:p>
            <a:r>
              <a:rPr lang="en-US" dirty="0"/>
              <a:t>Membership Payments – Action Items</a:t>
            </a:r>
          </a:p>
        </p:txBody>
      </p:sp>
      <p:sp>
        <p:nvSpPr>
          <p:cNvPr id="3" name="Content Placeholder 2">
            <a:extLst>
              <a:ext uri="{FF2B5EF4-FFF2-40B4-BE49-F238E27FC236}">
                <a16:creationId xmlns:a16="http://schemas.microsoft.com/office/drawing/2014/main" id="{54816FCE-24AE-4ED4-94AA-E1A624F4B16F}"/>
              </a:ext>
            </a:extLst>
          </p:cNvPr>
          <p:cNvSpPr>
            <a:spLocks noGrp="1"/>
          </p:cNvSpPr>
          <p:nvPr>
            <p:ph idx="1"/>
          </p:nvPr>
        </p:nvSpPr>
        <p:spPr/>
        <p:txBody>
          <a:bodyPr>
            <a:normAutofit lnSpcReduction="10000"/>
          </a:bodyPr>
          <a:lstStyle/>
          <a:p>
            <a:r>
              <a:rPr lang="en-US" dirty="0"/>
              <a:t>Promote the value of Toastmasters through defined public relations efforts at District events</a:t>
            </a:r>
          </a:p>
          <a:p>
            <a:r>
              <a:rPr lang="en-US" dirty="0"/>
              <a:t>Facebook, e-mail, and face-to-face communication between District leaders &amp; clubs</a:t>
            </a:r>
          </a:p>
          <a:p>
            <a:r>
              <a:rPr lang="en-US" dirty="0"/>
              <a:t>Have a “guidance committee” to collect and present ideas to help clubs obtain new members and maintain a higher retention percentage</a:t>
            </a:r>
          </a:p>
          <a:p>
            <a:r>
              <a:rPr lang="en-US" dirty="0"/>
              <a:t>Explore and use social media resources for increasing membership more efficiently</a:t>
            </a:r>
          </a:p>
          <a:p>
            <a:r>
              <a:rPr lang="en-US" dirty="0"/>
              <a:t>Sell the value of Pathways as a new and fresh program to improve skills</a:t>
            </a:r>
          </a:p>
        </p:txBody>
      </p:sp>
    </p:spTree>
    <p:extLst>
      <p:ext uri="{BB962C8B-B14F-4D97-AF65-F5344CB8AC3E}">
        <p14:creationId xmlns:p14="http://schemas.microsoft.com/office/powerpoint/2010/main" val="269022402"/>
      </p:ext>
    </p:extLst>
  </p:cSld>
  <p:clrMapOvr>
    <a:masterClrMapping/>
  </p:clrMapOvr>
  <p:transition spd="slow">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79CE9-800E-4DEE-88E7-05F56ADEC3DE}"/>
              </a:ext>
            </a:extLst>
          </p:cNvPr>
          <p:cNvSpPr>
            <a:spLocks noGrp="1"/>
          </p:cNvSpPr>
          <p:nvPr>
            <p:ph type="title"/>
          </p:nvPr>
        </p:nvSpPr>
        <p:spPr/>
        <p:txBody>
          <a:bodyPr/>
          <a:lstStyle/>
          <a:p>
            <a:r>
              <a:rPr lang="en-US" dirty="0"/>
              <a:t>New Clubs – Action Items</a:t>
            </a:r>
          </a:p>
        </p:txBody>
      </p:sp>
      <p:sp>
        <p:nvSpPr>
          <p:cNvPr id="3" name="Content Placeholder 2">
            <a:extLst>
              <a:ext uri="{FF2B5EF4-FFF2-40B4-BE49-F238E27FC236}">
                <a16:creationId xmlns:a16="http://schemas.microsoft.com/office/drawing/2014/main" id="{6F7EBC8E-71B5-466D-B2D0-01F43CE41C05}"/>
              </a:ext>
            </a:extLst>
          </p:cNvPr>
          <p:cNvSpPr>
            <a:spLocks noGrp="1"/>
          </p:cNvSpPr>
          <p:nvPr>
            <p:ph idx="1"/>
          </p:nvPr>
        </p:nvSpPr>
        <p:spPr/>
        <p:txBody>
          <a:bodyPr/>
          <a:lstStyle/>
          <a:p>
            <a:r>
              <a:rPr lang="en-US" dirty="0"/>
              <a:t>Mentoring presentations, mentor checklist, matching mentor with mentee, mentoring coach</a:t>
            </a:r>
          </a:p>
          <a:p>
            <a:r>
              <a:rPr lang="en-US" dirty="0"/>
              <a:t>Media and Resources - build up available resources on the district website for clubs to use</a:t>
            </a:r>
          </a:p>
          <a:p>
            <a:r>
              <a:rPr lang="en-US" dirty="0"/>
              <a:t>Toastmasters Parades - multiple clubs work together and walk in a parade, wear TM items</a:t>
            </a:r>
          </a:p>
          <a:p>
            <a:r>
              <a:rPr lang="en-US" dirty="0"/>
              <a:t>Continue to build up pipeline &amp; offer training on chartering, sponsoring, &amp; mentoring</a:t>
            </a:r>
          </a:p>
        </p:txBody>
      </p:sp>
    </p:spTree>
    <p:extLst>
      <p:ext uri="{BB962C8B-B14F-4D97-AF65-F5344CB8AC3E}">
        <p14:creationId xmlns:p14="http://schemas.microsoft.com/office/powerpoint/2010/main" val="3056551592"/>
      </p:ext>
    </p:extLst>
  </p:cSld>
  <p:clrMapOvr>
    <a:masterClrMapping/>
  </p:clrMapOvr>
  <p:transition spd="slow">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98170-14D4-4E69-93F7-8CA51819E777}"/>
              </a:ext>
            </a:extLst>
          </p:cNvPr>
          <p:cNvSpPr>
            <a:spLocks noGrp="1"/>
          </p:cNvSpPr>
          <p:nvPr>
            <p:ph type="title"/>
          </p:nvPr>
        </p:nvSpPr>
        <p:spPr/>
        <p:txBody>
          <a:bodyPr/>
          <a:lstStyle/>
          <a:p>
            <a:r>
              <a:rPr lang="en-US" dirty="0"/>
              <a:t>Distinguished Clubs – Action Items</a:t>
            </a:r>
          </a:p>
        </p:txBody>
      </p:sp>
      <p:sp>
        <p:nvSpPr>
          <p:cNvPr id="3" name="Content Placeholder 2">
            <a:extLst>
              <a:ext uri="{FF2B5EF4-FFF2-40B4-BE49-F238E27FC236}">
                <a16:creationId xmlns:a16="http://schemas.microsoft.com/office/drawing/2014/main" id="{9FA20597-2EE1-4432-95AC-869D0A001558}"/>
              </a:ext>
            </a:extLst>
          </p:cNvPr>
          <p:cNvSpPr>
            <a:spLocks noGrp="1"/>
          </p:cNvSpPr>
          <p:nvPr>
            <p:ph idx="1"/>
          </p:nvPr>
        </p:nvSpPr>
        <p:spPr/>
        <p:txBody>
          <a:bodyPr/>
          <a:lstStyle/>
          <a:p>
            <a:r>
              <a:rPr lang="en-US" dirty="0"/>
              <a:t>Recognize clubs even if they do not get distinguished</a:t>
            </a:r>
          </a:p>
          <a:p>
            <a:r>
              <a:rPr lang="en-US" dirty="0"/>
              <a:t>Create and continue with the tiered incentive program</a:t>
            </a:r>
          </a:p>
          <a:p>
            <a:r>
              <a:rPr lang="en-US" dirty="0"/>
              <a:t>Getting word out about the incentives through various channels</a:t>
            </a:r>
          </a:p>
          <a:p>
            <a:r>
              <a:rPr lang="en-US" dirty="0"/>
              <a:t>Reach out to members of the club and not just the officers by sending out emails</a:t>
            </a:r>
          </a:p>
          <a:p>
            <a:r>
              <a:rPr lang="en-US" dirty="0"/>
              <a:t>Create a Pathways help line</a:t>
            </a:r>
          </a:p>
        </p:txBody>
      </p:sp>
    </p:spTree>
    <p:extLst>
      <p:ext uri="{BB962C8B-B14F-4D97-AF65-F5344CB8AC3E}">
        <p14:creationId xmlns:p14="http://schemas.microsoft.com/office/powerpoint/2010/main" val="200167246"/>
      </p:ext>
    </p:extLst>
  </p:cSld>
  <p:clrMapOvr>
    <a:masterClrMapping/>
  </p:clrMapOvr>
  <p:transition spd="slow">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00A714A-00BE-449D-9090-222DE644DFE2}"/>
              </a:ext>
            </a:extLst>
          </p:cNvPr>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38200" y="1600200"/>
            <a:ext cx="7391400" cy="3733800"/>
          </a:xfrm>
          <a:prstGeom prst="rect">
            <a:avLst/>
          </a:prstGeom>
        </p:spPr>
      </p:pic>
    </p:spTree>
    <p:extLst>
      <p:ext uri="{BB962C8B-B14F-4D97-AF65-F5344CB8AC3E}">
        <p14:creationId xmlns:p14="http://schemas.microsoft.com/office/powerpoint/2010/main" val="2421807006"/>
      </p:ext>
    </p:extLst>
  </p:cSld>
  <p:clrMapOvr>
    <a:masterClrMapping/>
  </p:clrMapOvr>
  <p:transition spd="slow">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25394-A7B9-46B0-9983-446ACEA25DF8}"/>
              </a:ext>
            </a:extLst>
          </p:cNvPr>
          <p:cNvSpPr>
            <a:spLocks noGrp="1"/>
          </p:cNvSpPr>
          <p:nvPr>
            <p:ph type="title"/>
          </p:nvPr>
        </p:nvSpPr>
        <p:spPr/>
        <p:txBody>
          <a:bodyPr/>
          <a:lstStyle/>
          <a:p>
            <a:r>
              <a:rPr lang="en-US" dirty="0"/>
              <a:t>District Leadership Nominations</a:t>
            </a:r>
          </a:p>
        </p:txBody>
      </p:sp>
      <p:sp>
        <p:nvSpPr>
          <p:cNvPr id="3" name="Content Placeholder 2">
            <a:extLst>
              <a:ext uri="{FF2B5EF4-FFF2-40B4-BE49-F238E27FC236}">
                <a16:creationId xmlns:a16="http://schemas.microsoft.com/office/drawing/2014/main" id="{A9A1071C-FBC6-4234-96FE-8D3B6CCD63F6}"/>
              </a:ext>
            </a:extLst>
          </p:cNvPr>
          <p:cNvSpPr>
            <a:spLocks noGrp="1"/>
          </p:cNvSpPr>
          <p:nvPr>
            <p:ph sz="quarter" idx="10"/>
          </p:nvPr>
        </p:nvSpPr>
        <p:spPr/>
        <p:txBody>
          <a:bodyPr/>
          <a:lstStyle/>
          <a:p>
            <a:r>
              <a:rPr lang="en-US" dirty="0"/>
              <a:t>Rhonda Williams, DTM</a:t>
            </a:r>
          </a:p>
          <a:p>
            <a:r>
              <a:rPr lang="en-US" dirty="0"/>
              <a:t>Past District Director</a:t>
            </a:r>
          </a:p>
        </p:txBody>
      </p:sp>
    </p:spTree>
    <p:extLst>
      <p:ext uri="{BB962C8B-B14F-4D97-AF65-F5344CB8AC3E}">
        <p14:creationId xmlns:p14="http://schemas.microsoft.com/office/powerpoint/2010/main" val="269957005"/>
      </p:ext>
    </p:extLst>
  </p:cSld>
  <p:clrMapOvr>
    <a:masterClrMapping/>
  </p:clrMapOvr>
  <p:transition spd="slow">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ee the source image">
            <a:extLst>
              <a:ext uri="{FF2B5EF4-FFF2-40B4-BE49-F238E27FC236}">
                <a16:creationId xmlns:a16="http://schemas.microsoft.com/office/drawing/2014/main" id="{740F95AC-B388-4046-9CBE-4FBB4AE594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685800"/>
            <a:ext cx="73152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671417"/>
      </p:ext>
    </p:extLst>
  </p:cSld>
  <p:clrMapOvr>
    <a:masterClrMapping/>
  </p:clrMapOvr>
  <p:transition spd="slow">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C766F-2DB9-409E-BA99-A6B865C1B6A2}"/>
              </a:ext>
            </a:extLst>
          </p:cNvPr>
          <p:cNvSpPr>
            <a:spLocks noGrp="1"/>
          </p:cNvSpPr>
          <p:nvPr>
            <p:ph type="title"/>
          </p:nvPr>
        </p:nvSpPr>
        <p:spPr/>
        <p:txBody>
          <a:bodyPr/>
          <a:lstStyle/>
          <a:p>
            <a:r>
              <a:rPr lang="en-US" dirty="0"/>
              <a:t>Area &amp; Division Director Roundtable</a:t>
            </a:r>
          </a:p>
        </p:txBody>
      </p:sp>
      <p:sp>
        <p:nvSpPr>
          <p:cNvPr id="3" name="Content Placeholder 2">
            <a:extLst>
              <a:ext uri="{FF2B5EF4-FFF2-40B4-BE49-F238E27FC236}">
                <a16:creationId xmlns:a16="http://schemas.microsoft.com/office/drawing/2014/main" id="{1BB5DFE4-7BC4-441F-838E-174163549E85}"/>
              </a:ext>
            </a:extLst>
          </p:cNvPr>
          <p:cNvSpPr>
            <a:spLocks noGrp="1"/>
          </p:cNvSpPr>
          <p:nvPr>
            <p:ph sz="quarter" idx="10"/>
          </p:nvPr>
        </p:nvSpPr>
        <p:spPr/>
        <p:txBody>
          <a:bodyPr/>
          <a:lstStyle/>
          <a:p>
            <a:r>
              <a:rPr lang="en-US" dirty="0"/>
              <a:t>Keith </a:t>
            </a:r>
            <a:r>
              <a:rPr lang="en-US" dirty="0" err="1"/>
              <a:t>Cumiskey</a:t>
            </a:r>
            <a:r>
              <a:rPr lang="en-US" dirty="0"/>
              <a:t>, DTM </a:t>
            </a:r>
          </a:p>
          <a:p>
            <a:r>
              <a:rPr lang="en-US" dirty="0"/>
              <a:t>and </a:t>
            </a:r>
          </a:p>
          <a:p>
            <a:r>
              <a:rPr lang="en-US" dirty="0"/>
              <a:t>Ed Thelen, DTM</a:t>
            </a:r>
          </a:p>
        </p:txBody>
      </p:sp>
    </p:spTree>
    <p:extLst>
      <p:ext uri="{BB962C8B-B14F-4D97-AF65-F5344CB8AC3E}">
        <p14:creationId xmlns:p14="http://schemas.microsoft.com/office/powerpoint/2010/main" val="747612218"/>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Do we all have a Feather in our CAP?</a:t>
            </a:r>
            <a:endParaRPr lang="en-US" dirty="0"/>
          </a:p>
        </p:txBody>
      </p:sp>
      <p:sp>
        <p:nvSpPr>
          <p:cNvPr id="3" name="Content Placeholder 2"/>
          <p:cNvSpPr>
            <a:spLocks noGrp="1"/>
          </p:cNvSpPr>
          <p:nvPr>
            <p:ph idx="1"/>
          </p:nvPr>
        </p:nvSpPr>
        <p:spPr/>
        <p:txBody>
          <a:bodyPr/>
          <a:lstStyle/>
          <a:p>
            <a:r>
              <a:rPr lang="en-US" dirty="0"/>
              <a:t>Change</a:t>
            </a:r>
          </a:p>
          <a:p>
            <a:r>
              <a:rPr lang="en-US" dirty="0"/>
              <a:t>Attitude</a:t>
            </a:r>
          </a:p>
          <a:p>
            <a:r>
              <a:rPr lang="en-US" dirty="0"/>
              <a:t>Pathways</a:t>
            </a:r>
          </a:p>
          <a:p>
            <a:endParaRPr lang="en-US" dirty="0"/>
          </a:p>
        </p:txBody>
      </p:sp>
      <p:pic>
        <p:nvPicPr>
          <p:cNvPr id="4" name="Picture 2" descr="C:\Users\Owner\AppData\Local\Microsoft\Windows\INetCache\IE\JU5QYK54\gray_ankh_top_hat_with_feathers_3_by_windthin-d4kxaxm[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a:xfrm>
            <a:off x="3276600" y="2057400"/>
            <a:ext cx="4343400" cy="3373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32901105"/>
      </p:ext>
    </p:extLst>
  </p:cSld>
  <p:clrMapOvr>
    <a:masterClrMapping/>
  </p:clrMapOvr>
  <p:transition spd="slow">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ee the source image">
            <a:extLst>
              <a:ext uri="{FF2B5EF4-FFF2-40B4-BE49-F238E27FC236}">
                <a16:creationId xmlns:a16="http://schemas.microsoft.com/office/drawing/2014/main" id="{5AFE274C-A7E6-462F-B7CF-DCFC8C6FA9BE}"/>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28700" y="762000"/>
            <a:ext cx="7086600" cy="5749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4961009"/>
      </p:ext>
    </p:extLst>
  </p:cSld>
  <p:clrMapOvr>
    <a:masterClrMapping/>
  </p:clrMapOvr>
  <p:transition spd="slow">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B0BD5-87F1-4F44-BE7F-6914FE7C0BF3}"/>
              </a:ext>
            </a:extLst>
          </p:cNvPr>
          <p:cNvSpPr>
            <a:spLocks noGrp="1"/>
          </p:cNvSpPr>
          <p:nvPr>
            <p:ph type="title"/>
          </p:nvPr>
        </p:nvSpPr>
        <p:spPr/>
        <p:txBody>
          <a:bodyPr/>
          <a:lstStyle/>
          <a:p>
            <a:r>
              <a:rPr lang="en-US" dirty="0"/>
              <a:t>TLI Update</a:t>
            </a:r>
          </a:p>
        </p:txBody>
      </p:sp>
      <p:sp>
        <p:nvSpPr>
          <p:cNvPr id="3" name="Content Placeholder 2">
            <a:extLst>
              <a:ext uri="{FF2B5EF4-FFF2-40B4-BE49-F238E27FC236}">
                <a16:creationId xmlns:a16="http://schemas.microsoft.com/office/drawing/2014/main" id="{B7705227-7591-439F-A153-DB226C538565}"/>
              </a:ext>
            </a:extLst>
          </p:cNvPr>
          <p:cNvSpPr>
            <a:spLocks noGrp="1"/>
          </p:cNvSpPr>
          <p:nvPr>
            <p:ph sz="quarter" idx="10"/>
          </p:nvPr>
        </p:nvSpPr>
        <p:spPr/>
        <p:txBody>
          <a:bodyPr/>
          <a:lstStyle/>
          <a:p>
            <a:r>
              <a:rPr lang="en-US" dirty="0"/>
              <a:t>Ed Thelen, DTM</a:t>
            </a:r>
          </a:p>
          <a:p>
            <a:r>
              <a:rPr lang="en-US" dirty="0"/>
              <a:t>District Director</a:t>
            </a:r>
          </a:p>
        </p:txBody>
      </p:sp>
    </p:spTree>
    <p:extLst>
      <p:ext uri="{BB962C8B-B14F-4D97-AF65-F5344CB8AC3E}">
        <p14:creationId xmlns:p14="http://schemas.microsoft.com/office/powerpoint/2010/main" val="1295564953"/>
      </p:ext>
    </p:extLst>
  </p:cSld>
  <p:clrMapOvr>
    <a:masterClrMapping/>
  </p:clrMapOvr>
  <p:transition spd="slow">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FC5B5B3-FD28-43C3-BF83-A0BB222008B1}"/>
              </a:ext>
            </a:extLst>
          </p:cNvPr>
          <p:cNvSpPr txBox="1"/>
          <p:nvPr/>
        </p:nvSpPr>
        <p:spPr>
          <a:xfrm>
            <a:off x="22122" y="152400"/>
            <a:ext cx="9121877" cy="6447919"/>
          </a:xfrm>
          <a:prstGeom prst="rect">
            <a:avLst/>
          </a:prstGeom>
          <a:noFill/>
        </p:spPr>
        <p:txBody>
          <a:bodyPr wrap="square" rtlCol="0">
            <a:spAutoFit/>
          </a:bodyPr>
          <a:lstStyle/>
          <a:p>
            <a:pPr algn="ctr"/>
            <a:r>
              <a:rPr lang="en-US" sz="41300" b="1" dirty="0">
                <a:latin typeface="Myriad Pro"/>
              </a:rPr>
              <a:t>21</a:t>
            </a:r>
            <a:endParaRPr lang="en-US" b="1" dirty="0">
              <a:latin typeface="Myriad Pro"/>
            </a:endParaRPr>
          </a:p>
        </p:txBody>
      </p:sp>
    </p:spTree>
    <p:extLst>
      <p:ext uri="{BB962C8B-B14F-4D97-AF65-F5344CB8AC3E}">
        <p14:creationId xmlns:p14="http://schemas.microsoft.com/office/powerpoint/2010/main" val="3323362086"/>
      </p:ext>
    </p:extLst>
  </p:cSld>
  <p:clrMapOvr>
    <a:masterClrMapping/>
  </p:clrMapOvr>
  <p:transition spd="slow">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2260-5F3A-4810-AD61-C15CD639B6B2}"/>
              </a:ext>
            </a:extLst>
          </p:cNvPr>
          <p:cNvSpPr>
            <a:spLocks noGrp="1"/>
          </p:cNvSpPr>
          <p:nvPr>
            <p:ph type="title"/>
          </p:nvPr>
        </p:nvSpPr>
        <p:spPr/>
        <p:txBody>
          <a:bodyPr/>
          <a:lstStyle/>
          <a:p>
            <a:r>
              <a:rPr lang="en-US" dirty="0"/>
              <a:t>Registration Now Open</a:t>
            </a:r>
          </a:p>
        </p:txBody>
      </p:sp>
      <p:sp>
        <p:nvSpPr>
          <p:cNvPr id="3" name="Content Placeholder 2">
            <a:extLst>
              <a:ext uri="{FF2B5EF4-FFF2-40B4-BE49-F238E27FC236}">
                <a16:creationId xmlns:a16="http://schemas.microsoft.com/office/drawing/2014/main" id="{520C60D6-F9AA-4D62-ABC9-CC87B2D12DFE}"/>
              </a:ext>
            </a:extLst>
          </p:cNvPr>
          <p:cNvSpPr>
            <a:spLocks noGrp="1"/>
          </p:cNvSpPr>
          <p:nvPr>
            <p:ph idx="1"/>
          </p:nvPr>
        </p:nvSpPr>
        <p:spPr>
          <a:xfrm>
            <a:off x="457200" y="1604155"/>
            <a:ext cx="8610600" cy="5101445"/>
          </a:xfrm>
        </p:spPr>
        <p:txBody>
          <a:bodyPr>
            <a:normAutofit lnSpcReduction="10000"/>
          </a:bodyPr>
          <a:lstStyle/>
          <a:p>
            <a:r>
              <a:rPr lang="en-US" dirty="0"/>
              <a:t>Register at:  </a:t>
            </a:r>
          </a:p>
          <a:p>
            <a:pPr lvl="1"/>
            <a:r>
              <a:rPr lang="en-US" u="sng" dirty="0">
                <a:hlinkClick r:id="rId2"/>
              </a:rPr>
              <a:t>District 35 Winter Toastmasters Leadership Institute 2018-2019</a:t>
            </a:r>
            <a:endParaRPr lang="en-US" dirty="0"/>
          </a:p>
          <a:p>
            <a:endParaRPr lang="en-US" dirty="0"/>
          </a:p>
          <a:p>
            <a:r>
              <a:rPr lang="en-US" dirty="0"/>
              <a:t>Time: 9:00 am-4:00 pm</a:t>
            </a:r>
          </a:p>
          <a:p>
            <a:r>
              <a:rPr lang="en-US" dirty="0"/>
              <a:t>Cost: $20.00 per person (includes lunch)</a:t>
            </a:r>
          </a:p>
          <a:p>
            <a:r>
              <a:rPr lang="en-US" dirty="0"/>
              <a:t>Optional Cost: $25.00 per person on a 40-passenger bus from Milwaukee &amp; Brookfield to Madison</a:t>
            </a:r>
          </a:p>
          <a:p>
            <a:r>
              <a:rPr lang="en-US" dirty="0"/>
              <a:t>Open to ALL MEMBERS, not just officers</a:t>
            </a:r>
          </a:p>
          <a:p>
            <a:pPr lvl="1"/>
            <a:r>
              <a:rPr lang="en-US" dirty="0"/>
              <a:t>Reminder: clubs need at least 4 of the 7 officers trained</a:t>
            </a:r>
          </a:p>
          <a:p>
            <a:endParaRPr lang="en-US" dirty="0"/>
          </a:p>
        </p:txBody>
      </p:sp>
    </p:spTree>
    <p:extLst>
      <p:ext uri="{BB962C8B-B14F-4D97-AF65-F5344CB8AC3E}">
        <p14:creationId xmlns:p14="http://schemas.microsoft.com/office/powerpoint/2010/main" val="160840033"/>
      </p:ext>
    </p:extLst>
  </p:cSld>
  <p:clrMapOvr>
    <a:masterClrMapping/>
  </p:clrMapOvr>
  <p:transition spd="slow">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D50B7-2B11-4885-9D4D-553F94454F65}"/>
              </a:ext>
            </a:extLst>
          </p:cNvPr>
          <p:cNvSpPr>
            <a:spLocks noGrp="1"/>
          </p:cNvSpPr>
          <p:nvPr>
            <p:ph type="title"/>
          </p:nvPr>
        </p:nvSpPr>
        <p:spPr/>
        <p:txBody>
          <a:bodyPr/>
          <a:lstStyle/>
          <a:p>
            <a:r>
              <a:rPr lang="en-US" dirty="0"/>
              <a:t>Don’t want to drive? Take the bus!</a:t>
            </a:r>
          </a:p>
        </p:txBody>
      </p:sp>
      <p:sp>
        <p:nvSpPr>
          <p:cNvPr id="3" name="Content Placeholder 2">
            <a:extLst>
              <a:ext uri="{FF2B5EF4-FFF2-40B4-BE49-F238E27FC236}">
                <a16:creationId xmlns:a16="http://schemas.microsoft.com/office/drawing/2014/main" id="{99321D50-F4BE-432A-B5E4-11B31F4CF994}"/>
              </a:ext>
            </a:extLst>
          </p:cNvPr>
          <p:cNvSpPr>
            <a:spLocks noGrp="1"/>
          </p:cNvSpPr>
          <p:nvPr>
            <p:ph idx="1"/>
          </p:nvPr>
        </p:nvSpPr>
        <p:spPr>
          <a:xfrm>
            <a:off x="533400" y="1524000"/>
            <a:ext cx="8305800" cy="4876800"/>
          </a:xfrm>
        </p:spPr>
        <p:txBody>
          <a:bodyPr/>
          <a:lstStyle/>
          <a:p>
            <a:r>
              <a:rPr lang="en-US" dirty="0"/>
              <a:t>For Divisions A, B, D, &amp; F</a:t>
            </a:r>
          </a:p>
          <a:p>
            <a:r>
              <a:rPr lang="en-US" dirty="0"/>
              <a:t>Badger Coach Lines</a:t>
            </a:r>
          </a:p>
          <a:p>
            <a:endParaRPr lang="en-US" dirty="0"/>
          </a:p>
          <a:p>
            <a:endParaRPr lang="en-US" dirty="0"/>
          </a:p>
        </p:txBody>
      </p:sp>
      <p:pic>
        <p:nvPicPr>
          <p:cNvPr id="10" name="Picture 4" descr="Image may contain: sky and outdoor">
            <a:extLst>
              <a:ext uri="{FF2B5EF4-FFF2-40B4-BE49-F238E27FC236}">
                <a16:creationId xmlns:a16="http://schemas.microsoft.com/office/drawing/2014/main" id="{7ACFE02C-06CA-4356-8E01-F4D563138C03}"/>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752600" y="2819400"/>
            <a:ext cx="5867400" cy="3728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2238096"/>
      </p:ext>
    </p:extLst>
  </p:cSld>
  <p:clrMapOvr>
    <a:masterClrMapping/>
  </p:clrMapOvr>
  <p:transition spd="slow">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05E2F-404D-4FE2-A525-D81B05010DC1}"/>
              </a:ext>
            </a:extLst>
          </p:cNvPr>
          <p:cNvSpPr>
            <a:spLocks noGrp="1"/>
          </p:cNvSpPr>
          <p:nvPr>
            <p:ph type="title"/>
          </p:nvPr>
        </p:nvSpPr>
        <p:spPr/>
        <p:txBody>
          <a:bodyPr/>
          <a:lstStyle/>
          <a:p>
            <a:r>
              <a:rPr lang="en-US" dirty="0"/>
              <a:t>Education Schedule</a:t>
            </a:r>
          </a:p>
        </p:txBody>
      </p:sp>
      <p:sp>
        <p:nvSpPr>
          <p:cNvPr id="3" name="Content Placeholder 2">
            <a:extLst>
              <a:ext uri="{FF2B5EF4-FFF2-40B4-BE49-F238E27FC236}">
                <a16:creationId xmlns:a16="http://schemas.microsoft.com/office/drawing/2014/main" id="{451055FC-6573-451D-B47C-6A7D099912A0}"/>
              </a:ext>
            </a:extLst>
          </p:cNvPr>
          <p:cNvSpPr>
            <a:spLocks noGrp="1"/>
          </p:cNvSpPr>
          <p:nvPr>
            <p:ph idx="1"/>
          </p:nvPr>
        </p:nvSpPr>
        <p:spPr/>
        <p:txBody>
          <a:bodyPr>
            <a:normAutofit/>
          </a:bodyPr>
          <a:lstStyle/>
          <a:p>
            <a:r>
              <a:rPr lang="en-US" dirty="0"/>
              <a:t>8:30-9:30 	Registration and Icebreaker(s)</a:t>
            </a:r>
          </a:p>
          <a:p>
            <a:r>
              <a:rPr lang="en-US" dirty="0"/>
              <a:t>9:30-9:45 	Remarks from Trio &amp; </a:t>
            </a:r>
          </a:p>
          <a:p>
            <a:pPr marL="0" indent="0">
              <a:buNone/>
            </a:pPr>
            <a:r>
              <a:rPr lang="en-US" dirty="0"/>
              <a:t>			TLI Dean Andy Little</a:t>
            </a:r>
          </a:p>
          <a:p>
            <a:r>
              <a:rPr lang="en-US" dirty="0"/>
              <a:t>9:45-10:45 	Think Like a Negotiator</a:t>
            </a:r>
          </a:p>
          <a:p>
            <a:r>
              <a:rPr lang="en-US" dirty="0"/>
              <a:t>10:45-11:00 	Break</a:t>
            </a:r>
          </a:p>
          <a:p>
            <a:r>
              <a:rPr lang="en-US" dirty="0"/>
              <a:t>11:00-12:00 	Pathways – Kathy Shine</a:t>
            </a:r>
          </a:p>
          <a:p>
            <a:r>
              <a:rPr lang="en-US" dirty="0"/>
              <a:t>12:00-1:00 	Lunch and Recognition</a:t>
            </a:r>
          </a:p>
        </p:txBody>
      </p:sp>
    </p:spTree>
    <p:extLst>
      <p:ext uri="{BB962C8B-B14F-4D97-AF65-F5344CB8AC3E}">
        <p14:creationId xmlns:p14="http://schemas.microsoft.com/office/powerpoint/2010/main" val="3245898568"/>
      </p:ext>
    </p:extLst>
  </p:cSld>
  <p:clrMapOvr>
    <a:masterClrMapping/>
  </p:clrMapOvr>
  <p:transition spd="slow">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05E2F-404D-4FE2-A525-D81B05010DC1}"/>
              </a:ext>
            </a:extLst>
          </p:cNvPr>
          <p:cNvSpPr>
            <a:spLocks noGrp="1"/>
          </p:cNvSpPr>
          <p:nvPr>
            <p:ph type="title"/>
          </p:nvPr>
        </p:nvSpPr>
        <p:spPr/>
        <p:txBody>
          <a:bodyPr/>
          <a:lstStyle/>
          <a:p>
            <a:r>
              <a:rPr lang="en-US" dirty="0"/>
              <a:t>Education Schedule</a:t>
            </a:r>
          </a:p>
        </p:txBody>
      </p:sp>
      <p:sp>
        <p:nvSpPr>
          <p:cNvPr id="3" name="Content Placeholder 2">
            <a:extLst>
              <a:ext uri="{FF2B5EF4-FFF2-40B4-BE49-F238E27FC236}">
                <a16:creationId xmlns:a16="http://schemas.microsoft.com/office/drawing/2014/main" id="{451055FC-6573-451D-B47C-6A7D099912A0}"/>
              </a:ext>
            </a:extLst>
          </p:cNvPr>
          <p:cNvSpPr>
            <a:spLocks noGrp="1"/>
          </p:cNvSpPr>
          <p:nvPr>
            <p:ph idx="1"/>
          </p:nvPr>
        </p:nvSpPr>
        <p:spPr/>
        <p:txBody>
          <a:bodyPr>
            <a:normAutofit/>
          </a:bodyPr>
          <a:lstStyle/>
          <a:p>
            <a:r>
              <a:rPr lang="en-US" dirty="0"/>
              <a:t>1:00-1:45 	Effective Communications – 				</a:t>
            </a:r>
            <a:r>
              <a:rPr lang="en-US" dirty="0" err="1"/>
              <a:t>Eldonna</a:t>
            </a:r>
            <a:r>
              <a:rPr lang="en-US" dirty="0"/>
              <a:t> Fernandez</a:t>
            </a:r>
          </a:p>
          <a:p>
            <a:r>
              <a:rPr lang="en-US" dirty="0"/>
              <a:t>1:45-2:30 	Leading Together – </a:t>
            </a:r>
          </a:p>
          <a:p>
            <a:pPr marL="0" indent="0">
              <a:buNone/>
            </a:pPr>
            <a:r>
              <a:rPr lang="en-US" dirty="0"/>
              <a:t>			Farzana </a:t>
            </a:r>
            <a:r>
              <a:rPr lang="en-US" dirty="0" err="1"/>
              <a:t>Chohan</a:t>
            </a:r>
            <a:r>
              <a:rPr lang="en-US" dirty="0"/>
              <a:t>, Region Advisor</a:t>
            </a:r>
          </a:p>
          <a:p>
            <a:r>
              <a:rPr lang="en-US" dirty="0"/>
              <a:t>2:30-2:45 	Break</a:t>
            </a:r>
          </a:p>
          <a:p>
            <a:r>
              <a:rPr lang="en-US" dirty="0"/>
              <a:t>2:45-3:15 	Building Clubs</a:t>
            </a:r>
          </a:p>
          <a:p>
            <a:r>
              <a:rPr lang="en-US" dirty="0"/>
              <a:t>3:15-3:45 	The Importance of Listening</a:t>
            </a:r>
          </a:p>
          <a:p>
            <a:r>
              <a:rPr lang="en-US" dirty="0"/>
              <a:t>3:45-4:00 	Wrap-Up and Prizes</a:t>
            </a:r>
          </a:p>
          <a:p>
            <a:endParaRPr lang="en-US" dirty="0"/>
          </a:p>
        </p:txBody>
      </p:sp>
    </p:spTree>
    <p:extLst>
      <p:ext uri="{BB962C8B-B14F-4D97-AF65-F5344CB8AC3E}">
        <p14:creationId xmlns:p14="http://schemas.microsoft.com/office/powerpoint/2010/main" val="1025345627"/>
      </p:ext>
    </p:extLst>
  </p:cSld>
  <p:clrMapOvr>
    <a:masterClrMapping/>
  </p:clrMapOvr>
  <p:transition spd="slow">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89A3E-EDE9-433C-9AC7-BCD06209A012}"/>
              </a:ext>
            </a:extLst>
          </p:cNvPr>
          <p:cNvSpPr>
            <a:spLocks noGrp="1"/>
          </p:cNvSpPr>
          <p:nvPr>
            <p:ph type="title"/>
          </p:nvPr>
        </p:nvSpPr>
        <p:spPr/>
        <p:txBody>
          <a:bodyPr/>
          <a:lstStyle/>
          <a:p>
            <a:r>
              <a:rPr lang="en-US" dirty="0"/>
              <a:t>Facebook and Website</a:t>
            </a:r>
          </a:p>
        </p:txBody>
      </p:sp>
      <p:sp>
        <p:nvSpPr>
          <p:cNvPr id="3" name="Content Placeholder 2">
            <a:extLst>
              <a:ext uri="{FF2B5EF4-FFF2-40B4-BE49-F238E27FC236}">
                <a16:creationId xmlns:a16="http://schemas.microsoft.com/office/drawing/2014/main" id="{CC88ECF8-C7B4-4839-B50B-25B42B8375E6}"/>
              </a:ext>
            </a:extLst>
          </p:cNvPr>
          <p:cNvSpPr>
            <a:spLocks noGrp="1"/>
          </p:cNvSpPr>
          <p:nvPr>
            <p:ph idx="1"/>
          </p:nvPr>
        </p:nvSpPr>
        <p:spPr>
          <a:xfrm>
            <a:off x="457200" y="1447800"/>
            <a:ext cx="8229600" cy="5101445"/>
          </a:xfrm>
        </p:spPr>
        <p:txBody>
          <a:bodyPr/>
          <a:lstStyle/>
          <a:p>
            <a:r>
              <a:rPr lang="en-US" dirty="0"/>
              <a:t>Keep watching the District 35 Facebook page and website for continued updates about TLI training</a:t>
            </a:r>
          </a:p>
          <a:p>
            <a:r>
              <a:rPr lang="en-US" dirty="0"/>
              <a:t>Share with your clubs about the training</a:t>
            </a:r>
          </a:p>
          <a:p>
            <a:r>
              <a:rPr lang="en-US" dirty="0"/>
              <a:t>Share the makeup TLI training sessions as dates become available (encourage clubs to regularly check the district calendar for details)</a:t>
            </a:r>
          </a:p>
        </p:txBody>
      </p:sp>
      <p:pic>
        <p:nvPicPr>
          <p:cNvPr id="3074" name="Picture 2" descr="See the source image">
            <a:extLst>
              <a:ext uri="{FF2B5EF4-FFF2-40B4-BE49-F238E27FC236}">
                <a16:creationId xmlns:a16="http://schemas.microsoft.com/office/drawing/2014/main" id="{08C4F69A-4DFA-4AFD-929D-35E02B7A61D1}"/>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857500" y="4800600"/>
            <a:ext cx="3429000" cy="193119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4808890"/>
      </p:ext>
    </p:extLst>
  </p:cSld>
  <p:clrMapOvr>
    <a:masterClrMapping/>
  </p:clrMapOvr>
  <p:transition spd="slow">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fontScale="90000"/>
          </a:bodyPr>
          <a:lstStyle/>
          <a:p>
            <a:r>
              <a:rPr lang="en-US" dirty="0"/>
              <a:t>District 35 Finance Update</a:t>
            </a:r>
            <a:br>
              <a:rPr lang="en-US" dirty="0"/>
            </a:br>
            <a:endParaRPr lang="en-US" dirty="0"/>
          </a:p>
        </p:txBody>
      </p:sp>
      <p:sp>
        <p:nvSpPr>
          <p:cNvPr id="21" name="Content Placeholder 20"/>
          <p:cNvSpPr>
            <a:spLocks noGrp="1"/>
          </p:cNvSpPr>
          <p:nvPr>
            <p:ph sz="quarter" idx="10"/>
          </p:nvPr>
        </p:nvSpPr>
        <p:spPr/>
        <p:txBody>
          <a:bodyPr/>
          <a:lstStyle/>
          <a:p>
            <a:r>
              <a:rPr lang="en-US" dirty="0"/>
              <a:t>Jason P. Feucht, ACS, ALS</a:t>
            </a:r>
          </a:p>
          <a:p>
            <a:r>
              <a:rPr lang="en-US" dirty="0"/>
              <a:t>District Finance Manager</a:t>
            </a:r>
          </a:p>
        </p:txBody>
      </p:sp>
    </p:spTree>
    <p:extLst>
      <p:ext uri="{BB962C8B-B14F-4D97-AF65-F5344CB8AC3E}">
        <p14:creationId xmlns:p14="http://schemas.microsoft.com/office/powerpoint/2010/main" val="1947813230"/>
      </p:ext>
    </p:extLst>
  </p:cSld>
  <p:clrMapOvr>
    <a:masterClrMapping/>
  </p:clrMapOvr>
  <p:transition spd="slow">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Overview</a:t>
            </a:r>
          </a:p>
        </p:txBody>
      </p:sp>
      <p:sp>
        <p:nvSpPr>
          <p:cNvPr id="6" name="Content Placeholder 5"/>
          <p:cNvSpPr>
            <a:spLocks noGrp="1"/>
          </p:cNvSpPr>
          <p:nvPr>
            <p:ph idx="1"/>
          </p:nvPr>
        </p:nvSpPr>
        <p:spPr/>
        <p:txBody>
          <a:bodyPr/>
          <a:lstStyle/>
          <a:p>
            <a:r>
              <a:rPr lang="en-US" dirty="0"/>
              <a:t>Income Estimates</a:t>
            </a:r>
          </a:p>
          <a:p>
            <a:r>
              <a:rPr lang="en-US" dirty="0"/>
              <a:t>Travel / Mileage Budget Status</a:t>
            </a:r>
          </a:p>
          <a:p>
            <a:r>
              <a:rPr lang="en-US" dirty="0"/>
              <a:t>Reminders</a:t>
            </a:r>
          </a:p>
          <a:p>
            <a:pPr lvl="2"/>
            <a:endParaRPr lang="en-US" dirty="0"/>
          </a:p>
          <a:p>
            <a:pPr lvl="2"/>
            <a:endParaRPr lang="en-US" dirty="0"/>
          </a:p>
          <a:p>
            <a:endParaRPr lang="en-US" dirty="0"/>
          </a:p>
        </p:txBody>
      </p:sp>
      <p:pic>
        <p:nvPicPr>
          <p:cNvPr id="6146" name="Picture 2" descr="See the source image">
            <a:extLst>
              <a:ext uri="{FF2B5EF4-FFF2-40B4-BE49-F238E27FC236}">
                <a16:creationId xmlns:a16="http://schemas.microsoft.com/office/drawing/2014/main" id="{D89E45C0-D196-4EC1-8F9C-48CA2DD992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3837654"/>
            <a:ext cx="428625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635443"/>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C65F7-6085-4AC2-A038-49224D992A84}"/>
              </a:ext>
            </a:extLst>
          </p:cNvPr>
          <p:cNvSpPr>
            <a:spLocks noGrp="1"/>
          </p:cNvSpPr>
          <p:nvPr>
            <p:ph type="title"/>
          </p:nvPr>
        </p:nvSpPr>
        <p:spPr/>
        <p:txBody>
          <a:bodyPr/>
          <a:lstStyle/>
          <a:p>
            <a:r>
              <a:rPr lang="en-US" dirty="0"/>
              <a:t>DEC Celebrity</a:t>
            </a:r>
          </a:p>
        </p:txBody>
      </p:sp>
      <p:sp>
        <p:nvSpPr>
          <p:cNvPr id="3" name="Content Placeholder 2">
            <a:extLst>
              <a:ext uri="{FF2B5EF4-FFF2-40B4-BE49-F238E27FC236}">
                <a16:creationId xmlns:a16="http://schemas.microsoft.com/office/drawing/2014/main" id="{12E4FE44-61A2-480B-8B68-9A7CFB0E9B0E}"/>
              </a:ext>
            </a:extLst>
          </p:cNvPr>
          <p:cNvSpPr>
            <a:spLocks noGrp="1"/>
          </p:cNvSpPr>
          <p:nvPr>
            <p:ph sz="quarter" idx="10"/>
          </p:nvPr>
        </p:nvSpPr>
        <p:spPr/>
        <p:txBody>
          <a:bodyPr/>
          <a:lstStyle/>
          <a:p>
            <a:r>
              <a:rPr lang="en-US" dirty="0"/>
              <a:t>Keith </a:t>
            </a:r>
            <a:r>
              <a:rPr lang="en-US" dirty="0" err="1"/>
              <a:t>Cumiskey</a:t>
            </a:r>
            <a:r>
              <a:rPr lang="en-US" dirty="0"/>
              <a:t>, DTM</a:t>
            </a:r>
          </a:p>
          <a:p>
            <a:r>
              <a:rPr lang="en-US" dirty="0"/>
              <a:t>Immediate Past District Director</a:t>
            </a:r>
          </a:p>
        </p:txBody>
      </p:sp>
    </p:spTree>
    <p:extLst>
      <p:ext uri="{BB962C8B-B14F-4D97-AF65-F5344CB8AC3E}">
        <p14:creationId xmlns:p14="http://schemas.microsoft.com/office/powerpoint/2010/main" val="560737417"/>
      </p:ext>
    </p:extLst>
  </p:cSld>
  <p:clrMapOvr>
    <a:masterClrMapping/>
  </p:clrMapOvr>
  <p:transition spd="slow">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76DDF-F872-F14F-B09C-0B3E416DDC15}"/>
              </a:ext>
            </a:extLst>
          </p:cNvPr>
          <p:cNvSpPr>
            <a:spLocks noGrp="1"/>
          </p:cNvSpPr>
          <p:nvPr>
            <p:ph type="title"/>
          </p:nvPr>
        </p:nvSpPr>
        <p:spPr/>
        <p:txBody>
          <a:bodyPr/>
          <a:lstStyle/>
          <a:p>
            <a:r>
              <a:rPr lang="en-US" dirty="0"/>
              <a:t>Income Estimates</a:t>
            </a:r>
          </a:p>
        </p:txBody>
      </p:sp>
      <p:sp>
        <p:nvSpPr>
          <p:cNvPr id="4" name="Content Placeholder 3">
            <a:extLst>
              <a:ext uri="{FF2B5EF4-FFF2-40B4-BE49-F238E27FC236}">
                <a16:creationId xmlns:a16="http://schemas.microsoft.com/office/drawing/2014/main" id="{F0CE0ED6-56F9-384C-A7FC-6FDCF9674AE6}"/>
              </a:ext>
            </a:extLst>
          </p:cNvPr>
          <p:cNvSpPr>
            <a:spLocks noGrp="1"/>
          </p:cNvSpPr>
          <p:nvPr>
            <p:ph idx="1"/>
          </p:nvPr>
        </p:nvSpPr>
        <p:spPr/>
        <p:txBody>
          <a:bodyPr>
            <a:normAutofit fontScale="85000" lnSpcReduction="20000"/>
          </a:bodyPr>
          <a:lstStyle/>
          <a:p>
            <a:r>
              <a:rPr lang="en-US" dirty="0"/>
              <a:t>District Revenue is based off membership payments</a:t>
            </a:r>
          </a:p>
          <a:p>
            <a:pPr lvl="1"/>
            <a:r>
              <a:rPr lang="en-US" dirty="0"/>
              <a:t>The District receives 25% of member dues from TI for District expenses</a:t>
            </a:r>
          </a:p>
          <a:p>
            <a:pPr lvl="1"/>
            <a:r>
              <a:rPr lang="en-US" dirty="0"/>
              <a:t>On average, this is $10.23 per member payment</a:t>
            </a:r>
          </a:p>
          <a:p>
            <a:r>
              <a:rPr lang="en-US" dirty="0"/>
              <a:t>Income Budget Through October is $21,319</a:t>
            </a:r>
          </a:p>
          <a:p>
            <a:pPr lvl="1"/>
            <a:r>
              <a:rPr lang="en-US" dirty="0"/>
              <a:t>2,084 member payments</a:t>
            </a:r>
          </a:p>
          <a:p>
            <a:pPr lvl="1"/>
            <a:r>
              <a:rPr lang="en-US" dirty="0"/>
              <a:t>Currently we have 1,972 member payments according to the District dashboard</a:t>
            </a:r>
          </a:p>
          <a:p>
            <a:pPr lvl="2"/>
            <a:r>
              <a:rPr lang="en-US" dirty="0"/>
              <a:t>Variance of 112 member payments</a:t>
            </a:r>
          </a:p>
          <a:p>
            <a:pPr lvl="2"/>
            <a:r>
              <a:rPr lang="en-US" dirty="0"/>
              <a:t>That’s $1,145.76 we are already UNDER the income budget</a:t>
            </a:r>
          </a:p>
          <a:p>
            <a:pPr lvl="2"/>
            <a:r>
              <a:rPr lang="en-US" dirty="0"/>
              <a:t>Since the district budget is based on last years actuals, we have $1,145.76 less in income than we did at the same time last year</a:t>
            </a:r>
          </a:p>
          <a:p>
            <a:r>
              <a:rPr lang="en-US" dirty="0"/>
              <a:t>Member Payments are KEY to keeping the district revenues on target</a:t>
            </a:r>
          </a:p>
          <a:p>
            <a:r>
              <a:rPr lang="en-US" dirty="0"/>
              <a:t>This is not a one-time issue; the District will be facing these issues for the foreseeable future.</a:t>
            </a:r>
          </a:p>
          <a:p>
            <a:pPr lvl="1"/>
            <a:endParaRPr lang="en-US" dirty="0"/>
          </a:p>
          <a:p>
            <a:pPr lvl="1"/>
            <a:endParaRPr lang="en-US" dirty="0"/>
          </a:p>
        </p:txBody>
      </p:sp>
    </p:spTree>
    <p:extLst>
      <p:ext uri="{BB962C8B-B14F-4D97-AF65-F5344CB8AC3E}">
        <p14:creationId xmlns:p14="http://schemas.microsoft.com/office/powerpoint/2010/main" val="1595518583"/>
      </p:ext>
    </p:extLst>
  </p:cSld>
  <p:clrMapOvr>
    <a:masterClrMapping/>
  </p:clrMapOvr>
  <p:transition spd="slow">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BB7E6-74A0-724B-B081-AF2814EC6EEA}"/>
              </a:ext>
            </a:extLst>
          </p:cNvPr>
          <p:cNvSpPr>
            <a:spLocks noGrp="1"/>
          </p:cNvSpPr>
          <p:nvPr>
            <p:ph type="title"/>
          </p:nvPr>
        </p:nvSpPr>
        <p:spPr/>
        <p:txBody>
          <a:bodyPr/>
          <a:lstStyle/>
          <a:p>
            <a:r>
              <a:rPr lang="en-US" dirty="0"/>
              <a:t>Travel / Mileage Budget</a:t>
            </a:r>
          </a:p>
        </p:txBody>
      </p:sp>
      <p:sp>
        <p:nvSpPr>
          <p:cNvPr id="3" name="Content Placeholder 2">
            <a:extLst>
              <a:ext uri="{FF2B5EF4-FFF2-40B4-BE49-F238E27FC236}">
                <a16:creationId xmlns:a16="http://schemas.microsoft.com/office/drawing/2014/main" id="{EE434FB9-7A49-BC40-B98B-55E9C035AB50}"/>
              </a:ext>
            </a:extLst>
          </p:cNvPr>
          <p:cNvSpPr>
            <a:spLocks noGrp="1"/>
          </p:cNvSpPr>
          <p:nvPr>
            <p:ph idx="1"/>
          </p:nvPr>
        </p:nvSpPr>
        <p:spPr/>
        <p:txBody>
          <a:bodyPr>
            <a:normAutofit fontScale="92500" lnSpcReduction="20000"/>
          </a:bodyPr>
          <a:lstStyle/>
          <a:p>
            <a:r>
              <a:rPr lang="en-US" dirty="0"/>
              <a:t>As discussed at previous DEC meetings, the 2018-2019 budget has required us to significantly reduce the allocations available for mileage reimbursement</a:t>
            </a:r>
          </a:p>
          <a:p>
            <a:r>
              <a:rPr lang="en-US" dirty="0"/>
              <a:t>The FINAL District Budget Allocated Mileage as Follows:</a:t>
            </a:r>
          </a:p>
          <a:p>
            <a:pPr lvl="1"/>
            <a:r>
              <a:rPr lang="en-US" dirty="0"/>
              <a:t>District Director - $600</a:t>
            </a:r>
          </a:p>
          <a:p>
            <a:pPr lvl="1"/>
            <a:r>
              <a:rPr lang="en-US" dirty="0"/>
              <a:t>Program Quality Director - $677.00</a:t>
            </a:r>
          </a:p>
          <a:p>
            <a:pPr lvl="1"/>
            <a:r>
              <a:rPr lang="en-US" dirty="0"/>
              <a:t>Club Growth Director - $525.00</a:t>
            </a:r>
          </a:p>
          <a:p>
            <a:pPr lvl="1"/>
            <a:r>
              <a:rPr lang="en-US" dirty="0"/>
              <a:t>Immediate Past District Director - $150</a:t>
            </a:r>
          </a:p>
          <a:p>
            <a:pPr lvl="1"/>
            <a:r>
              <a:rPr lang="en-US" dirty="0"/>
              <a:t>Finance Manager - $150</a:t>
            </a:r>
          </a:p>
          <a:p>
            <a:pPr lvl="1"/>
            <a:r>
              <a:rPr lang="en-US" dirty="0"/>
              <a:t>PR Manager - $150</a:t>
            </a:r>
          </a:p>
          <a:p>
            <a:pPr lvl="1"/>
            <a:r>
              <a:rPr lang="en-US" dirty="0"/>
              <a:t>Division Director (each) - $150 – Collective Budget of $1,200</a:t>
            </a:r>
          </a:p>
          <a:p>
            <a:pPr lvl="1"/>
            <a:r>
              <a:rPr lang="en-US" dirty="0"/>
              <a:t>Area Director (each) - $150 – Collective Budget of $4,050</a:t>
            </a:r>
          </a:p>
        </p:txBody>
      </p:sp>
    </p:spTree>
    <p:extLst>
      <p:ext uri="{BB962C8B-B14F-4D97-AF65-F5344CB8AC3E}">
        <p14:creationId xmlns:p14="http://schemas.microsoft.com/office/powerpoint/2010/main" val="3662966045"/>
      </p:ext>
    </p:extLst>
  </p:cSld>
  <p:clrMapOvr>
    <a:masterClrMapping/>
  </p:clrMapOvr>
  <p:transition spd="slow">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8EB9-18C9-BD43-B78C-EAD0EDDDEF5C}"/>
              </a:ext>
            </a:extLst>
          </p:cNvPr>
          <p:cNvSpPr>
            <a:spLocks noGrp="1"/>
          </p:cNvSpPr>
          <p:nvPr>
            <p:ph type="title"/>
          </p:nvPr>
        </p:nvSpPr>
        <p:spPr/>
        <p:txBody>
          <a:bodyPr/>
          <a:lstStyle/>
          <a:p>
            <a:r>
              <a:rPr lang="en-US" dirty="0"/>
              <a:t>Trio &amp; Administration</a:t>
            </a:r>
          </a:p>
        </p:txBody>
      </p:sp>
      <p:graphicFrame>
        <p:nvGraphicFramePr>
          <p:cNvPr id="6" name="Content Placeholder 5">
            <a:extLst>
              <a:ext uri="{FF2B5EF4-FFF2-40B4-BE49-F238E27FC236}">
                <a16:creationId xmlns:a16="http://schemas.microsoft.com/office/drawing/2014/main" id="{396238E8-6529-C24A-BCF7-5D03B7821782}"/>
              </a:ext>
            </a:extLst>
          </p:cNvPr>
          <p:cNvGraphicFramePr>
            <a:graphicFrameLocks noGrp="1"/>
          </p:cNvGraphicFramePr>
          <p:nvPr>
            <p:ph idx="1"/>
            <p:extLst>
              <p:ext uri="{D42A27DB-BD31-4B8C-83A1-F6EECF244321}">
                <p14:modId xmlns:p14="http://schemas.microsoft.com/office/powerpoint/2010/main" val="2034992806"/>
              </p:ext>
            </p:extLst>
          </p:nvPr>
        </p:nvGraphicFramePr>
        <p:xfrm>
          <a:off x="457199" y="1652715"/>
          <a:ext cx="8229601" cy="1376235"/>
        </p:xfrm>
        <a:graphic>
          <a:graphicData uri="http://schemas.openxmlformats.org/drawingml/2006/table">
            <a:tbl>
              <a:tblPr>
                <a:tableStyleId>{5C22544A-7EE6-4342-B048-85BDC9FD1C3A}</a:tableStyleId>
              </a:tblPr>
              <a:tblGrid>
                <a:gridCol w="771362">
                  <a:extLst>
                    <a:ext uri="{9D8B030D-6E8A-4147-A177-3AD203B41FA5}">
                      <a16:colId xmlns:a16="http://schemas.microsoft.com/office/drawing/2014/main" val="3665553126"/>
                    </a:ext>
                  </a:extLst>
                </a:gridCol>
                <a:gridCol w="778312">
                  <a:extLst>
                    <a:ext uri="{9D8B030D-6E8A-4147-A177-3AD203B41FA5}">
                      <a16:colId xmlns:a16="http://schemas.microsoft.com/office/drawing/2014/main" val="1837471668"/>
                    </a:ext>
                  </a:extLst>
                </a:gridCol>
                <a:gridCol w="1480181">
                  <a:extLst>
                    <a:ext uri="{9D8B030D-6E8A-4147-A177-3AD203B41FA5}">
                      <a16:colId xmlns:a16="http://schemas.microsoft.com/office/drawing/2014/main" val="3080265635"/>
                    </a:ext>
                  </a:extLst>
                </a:gridCol>
                <a:gridCol w="1146620">
                  <a:extLst>
                    <a:ext uri="{9D8B030D-6E8A-4147-A177-3AD203B41FA5}">
                      <a16:colId xmlns:a16="http://schemas.microsoft.com/office/drawing/2014/main" val="272301851"/>
                    </a:ext>
                  </a:extLst>
                </a:gridCol>
                <a:gridCol w="1063229">
                  <a:extLst>
                    <a:ext uri="{9D8B030D-6E8A-4147-A177-3AD203B41FA5}">
                      <a16:colId xmlns:a16="http://schemas.microsoft.com/office/drawing/2014/main" val="314409406"/>
                    </a:ext>
                  </a:extLst>
                </a:gridCol>
                <a:gridCol w="1224798">
                  <a:extLst>
                    <a:ext uri="{9D8B030D-6E8A-4147-A177-3AD203B41FA5}">
                      <a16:colId xmlns:a16="http://schemas.microsoft.com/office/drawing/2014/main" val="2630969806"/>
                    </a:ext>
                  </a:extLst>
                </a:gridCol>
                <a:gridCol w="736616">
                  <a:extLst>
                    <a:ext uri="{9D8B030D-6E8A-4147-A177-3AD203B41FA5}">
                      <a16:colId xmlns:a16="http://schemas.microsoft.com/office/drawing/2014/main" val="2514871723"/>
                    </a:ext>
                  </a:extLst>
                </a:gridCol>
                <a:gridCol w="1028483">
                  <a:extLst>
                    <a:ext uri="{9D8B030D-6E8A-4147-A177-3AD203B41FA5}">
                      <a16:colId xmlns:a16="http://schemas.microsoft.com/office/drawing/2014/main" val="2067708257"/>
                    </a:ext>
                  </a:extLst>
                </a:gridCol>
              </a:tblGrid>
              <a:tr h="152915">
                <a:tc>
                  <a:txBody>
                    <a:bodyPr/>
                    <a:lstStyle/>
                    <a:p>
                      <a:pPr algn="l" fontAlgn="b"/>
                      <a:r>
                        <a:rPr lang="en-US" sz="900" b="1" u="none" strike="noStrike" dirty="0">
                          <a:effectLst/>
                        </a:rPr>
                        <a:t>Last Name</a:t>
                      </a:r>
                      <a:endParaRPr lang="en-US" sz="900" b="1"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b="1" u="none" strike="noStrike" dirty="0">
                          <a:effectLst/>
                        </a:rPr>
                        <a:t>First Name</a:t>
                      </a:r>
                      <a:endParaRPr lang="en-US" sz="900" b="1"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b="1" u="none" strike="noStrike" dirty="0">
                          <a:effectLst/>
                        </a:rPr>
                        <a:t>Role</a:t>
                      </a:r>
                      <a:endParaRPr lang="en-US" sz="900" b="1"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b="1" u="none" strike="noStrike" dirty="0">
                          <a:effectLst/>
                        </a:rPr>
                        <a:t> Mileage Budget </a:t>
                      </a:r>
                      <a:endParaRPr lang="en-US" sz="900" b="1"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b="1" u="none" strike="noStrike" dirty="0">
                          <a:effectLst/>
                        </a:rPr>
                        <a:t> Mileage Spent</a:t>
                      </a:r>
                      <a:endParaRPr lang="en-US" sz="900" b="1"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b="1" u="none" strike="noStrike" dirty="0">
                          <a:effectLst/>
                        </a:rPr>
                        <a:t> Pending Reports </a:t>
                      </a:r>
                      <a:endParaRPr lang="en-US" sz="900" b="1"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b="1" u="none" strike="noStrike" dirty="0">
                          <a:effectLst/>
                        </a:rPr>
                        <a:t> Variance </a:t>
                      </a:r>
                      <a:endParaRPr lang="en-US" sz="900" b="1"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b="1" u="none" strike="noStrike" dirty="0">
                          <a:effectLst/>
                        </a:rPr>
                        <a:t>% of Allocation</a:t>
                      </a:r>
                      <a:endParaRPr lang="en-US" sz="900" b="1" i="0" u="none" strike="noStrike" dirty="0">
                        <a:solidFill>
                          <a:srgbClr val="3A3A3A"/>
                        </a:solidFill>
                        <a:effectLst/>
                        <a:latin typeface="Arial" panose="020B0604020202020204" pitchFamily="34" charset="0"/>
                      </a:endParaRPr>
                    </a:p>
                  </a:txBody>
                  <a:tcPr marL="5213" marR="5213" marT="5213" marB="0" anchor="b"/>
                </a:tc>
                <a:extLst>
                  <a:ext uri="{0D108BD9-81ED-4DB2-BD59-A6C34878D82A}">
                    <a16:rowId xmlns:a16="http://schemas.microsoft.com/office/drawing/2014/main" val="2053660573"/>
                  </a:ext>
                </a:extLst>
              </a:tr>
              <a:tr h="152915">
                <a:tc>
                  <a:txBody>
                    <a:bodyPr/>
                    <a:lstStyle/>
                    <a:p>
                      <a:pPr algn="l" fontAlgn="b"/>
                      <a:r>
                        <a:rPr lang="en-US" sz="900" u="none" strike="noStrike" dirty="0">
                          <a:effectLst/>
                        </a:rPr>
                        <a:t>Thelen</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Ed</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District Director</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600.00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149.76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94.72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(355.52)</a:t>
                      </a:r>
                      <a:endParaRPr lang="en-US" sz="900" b="0" i="0" u="none" strike="noStrike" dirty="0">
                        <a:solidFill>
                          <a:srgbClr val="006100"/>
                        </a:solidFill>
                        <a:effectLst/>
                        <a:latin typeface="Arial" panose="020B0604020202020204" pitchFamily="34" charset="0"/>
                      </a:endParaRPr>
                    </a:p>
                  </a:txBody>
                  <a:tcPr marL="5213" marR="5213" marT="5213" marB="0" anchor="b"/>
                </a:tc>
                <a:tc>
                  <a:txBody>
                    <a:bodyPr/>
                    <a:lstStyle/>
                    <a:p>
                      <a:pPr algn="r" fontAlgn="b"/>
                      <a:r>
                        <a:rPr lang="en-US" sz="900" u="none" strike="noStrike" dirty="0">
                          <a:effectLst/>
                        </a:rPr>
                        <a:t>40.75%</a:t>
                      </a:r>
                      <a:endParaRPr lang="en-US" sz="900" b="0" i="0" u="none" strike="noStrike" dirty="0">
                        <a:solidFill>
                          <a:srgbClr val="006100"/>
                        </a:solidFill>
                        <a:effectLst/>
                        <a:latin typeface="Arial" panose="020B0604020202020204" pitchFamily="34" charset="0"/>
                      </a:endParaRPr>
                    </a:p>
                  </a:txBody>
                  <a:tcPr marL="5213" marR="5213" marT="5213" marB="0" anchor="b"/>
                </a:tc>
                <a:extLst>
                  <a:ext uri="{0D108BD9-81ED-4DB2-BD59-A6C34878D82A}">
                    <a16:rowId xmlns:a16="http://schemas.microsoft.com/office/drawing/2014/main" val="1014254717"/>
                  </a:ext>
                </a:extLst>
              </a:tr>
              <a:tr h="152915">
                <a:tc>
                  <a:txBody>
                    <a:bodyPr/>
                    <a:lstStyle/>
                    <a:p>
                      <a:pPr algn="l" fontAlgn="b"/>
                      <a:r>
                        <a:rPr lang="en-US" sz="900" u="none" strike="noStrike" dirty="0">
                          <a:effectLst/>
                        </a:rPr>
                        <a:t>Janci</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Rozaline</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Program Quality Director</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677.00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154.24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(522.76)</a:t>
                      </a:r>
                      <a:endParaRPr lang="en-US" sz="900" b="0" i="0" u="none" strike="noStrike" dirty="0">
                        <a:solidFill>
                          <a:srgbClr val="006100"/>
                        </a:solidFill>
                        <a:effectLst/>
                        <a:latin typeface="Arial" panose="020B0604020202020204" pitchFamily="34" charset="0"/>
                      </a:endParaRPr>
                    </a:p>
                  </a:txBody>
                  <a:tcPr marL="5213" marR="5213" marT="5213" marB="0" anchor="b"/>
                </a:tc>
                <a:tc>
                  <a:txBody>
                    <a:bodyPr/>
                    <a:lstStyle/>
                    <a:p>
                      <a:pPr algn="r" fontAlgn="b"/>
                      <a:r>
                        <a:rPr lang="en-US" sz="900" u="none" strike="noStrike" dirty="0">
                          <a:effectLst/>
                        </a:rPr>
                        <a:t>22.78%</a:t>
                      </a:r>
                      <a:endParaRPr lang="en-US" sz="900" b="0" i="0" u="none" strike="noStrike" dirty="0">
                        <a:solidFill>
                          <a:srgbClr val="006100"/>
                        </a:solidFill>
                        <a:effectLst/>
                        <a:latin typeface="Arial" panose="020B0604020202020204" pitchFamily="34" charset="0"/>
                      </a:endParaRPr>
                    </a:p>
                  </a:txBody>
                  <a:tcPr marL="5213" marR="5213" marT="5213" marB="0" anchor="b"/>
                </a:tc>
                <a:extLst>
                  <a:ext uri="{0D108BD9-81ED-4DB2-BD59-A6C34878D82A}">
                    <a16:rowId xmlns:a16="http://schemas.microsoft.com/office/drawing/2014/main" val="633656634"/>
                  </a:ext>
                </a:extLst>
              </a:tr>
              <a:tr h="152915">
                <a:tc>
                  <a:txBody>
                    <a:bodyPr/>
                    <a:lstStyle/>
                    <a:p>
                      <a:pPr algn="l" fontAlgn="b"/>
                      <a:r>
                        <a:rPr lang="en-US" sz="900" u="none" strike="noStrike" dirty="0">
                          <a:effectLst/>
                        </a:rPr>
                        <a:t>Pool</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Kris</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Club Growth Director</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525.00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216.64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110.21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(198.15)</a:t>
                      </a:r>
                      <a:endParaRPr lang="en-US" sz="900" b="0" i="0" u="none" strike="noStrike" dirty="0">
                        <a:solidFill>
                          <a:srgbClr val="006100"/>
                        </a:solidFill>
                        <a:effectLst/>
                        <a:latin typeface="Arial" panose="020B0604020202020204" pitchFamily="34" charset="0"/>
                      </a:endParaRPr>
                    </a:p>
                  </a:txBody>
                  <a:tcPr marL="5213" marR="5213" marT="5213" marB="0" anchor="b"/>
                </a:tc>
                <a:tc>
                  <a:txBody>
                    <a:bodyPr/>
                    <a:lstStyle/>
                    <a:p>
                      <a:pPr algn="r" fontAlgn="b"/>
                      <a:r>
                        <a:rPr lang="en-US" sz="900" u="none" strike="noStrike" dirty="0">
                          <a:effectLst/>
                        </a:rPr>
                        <a:t>62.26%</a:t>
                      </a:r>
                      <a:endParaRPr lang="en-US" sz="900" b="0" i="0" u="none" strike="noStrike" dirty="0">
                        <a:solidFill>
                          <a:srgbClr val="006100"/>
                        </a:solidFill>
                        <a:effectLst/>
                        <a:latin typeface="Arial" panose="020B0604020202020204" pitchFamily="34" charset="0"/>
                      </a:endParaRPr>
                    </a:p>
                  </a:txBody>
                  <a:tcPr marL="5213" marR="5213" marT="5213" marB="0" anchor="b"/>
                </a:tc>
                <a:extLst>
                  <a:ext uri="{0D108BD9-81ED-4DB2-BD59-A6C34878D82A}">
                    <a16:rowId xmlns:a16="http://schemas.microsoft.com/office/drawing/2014/main" val="1395038840"/>
                  </a:ext>
                </a:extLst>
              </a:tr>
              <a:tr h="152915">
                <a:tc>
                  <a:txBody>
                    <a:bodyPr/>
                    <a:lstStyle/>
                    <a:p>
                      <a:pPr algn="l" fontAlgn="b"/>
                      <a:r>
                        <a:rPr lang="en-US" sz="900" u="none" strike="noStrike" dirty="0">
                          <a:effectLst/>
                        </a:rPr>
                        <a:t>Cumiskey</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Keith</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IPDD</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150.00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28.00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(122.00)</a:t>
                      </a:r>
                      <a:endParaRPr lang="en-US" sz="900" b="0" i="0" u="none" strike="noStrike" dirty="0">
                        <a:solidFill>
                          <a:srgbClr val="006100"/>
                        </a:solidFill>
                        <a:effectLst/>
                        <a:latin typeface="Arial" panose="020B0604020202020204" pitchFamily="34" charset="0"/>
                      </a:endParaRPr>
                    </a:p>
                  </a:txBody>
                  <a:tcPr marL="5213" marR="5213" marT="5213" marB="0" anchor="b"/>
                </a:tc>
                <a:tc>
                  <a:txBody>
                    <a:bodyPr/>
                    <a:lstStyle/>
                    <a:p>
                      <a:pPr algn="r" fontAlgn="b"/>
                      <a:r>
                        <a:rPr lang="en-US" sz="900" u="none" strike="noStrike" dirty="0">
                          <a:effectLst/>
                        </a:rPr>
                        <a:t>18.67%</a:t>
                      </a:r>
                      <a:endParaRPr lang="en-US" sz="900" b="0" i="0" u="none" strike="noStrike" dirty="0">
                        <a:solidFill>
                          <a:srgbClr val="006100"/>
                        </a:solidFill>
                        <a:effectLst/>
                        <a:latin typeface="Arial" panose="020B0604020202020204" pitchFamily="34" charset="0"/>
                      </a:endParaRPr>
                    </a:p>
                  </a:txBody>
                  <a:tcPr marL="5213" marR="5213" marT="5213" marB="0" anchor="b"/>
                </a:tc>
                <a:extLst>
                  <a:ext uri="{0D108BD9-81ED-4DB2-BD59-A6C34878D82A}">
                    <a16:rowId xmlns:a16="http://schemas.microsoft.com/office/drawing/2014/main" val="2622411422"/>
                  </a:ext>
                </a:extLst>
              </a:tr>
              <a:tr h="152915">
                <a:tc>
                  <a:txBody>
                    <a:bodyPr/>
                    <a:lstStyle/>
                    <a:p>
                      <a:pPr algn="l" fontAlgn="b"/>
                      <a:r>
                        <a:rPr lang="en-US" sz="900" u="none" strike="noStrike" dirty="0">
                          <a:effectLst/>
                        </a:rPr>
                        <a:t>Grabinski</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Robin</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Administration Manager</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endParaRPr lang="en-US" sz="900" b="0" i="0" u="none" strike="noStrike" dirty="0">
                        <a:solidFill>
                          <a:srgbClr val="006100"/>
                        </a:solidFill>
                        <a:effectLst/>
                        <a:latin typeface="Arial" panose="020B0604020202020204" pitchFamily="34" charset="0"/>
                      </a:endParaRPr>
                    </a:p>
                  </a:txBody>
                  <a:tcPr marL="5213" marR="5213" marT="5213" marB="0" anchor="b"/>
                </a:tc>
                <a:extLst>
                  <a:ext uri="{0D108BD9-81ED-4DB2-BD59-A6C34878D82A}">
                    <a16:rowId xmlns:a16="http://schemas.microsoft.com/office/drawing/2014/main" val="3675231155"/>
                  </a:ext>
                </a:extLst>
              </a:tr>
              <a:tr h="152915">
                <a:tc>
                  <a:txBody>
                    <a:bodyPr/>
                    <a:lstStyle/>
                    <a:p>
                      <a:pPr algn="l" fontAlgn="b"/>
                      <a:r>
                        <a:rPr lang="en-US" sz="900" u="none" strike="noStrike" dirty="0">
                          <a:effectLst/>
                        </a:rPr>
                        <a:t>Feucht</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Jason</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Finance Manager</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150.00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8.00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(142.00)</a:t>
                      </a:r>
                      <a:endParaRPr lang="en-US" sz="900" b="0" i="0" u="none" strike="noStrike" dirty="0">
                        <a:solidFill>
                          <a:srgbClr val="006100"/>
                        </a:solidFill>
                        <a:effectLst/>
                        <a:latin typeface="Arial" panose="020B0604020202020204" pitchFamily="34" charset="0"/>
                      </a:endParaRPr>
                    </a:p>
                  </a:txBody>
                  <a:tcPr marL="5213" marR="5213" marT="5213" marB="0" anchor="b"/>
                </a:tc>
                <a:tc>
                  <a:txBody>
                    <a:bodyPr/>
                    <a:lstStyle/>
                    <a:p>
                      <a:pPr algn="r" fontAlgn="b"/>
                      <a:r>
                        <a:rPr lang="en-US" sz="900" u="none" strike="noStrike" dirty="0">
                          <a:effectLst/>
                        </a:rPr>
                        <a:t>5.33%</a:t>
                      </a:r>
                      <a:endParaRPr lang="en-US" sz="900" b="0" i="0" u="none" strike="noStrike" dirty="0">
                        <a:solidFill>
                          <a:srgbClr val="006100"/>
                        </a:solidFill>
                        <a:effectLst/>
                        <a:latin typeface="Arial" panose="020B0604020202020204" pitchFamily="34" charset="0"/>
                      </a:endParaRPr>
                    </a:p>
                  </a:txBody>
                  <a:tcPr marL="5213" marR="5213" marT="5213" marB="0" anchor="b"/>
                </a:tc>
                <a:extLst>
                  <a:ext uri="{0D108BD9-81ED-4DB2-BD59-A6C34878D82A}">
                    <a16:rowId xmlns:a16="http://schemas.microsoft.com/office/drawing/2014/main" val="3724154944"/>
                  </a:ext>
                </a:extLst>
              </a:tr>
              <a:tr h="152915">
                <a:tc>
                  <a:txBody>
                    <a:bodyPr/>
                    <a:lstStyle/>
                    <a:p>
                      <a:pPr algn="l" fontAlgn="b"/>
                      <a:r>
                        <a:rPr lang="en-US" sz="900" u="none" strike="noStrike" dirty="0">
                          <a:effectLst/>
                        </a:rPr>
                        <a:t>Soan</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Kamal</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Public Relations Manager</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150.00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   </a:t>
                      </a:r>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endParaRPr lang="en-US" sz="900" b="0"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u="none" strike="noStrike" dirty="0">
                          <a:effectLst/>
                        </a:rPr>
                        <a:t> $    (150.00)</a:t>
                      </a:r>
                      <a:endParaRPr lang="en-US" sz="900" b="0" i="0" u="none" strike="noStrike" dirty="0">
                        <a:solidFill>
                          <a:srgbClr val="006100"/>
                        </a:solidFill>
                        <a:effectLst/>
                        <a:latin typeface="Arial" panose="020B0604020202020204" pitchFamily="34" charset="0"/>
                      </a:endParaRPr>
                    </a:p>
                  </a:txBody>
                  <a:tcPr marL="5213" marR="5213" marT="5213" marB="0" anchor="b"/>
                </a:tc>
                <a:tc>
                  <a:txBody>
                    <a:bodyPr/>
                    <a:lstStyle/>
                    <a:p>
                      <a:pPr algn="r" fontAlgn="b"/>
                      <a:r>
                        <a:rPr lang="en-US" sz="900" u="none" strike="noStrike" dirty="0">
                          <a:effectLst/>
                        </a:rPr>
                        <a:t>0.00%</a:t>
                      </a:r>
                      <a:endParaRPr lang="en-US" sz="900" b="0" i="0" u="none" strike="noStrike" dirty="0">
                        <a:solidFill>
                          <a:srgbClr val="006100"/>
                        </a:solidFill>
                        <a:effectLst/>
                        <a:latin typeface="Arial" panose="020B0604020202020204" pitchFamily="34" charset="0"/>
                      </a:endParaRPr>
                    </a:p>
                  </a:txBody>
                  <a:tcPr marL="5213" marR="5213" marT="5213" marB="0" anchor="b"/>
                </a:tc>
                <a:extLst>
                  <a:ext uri="{0D108BD9-81ED-4DB2-BD59-A6C34878D82A}">
                    <a16:rowId xmlns:a16="http://schemas.microsoft.com/office/drawing/2014/main" val="3684772423"/>
                  </a:ext>
                </a:extLst>
              </a:tr>
              <a:tr h="152915">
                <a:tc>
                  <a:txBody>
                    <a:bodyPr/>
                    <a:lstStyle/>
                    <a:p>
                      <a:pPr algn="l" fontAlgn="b"/>
                      <a:endParaRPr lang="en-US" sz="900" b="1"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endParaRPr lang="en-US" sz="900" b="1"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endParaRPr lang="en-US" sz="900" b="1"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b="1" u="none" strike="noStrike" dirty="0">
                          <a:effectLst/>
                        </a:rPr>
                        <a:t> $               2,252.00 </a:t>
                      </a:r>
                      <a:endParaRPr lang="en-US" sz="900" b="1"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b="1" u="none" strike="noStrike" dirty="0">
                          <a:effectLst/>
                        </a:rPr>
                        <a:t> $               556.64 </a:t>
                      </a:r>
                      <a:endParaRPr lang="en-US" sz="900" b="1"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b="1" u="none" strike="noStrike" dirty="0">
                          <a:effectLst/>
                        </a:rPr>
                        <a:t> $                    204.93 </a:t>
                      </a:r>
                      <a:endParaRPr lang="en-US" sz="900" b="1" i="0" u="none" strike="noStrike" dirty="0">
                        <a:solidFill>
                          <a:srgbClr val="3A3A3A"/>
                        </a:solidFill>
                        <a:effectLst/>
                        <a:latin typeface="Arial" panose="020B0604020202020204" pitchFamily="34" charset="0"/>
                      </a:endParaRPr>
                    </a:p>
                  </a:txBody>
                  <a:tcPr marL="5213" marR="5213" marT="5213" marB="0" anchor="b"/>
                </a:tc>
                <a:tc>
                  <a:txBody>
                    <a:bodyPr/>
                    <a:lstStyle/>
                    <a:p>
                      <a:pPr algn="l" fontAlgn="b"/>
                      <a:r>
                        <a:rPr lang="en-US" sz="900" b="1" u="none" strike="noStrike" dirty="0">
                          <a:effectLst/>
                        </a:rPr>
                        <a:t> $ (1,490.43)</a:t>
                      </a:r>
                      <a:endParaRPr lang="en-US" sz="900" b="1" i="0" u="none" strike="noStrike" dirty="0">
                        <a:solidFill>
                          <a:srgbClr val="006100"/>
                        </a:solidFill>
                        <a:effectLst/>
                        <a:latin typeface="Arial" panose="020B0604020202020204" pitchFamily="34" charset="0"/>
                      </a:endParaRPr>
                    </a:p>
                  </a:txBody>
                  <a:tcPr marL="5213" marR="5213" marT="5213" marB="0" anchor="b"/>
                </a:tc>
                <a:tc>
                  <a:txBody>
                    <a:bodyPr/>
                    <a:lstStyle/>
                    <a:p>
                      <a:pPr algn="r" fontAlgn="b"/>
                      <a:r>
                        <a:rPr lang="en-US" sz="900" b="1" u="none" strike="noStrike" dirty="0">
                          <a:effectLst/>
                        </a:rPr>
                        <a:t>33.82%</a:t>
                      </a:r>
                      <a:endParaRPr lang="en-US" sz="900" b="1" i="0" u="none" strike="noStrike" dirty="0">
                        <a:solidFill>
                          <a:srgbClr val="006100"/>
                        </a:solidFill>
                        <a:effectLst/>
                        <a:latin typeface="Arial" panose="020B0604020202020204" pitchFamily="34" charset="0"/>
                      </a:endParaRPr>
                    </a:p>
                  </a:txBody>
                  <a:tcPr marL="5213" marR="5213" marT="5213" marB="0" anchor="b"/>
                </a:tc>
                <a:extLst>
                  <a:ext uri="{0D108BD9-81ED-4DB2-BD59-A6C34878D82A}">
                    <a16:rowId xmlns:a16="http://schemas.microsoft.com/office/drawing/2014/main" val="860981638"/>
                  </a:ext>
                </a:extLst>
              </a:tr>
            </a:tbl>
          </a:graphicData>
        </a:graphic>
      </p:graphicFrame>
      <p:sp>
        <p:nvSpPr>
          <p:cNvPr id="13" name="TextBox 12">
            <a:extLst>
              <a:ext uri="{FF2B5EF4-FFF2-40B4-BE49-F238E27FC236}">
                <a16:creationId xmlns:a16="http://schemas.microsoft.com/office/drawing/2014/main" id="{144009A4-B46C-C145-A602-DC1F77F976DC}"/>
              </a:ext>
            </a:extLst>
          </p:cNvPr>
          <p:cNvSpPr txBox="1"/>
          <p:nvPr/>
        </p:nvSpPr>
        <p:spPr>
          <a:xfrm>
            <a:off x="457199" y="3293745"/>
            <a:ext cx="8058150" cy="2954655"/>
          </a:xfrm>
          <a:prstGeom prst="rect">
            <a:avLst/>
          </a:prstGeom>
          <a:noFill/>
        </p:spPr>
        <p:txBody>
          <a:bodyPr wrap="square" rtlCol="0">
            <a:spAutoFit/>
          </a:bodyPr>
          <a:lstStyle/>
          <a:p>
            <a:pPr marL="214313" indent="-214313">
              <a:buFont typeface="Arial" panose="020B0604020202020204" pitchFamily="34" charset="0"/>
              <a:buChar char="•"/>
            </a:pPr>
            <a:r>
              <a:rPr lang="en-US" sz="2400" dirty="0"/>
              <a:t>The Trio and administrators each have a line item on the budget; once an individual reaches that budget, they no longer have funds to expend. </a:t>
            </a:r>
          </a:p>
          <a:p>
            <a:pPr marL="214313" indent="-214313">
              <a:buFont typeface="Arial" panose="020B0604020202020204" pitchFamily="34" charset="0"/>
              <a:buChar char="•"/>
            </a:pPr>
            <a:r>
              <a:rPr lang="en-US" sz="2400" dirty="0"/>
              <a:t>Any future reimbursement over the budget will require District Director </a:t>
            </a:r>
            <a:r>
              <a:rPr lang="en-US" sz="2400" b="1" i="1" u="sng" dirty="0"/>
              <a:t>Pre-Approval</a:t>
            </a:r>
            <a:r>
              <a:rPr lang="en-US" sz="2400" dirty="0"/>
              <a:t> prior to a report being submitted; reports with out a pre-approval email will be sent back to the requester.</a:t>
            </a:r>
          </a:p>
          <a:p>
            <a:endParaRPr lang="en-US" dirty="0"/>
          </a:p>
        </p:txBody>
      </p:sp>
    </p:spTree>
    <p:extLst>
      <p:ext uri="{BB962C8B-B14F-4D97-AF65-F5344CB8AC3E}">
        <p14:creationId xmlns:p14="http://schemas.microsoft.com/office/powerpoint/2010/main" val="2931145271"/>
      </p:ext>
    </p:extLst>
  </p:cSld>
  <p:clrMapOvr>
    <a:masterClrMapping/>
  </p:clrMapOvr>
  <p:transition spd="slow">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4121D-C09A-8645-AFFD-7988F99C6C29}"/>
              </a:ext>
            </a:extLst>
          </p:cNvPr>
          <p:cNvSpPr>
            <a:spLocks noGrp="1"/>
          </p:cNvSpPr>
          <p:nvPr>
            <p:ph type="title"/>
          </p:nvPr>
        </p:nvSpPr>
        <p:spPr/>
        <p:txBody>
          <a:bodyPr/>
          <a:lstStyle/>
          <a:p>
            <a:r>
              <a:rPr lang="en-US" dirty="0"/>
              <a:t>Division Directors</a:t>
            </a:r>
          </a:p>
        </p:txBody>
      </p:sp>
      <p:sp>
        <p:nvSpPr>
          <p:cNvPr id="8" name="TextBox 7">
            <a:extLst>
              <a:ext uri="{FF2B5EF4-FFF2-40B4-BE49-F238E27FC236}">
                <a16:creationId xmlns:a16="http://schemas.microsoft.com/office/drawing/2014/main" id="{8E2F5DCB-B513-D548-83AD-B24E2B373106}"/>
              </a:ext>
            </a:extLst>
          </p:cNvPr>
          <p:cNvSpPr txBox="1"/>
          <p:nvPr/>
        </p:nvSpPr>
        <p:spPr>
          <a:xfrm>
            <a:off x="513567" y="3187831"/>
            <a:ext cx="8630433" cy="3477875"/>
          </a:xfrm>
          <a:prstGeom prst="rect">
            <a:avLst/>
          </a:prstGeom>
          <a:noFill/>
        </p:spPr>
        <p:txBody>
          <a:bodyPr wrap="square" rtlCol="0">
            <a:spAutoFit/>
          </a:bodyPr>
          <a:lstStyle/>
          <a:p>
            <a:pPr marL="214313" indent="-214313">
              <a:buFont typeface="Arial" panose="020B0604020202020204" pitchFamily="34" charset="0"/>
              <a:buChar char="•"/>
            </a:pPr>
            <a:r>
              <a:rPr lang="en-US" sz="2000" dirty="0"/>
              <a:t>Division Director Mileage is reimbursed out a collective pool for all Division Directors; includes an extra allocation due to the N3 area not having an AD</a:t>
            </a:r>
          </a:p>
          <a:p>
            <a:pPr marL="214313" indent="-214313">
              <a:buFont typeface="Arial" panose="020B0604020202020204" pitchFamily="34" charset="0"/>
              <a:buChar char="•"/>
            </a:pPr>
            <a:r>
              <a:rPr lang="en-US" sz="2000" u="sng" dirty="0"/>
              <a:t>The Division Directors have expended the entire Annual budget for District Director Mileage.</a:t>
            </a:r>
          </a:p>
          <a:p>
            <a:pPr marL="214313" indent="-214313">
              <a:buFont typeface="Arial" panose="020B0604020202020204" pitchFamily="34" charset="0"/>
              <a:buChar char="•"/>
            </a:pPr>
            <a:r>
              <a:rPr lang="en-US" sz="2000" b="1" i="1" u="sng" dirty="0"/>
              <a:t>Any Report submitted after 10/31 will be sent back unapproved.  </a:t>
            </a:r>
          </a:p>
          <a:p>
            <a:pPr marL="214313" indent="-214313">
              <a:buFont typeface="Arial" panose="020B0604020202020204" pitchFamily="34" charset="0"/>
              <a:buChar char="•"/>
            </a:pPr>
            <a:r>
              <a:rPr lang="en-US" sz="2000" dirty="0"/>
              <a:t>If there are special circumstances, any report from a Division Director REQUIRES District Director </a:t>
            </a:r>
            <a:r>
              <a:rPr lang="en-US" sz="2000" b="1" i="1" u="sng" dirty="0"/>
              <a:t>Pre-Approval</a:t>
            </a:r>
            <a:r>
              <a:rPr lang="en-US" sz="2000" dirty="0"/>
              <a:t> prior to a report being submitted; reports with out a pre-approval email will be sent back to the requester unapproved.</a:t>
            </a:r>
          </a:p>
          <a:p>
            <a:endParaRPr lang="en-US" sz="2000" dirty="0"/>
          </a:p>
        </p:txBody>
      </p:sp>
      <p:graphicFrame>
        <p:nvGraphicFramePr>
          <p:cNvPr id="5" name="Content Placeholder 4">
            <a:extLst>
              <a:ext uri="{FF2B5EF4-FFF2-40B4-BE49-F238E27FC236}">
                <a16:creationId xmlns:a16="http://schemas.microsoft.com/office/drawing/2014/main" id="{5A5CAFCB-00A4-9445-A443-85677D9A1562}"/>
              </a:ext>
            </a:extLst>
          </p:cNvPr>
          <p:cNvGraphicFramePr>
            <a:graphicFrameLocks noGrp="1"/>
          </p:cNvGraphicFramePr>
          <p:nvPr>
            <p:ph idx="1"/>
            <p:extLst>
              <p:ext uri="{D42A27DB-BD31-4B8C-83A1-F6EECF244321}">
                <p14:modId xmlns:p14="http://schemas.microsoft.com/office/powerpoint/2010/main" val="4028541906"/>
              </p:ext>
            </p:extLst>
          </p:nvPr>
        </p:nvGraphicFramePr>
        <p:xfrm>
          <a:off x="713983" y="1676400"/>
          <a:ext cx="8229601" cy="1344283"/>
        </p:xfrm>
        <a:graphic>
          <a:graphicData uri="http://schemas.openxmlformats.org/drawingml/2006/table">
            <a:tbl>
              <a:tblPr>
                <a:tableStyleId>{5C22544A-7EE6-4342-B048-85BDC9FD1C3A}</a:tableStyleId>
              </a:tblPr>
              <a:tblGrid>
                <a:gridCol w="737591">
                  <a:extLst>
                    <a:ext uri="{9D8B030D-6E8A-4147-A177-3AD203B41FA5}">
                      <a16:colId xmlns:a16="http://schemas.microsoft.com/office/drawing/2014/main" val="1333479623"/>
                    </a:ext>
                  </a:extLst>
                </a:gridCol>
                <a:gridCol w="758079">
                  <a:extLst>
                    <a:ext uri="{9D8B030D-6E8A-4147-A177-3AD203B41FA5}">
                      <a16:colId xmlns:a16="http://schemas.microsoft.com/office/drawing/2014/main" val="2565362424"/>
                    </a:ext>
                  </a:extLst>
                </a:gridCol>
                <a:gridCol w="1543477">
                  <a:extLst>
                    <a:ext uri="{9D8B030D-6E8A-4147-A177-3AD203B41FA5}">
                      <a16:colId xmlns:a16="http://schemas.microsoft.com/office/drawing/2014/main" val="1577758534"/>
                    </a:ext>
                  </a:extLst>
                </a:gridCol>
                <a:gridCol w="1270295">
                  <a:extLst>
                    <a:ext uri="{9D8B030D-6E8A-4147-A177-3AD203B41FA5}">
                      <a16:colId xmlns:a16="http://schemas.microsoft.com/office/drawing/2014/main" val="1631916313"/>
                    </a:ext>
                  </a:extLst>
                </a:gridCol>
                <a:gridCol w="1024432">
                  <a:extLst>
                    <a:ext uri="{9D8B030D-6E8A-4147-A177-3AD203B41FA5}">
                      <a16:colId xmlns:a16="http://schemas.microsoft.com/office/drawing/2014/main" val="3169033099"/>
                    </a:ext>
                  </a:extLst>
                </a:gridCol>
                <a:gridCol w="1167852">
                  <a:extLst>
                    <a:ext uri="{9D8B030D-6E8A-4147-A177-3AD203B41FA5}">
                      <a16:colId xmlns:a16="http://schemas.microsoft.com/office/drawing/2014/main" val="3469283136"/>
                    </a:ext>
                  </a:extLst>
                </a:gridCol>
                <a:gridCol w="717102">
                  <a:extLst>
                    <a:ext uri="{9D8B030D-6E8A-4147-A177-3AD203B41FA5}">
                      <a16:colId xmlns:a16="http://schemas.microsoft.com/office/drawing/2014/main" val="2684683105"/>
                    </a:ext>
                  </a:extLst>
                </a:gridCol>
                <a:gridCol w="1010773">
                  <a:extLst>
                    <a:ext uri="{9D8B030D-6E8A-4147-A177-3AD203B41FA5}">
                      <a16:colId xmlns:a16="http://schemas.microsoft.com/office/drawing/2014/main" val="131005721"/>
                    </a:ext>
                  </a:extLst>
                </a:gridCol>
              </a:tblGrid>
              <a:tr h="142283">
                <a:tc>
                  <a:txBody>
                    <a:bodyPr/>
                    <a:lstStyle/>
                    <a:p>
                      <a:pPr algn="l" fontAlgn="b"/>
                      <a:r>
                        <a:rPr lang="en-US" sz="900" b="1" u="none" strike="noStrike" dirty="0">
                          <a:effectLst/>
                        </a:rPr>
                        <a:t>Last Name</a:t>
                      </a:r>
                      <a:endParaRPr lang="en-US" sz="900" b="1" i="0" u="none" strike="noStrike" dirty="0">
                        <a:solidFill>
                          <a:srgbClr val="3A3A3A"/>
                        </a:solidFill>
                        <a:effectLst/>
                        <a:latin typeface="Arial" panose="020B0604020202020204" pitchFamily="34" charset="0"/>
                      </a:endParaRPr>
                    </a:p>
                  </a:txBody>
                  <a:tcPr marL="5123" marR="5123" marT="5123" marB="0" anchor="b"/>
                </a:tc>
                <a:tc>
                  <a:txBody>
                    <a:bodyPr/>
                    <a:lstStyle/>
                    <a:p>
                      <a:pPr algn="l" fontAlgn="b"/>
                      <a:r>
                        <a:rPr lang="en-US" sz="900" b="1" u="none" strike="noStrike" dirty="0">
                          <a:effectLst/>
                        </a:rPr>
                        <a:t>First Name</a:t>
                      </a:r>
                      <a:endParaRPr lang="en-US" sz="900" b="1" i="0" u="none" strike="noStrike" dirty="0">
                        <a:solidFill>
                          <a:srgbClr val="3A3A3A"/>
                        </a:solidFill>
                        <a:effectLst/>
                        <a:latin typeface="Arial" panose="020B0604020202020204" pitchFamily="34" charset="0"/>
                      </a:endParaRPr>
                    </a:p>
                  </a:txBody>
                  <a:tcPr marL="5123" marR="5123" marT="5123" marB="0" anchor="b"/>
                </a:tc>
                <a:tc>
                  <a:txBody>
                    <a:bodyPr/>
                    <a:lstStyle/>
                    <a:p>
                      <a:pPr algn="l" fontAlgn="b"/>
                      <a:r>
                        <a:rPr lang="en-US" sz="900" b="1" u="none" strike="noStrike" dirty="0">
                          <a:effectLst/>
                        </a:rPr>
                        <a:t>Role</a:t>
                      </a:r>
                      <a:endParaRPr lang="en-US" sz="900" b="1" i="0" u="none" strike="noStrike" dirty="0">
                        <a:solidFill>
                          <a:srgbClr val="3A3A3A"/>
                        </a:solidFill>
                        <a:effectLst/>
                        <a:latin typeface="Arial" panose="020B0604020202020204" pitchFamily="34" charset="0"/>
                      </a:endParaRPr>
                    </a:p>
                  </a:txBody>
                  <a:tcPr marL="5123" marR="5123" marT="5123" marB="0" anchor="b"/>
                </a:tc>
                <a:tc>
                  <a:txBody>
                    <a:bodyPr/>
                    <a:lstStyle/>
                    <a:p>
                      <a:pPr algn="l" fontAlgn="b"/>
                      <a:r>
                        <a:rPr lang="en-US" sz="900" b="1" u="none" strike="noStrike" dirty="0">
                          <a:effectLst/>
                        </a:rPr>
                        <a:t> Mileage Allocation </a:t>
                      </a:r>
                      <a:endParaRPr lang="en-US" sz="900" b="1" i="0" u="none" strike="noStrike" dirty="0">
                        <a:solidFill>
                          <a:srgbClr val="3A3A3A"/>
                        </a:solidFill>
                        <a:effectLst/>
                        <a:latin typeface="Arial" panose="020B0604020202020204" pitchFamily="34" charset="0"/>
                      </a:endParaRPr>
                    </a:p>
                  </a:txBody>
                  <a:tcPr marL="5123" marR="5123" marT="5123" marB="0" anchor="b"/>
                </a:tc>
                <a:tc>
                  <a:txBody>
                    <a:bodyPr/>
                    <a:lstStyle/>
                    <a:p>
                      <a:pPr algn="l" fontAlgn="b"/>
                      <a:r>
                        <a:rPr lang="en-US" sz="900" b="1" u="none" strike="noStrike" dirty="0">
                          <a:effectLst/>
                        </a:rPr>
                        <a:t> Mileage Spent </a:t>
                      </a:r>
                      <a:endParaRPr lang="en-US" sz="900" b="1" i="0" u="none" strike="noStrike" dirty="0">
                        <a:solidFill>
                          <a:srgbClr val="3A3A3A"/>
                        </a:solidFill>
                        <a:effectLst/>
                        <a:latin typeface="Arial" panose="020B0604020202020204" pitchFamily="34" charset="0"/>
                      </a:endParaRPr>
                    </a:p>
                  </a:txBody>
                  <a:tcPr marL="5123" marR="5123" marT="5123" marB="0" anchor="b"/>
                </a:tc>
                <a:tc>
                  <a:txBody>
                    <a:bodyPr/>
                    <a:lstStyle/>
                    <a:p>
                      <a:pPr algn="l" fontAlgn="b"/>
                      <a:r>
                        <a:rPr lang="en-US" sz="900" b="1" u="none" strike="noStrike" dirty="0">
                          <a:effectLst/>
                        </a:rPr>
                        <a:t> Pending Reports </a:t>
                      </a:r>
                      <a:endParaRPr lang="en-US" sz="900" b="1" i="0" u="none" strike="noStrike" dirty="0">
                        <a:solidFill>
                          <a:srgbClr val="3A3A3A"/>
                        </a:solidFill>
                        <a:effectLst/>
                        <a:latin typeface="Arial" panose="020B0604020202020204" pitchFamily="34" charset="0"/>
                      </a:endParaRPr>
                    </a:p>
                  </a:txBody>
                  <a:tcPr marL="5123" marR="5123" marT="5123" marB="0" anchor="b"/>
                </a:tc>
                <a:tc>
                  <a:txBody>
                    <a:bodyPr/>
                    <a:lstStyle/>
                    <a:p>
                      <a:pPr algn="l" fontAlgn="b"/>
                      <a:r>
                        <a:rPr lang="en-US" sz="900" b="1" u="none" strike="noStrike" dirty="0">
                          <a:effectLst/>
                        </a:rPr>
                        <a:t> Variance </a:t>
                      </a:r>
                      <a:endParaRPr lang="en-US" sz="900" b="1" i="0" u="none" strike="noStrike" dirty="0">
                        <a:solidFill>
                          <a:srgbClr val="3A3A3A"/>
                        </a:solidFill>
                        <a:effectLst/>
                        <a:latin typeface="Arial" panose="020B0604020202020204" pitchFamily="34" charset="0"/>
                      </a:endParaRPr>
                    </a:p>
                  </a:txBody>
                  <a:tcPr marL="5123" marR="5123" marT="5123" marB="0" anchor="b"/>
                </a:tc>
                <a:tc>
                  <a:txBody>
                    <a:bodyPr/>
                    <a:lstStyle/>
                    <a:p>
                      <a:pPr algn="l" fontAlgn="b"/>
                      <a:r>
                        <a:rPr lang="en-US" sz="900" b="1" u="none" strike="noStrike" dirty="0">
                          <a:effectLst/>
                        </a:rPr>
                        <a:t>% of Allocation</a:t>
                      </a:r>
                      <a:endParaRPr lang="en-US" sz="900" b="1" i="0" u="none" strike="noStrike" dirty="0">
                        <a:solidFill>
                          <a:srgbClr val="3A3A3A"/>
                        </a:solidFill>
                        <a:effectLst/>
                        <a:latin typeface="Arial" panose="020B0604020202020204" pitchFamily="34" charset="0"/>
                      </a:endParaRPr>
                    </a:p>
                  </a:txBody>
                  <a:tcPr marL="5123" marR="5123" marT="5123" marB="0" anchor="b"/>
                </a:tc>
                <a:extLst>
                  <a:ext uri="{0D108BD9-81ED-4DB2-BD59-A6C34878D82A}">
                    <a16:rowId xmlns:a16="http://schemas.microsoft.com/office/drawing/2014/main" val="3035508584"/>
                  </a:ext>
                </a:extLst>
              </a:tr>
              <a:tr h="150250">
                <a:tc>
                  <a:txBody>
                    <a:bodyPr/>
                    <a:lstStyle/>
                    <a:p>
                      <a:pPr algn="l" fontAlgn="b"/>
                      <a:r>
                        <a:rPr lang="en-US" sz="900" u="none" strike="noStrike" dirty="0">
                          <a:effectLst/>
                        </a:rPr>
                        <a:t>Borowski</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Ronda</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Division B</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150.00 </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53.37 </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(96.63)</a:t>
                      </a:r>
                      <a:endParaRPr lang="en-US" sz="900" b="0" i="0" u="none" strike="noStrike" dirty="0">
                        <a:solidFill>
                          <a:srgbClr val="006100"/>
                        </a:solidFill>
                        <a:effectLst/>
                        <a:latin typeface="Arial" panose="020B0604020202020204" pitchFamily="34" charset="0"/>
                      </a:endParaRPr>
                    </a:p>
                  </a:txBody>
                  <a:tcPr marL="5123" marR="5123" marT="5123" marB="0" anchor="b"/>
                </a:tc>
                <a:tc>
                  <a:txBody>
                    <a:bodyPr/>
                    <a:lstStyle/>
                    <a:p>
                      <a:pPr algn="r" fontAlgn="b"/>
                      <a:r>
                        <a:rPr lang="en-US" sz="900" u="none" strike="noStrike" dirty="0">
                          <a:effectLst/>
                        </a:rPr>
                        <a:t>35.58%</a:t>
                      </a:r>
                      <a:endParaRPr lang="en-US" sz="900" b="0" i="0" u="none" strike="noStrike" dirty="0">
                        <a:solidFill>
                          <a:srgbClr val="006100"/>
                        </a:solidFill>
                        <a:effectLst/>
                        <a:latin typeface="Arial" panose="020B0604020202020204" pitchFamily="34" charset="0"/>
                      </a:endParaRPr>
                    </a:p>
                  </a:txBody>
                  <a:tcPr marL="5123" marR="5123" marT="5123" marB="0" anchor="b"/>
                </a:tc>
                <a:extLst>
                  <a:ext uri="{0D108BD9-81ED-4DB2-BD59-A6C34878D82A}">
                    <a16:rowId xmlns:a16="http://schemas.microsoft.com/office/drawing/2014/main" val="1079794248"/>
                  </a:ext>
                </a:extLst>
              </a:tr>
              <a:tr h="150250">
                <a:tc>
                  <a:txBody>
                    <a:bodyPr/>
                    <a:lstStyle/>
                    <a:p>
                      <a:pPr algn="l" fontAlgn="b"/>
                      <a:r>
                        <a:rPr lang="en-US" sz="900" u="none" strike="noStrike" dirty="0">
                          <a:effectLst/>
                        </a:rPr>
                        <a:t>Ervin</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Carl</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Division A</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150.00 </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   </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(150.00)</a:t>
                      </a:r>
                      <a:endParaRPr lang="en-US" sz="900" b="0" i="0" u="none" strike="noStrike" dirty="0">
                        <a:solidFill>
                          <a:srgbClr val="006100"/>
                        </a:solidFill>
                        <a:effectLst/>
                        <a:latin typeface="Arial" panose="020B0604020202020204" pitchFamily="34" charset="0"/>
                      </a:endParaRPr>
                    </a:p>
                  </a:txBody>
                  <a:tcPr marL="5123" marR="5123" marT="5123" marB="0" anchor="b"/>
                </a:tc>
                <a:tc>
                  <a:txBody>
                    <a:bodyPr/>
                    <a:lstStyle/>
                    <a:p>
                      <a:pPr algn="r" fontAlgn="b"/>
                      <a:r>
                        <a:rPr lang="en-US" sz="900" u="none" strike="noStrike" dirty="0">
                          <a:effectLst/>
                        </a:rPr>
                        <a:t>0.00%</a:t>
                      </a:r>
                      <a:endParaRPr lang="en-US" sz="900" b="0" i="0" u="none" strike="noStrike" dirty="0">
                        <a:solidFill>
                          <a:srgbClr val="006100"/>
                        </a:solidFill>
                        <a:effectLst/>
                        <a:latin typeface="Arial" panose="020B0604020202020204" pitchFamily="34" charset="0"/>
                      </a:endParaRPr>
                    </a:p>
                  </a:txBody>
                  <a:tcPr marL="5123" marR="5123" marT="5123" marB="0" anchor="b"/>
                </a:tc>
                <a:extLst>
                  <a:ext uri="{0D108BD9-81ED-4DB2-BD59-A6C34878D82A}">
                    <a16:rowId xmlns:a16="http://schemas.microsoft.com/office/drawing/2014/main" val="4072951398"/>
                  </a:ext>
                </a:extLst>
              </a:tr>
              <a:tr h="150250">
                <a:tc>
                  <a:txBody>
                    <a:bodyPr/>
                    <a:lstStyle/>
                    <a:p>
                      <a:pPr algn="l" fontAlgn="b"/>
                      <a:r>
                        <a:rPr lang="en-US" sz="900" u="none" strike="noStrike" dirty="0">
                          <a:effectLst/>
                        </a:rPr>
                        <a:t>Graham</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Angela</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Division Northern &amp; Area N3</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300.00 </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554.24 </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254.24 </a:t>
                      </a:r>
                      <a:endParaRPr lang="en-US" sz="900" b="0" i="0" u="none" strike="noStrike" dirty="0">
                        <a:solidFill>
                          <a:srgbClr val="9C0006"/>
                        </a:solidFill>
                        <a:effectLst/>
                        <a:latin typeface="Arial" panose="020B0604020202020204" pitchFamily="34" charset="0"/>
                      </a:endParaRPr>
                    </a:p>
                  </a:txBody>
                  <a:tcPr marL="5123" marR="5123" marT="5123" marB="0" anchor="b"/>
                </a:tc>
                <a:tc>
                  <a:txBody>
                    <a:bodyPr/>
                    <a:lstStyle/>
                    <a:p>
                      <a:pPr algn="r" fontAlgn="b"/>
                      <a:r>
                        <a:rPr lang="en-US" sz="900" u="none" strike="noStrike" dirty="0">
                          <a:effectLst/>
                        </a:rPr>
                        <a:t>184.75%</a:t>
                      </a:r>
                      <a:endParaRPr lang="en-US" sz="900" b="0" i="0" u="none" strike="noStrike" dirty="0">
                        <a:solidFill>
                          <a:srgbClr val="9C0006"/>
                        </a:solidFill>
                        <a:effectLst/>
                        <a:latin typeface="Arial" panose="020B0604020202020204" pitchFamily="34" charset="0"/>
                      </a:endParaRPr>
                    </a:p>
                  </a:txBody>
                  <a:tcPr marL="5123" marR="5123" marT="5123" marB="0" anchor="b"/>
                </a:tc>
                <a:extLst>
                  <a:ext uri="{0D108BD9-81ED-4DB2-BD59-A6C34878D82A}">
                    <a16:rowId xmlns:a16="http://schemas.microsoft.com/office/drawing/2014/main" val="522045982"/>
                  </a:ext>
                </a:extLst>
              </a:tr>
              <a:tr h="150250">
                <a:tc>
                  <a:txBody>
                    <a:bodyPr/>
                    <a:lstStyle/>
                    <a:p>
                      <a:pPr algn="l" fontAlgn="b"/>
                      <a:r>
                        <a:rPr lang="en-US" sz="900" u="none" strike="noStrike" dirty="0">
                          <a:effectLst/>
                        </a:rPr>
                        <a:t>Griggs</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Rick</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Division Central</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150.00 </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102.71 </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52.28 </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4.99 </a:t>
                      </a:r>
                      <a:endParaRPr lang="en-US" sz="900" b="0" i="0" u="none" strike="noStrike" dirty="0">
                        <a:solidFill>
                          <a:srgbClr val="9C0006"/>
                        </a:solidFill>
                        <a:effectLst/>
                        <a:latin typeface="Arial" panose="020B0604020202020204" pitchFamily="34" charset="0"/>
                      </a:endParaRPr>
                    </a:p>
                  </a:txBody>
                  <a:tcPr marL="5123" marR="5123" marT="5123" marB="0" anchor="b"/>
                </a:tc>
                <a:tc>
                  <a:txBody>
                    <a:bodyPr/>
                    <a:lstStyle/>
                    <a:p>
                      <a:pPr algn="r" fontAlgn="b"/>
                      <a:r>
                        <a:rPr lang="en-US" sz="900" u="none" strike="noStrike" dirty="0">
                          <a:effectLst/>
                        </a:rPr>
                        <a:t>103.33%</a:t>
                      </a:r>
                      <a:endParaRPr lang="en-US" sz="900" b="0" i="0" u="none" strike="noStrike" dirty="0">
                        <a:solidFill>
                          <a:srgbClr val="9C0006"/>
                        </a:solidFill>
                        <a:effectLst/>
                        <a:latin typeface="Arial" panose="020B0604020202020204" pitchFamily="34" charset="0"/>
                      </a:endParaRPr>
                    </a:p>
                  </a:txBody>
                  <a:tcPr marL="5123" marR="5123" marT="5123" marB="0" anchor="b"/>
                </a:tc>
                <a:extLst>
                  <a:ext uri="{0D108BD9-81ED-4DB2-BD59-A6C34878D82A}">
                    <a16:rowId xmlns:a16="http://schemas.microsoft.com/office/drawing/2014/main" val="1911447061"/>
                  </a:ext>
                </a:extLst>
              </a:tr>
              <a:tr h="150250">
                <a:tc>
                  <a:txBody>
                    <a:bodyPr/>
                    <a:lstStyle/>
                    <a:p>
                      <a:pPr algn="l" fontAlgn="b"/>
                      <a:r>
                        <a:rPr lang="en-US" sz="900" u="none" strike="noStrike" dirty="0">
                          <a:effectLst/>
                        </a:rPr>
                        <a:t>McGregor</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Teri</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Division Eastern</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150.00 </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252.80 </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102.80 </a:t>
                      </a:r>
                      <a:endParaRPr lang="en-US" sz="900" b="0" i="0" u="none" strike="noStrike" dirty="0">
                        <a:solidFill>
                          <a:srgbClr val="9C0006"/>
                        </a:solidFill>
                        <a:effectLst/>
                        <a:latin typeface="Arial" panose="020B0604020202020204" pitchFamily="34" charset="0"/>
                      </a:endParaRPr>
                    </a:p>
                  </a:txBody>
                  <a:tcPr marL="5123" marR="5123" marT="5123" marB="0" anchor="b"/>
                </a:tc>
                <a:tc>
                  <a:txBody>
                    <a:bodyPr/>
                    <a:lstStyle/>
                    <a:p>
                      <a:pPr algn="r" fontAlgn="b"/>
                      <a:r>
                        <a:rPr lang="en-US" sz="900" u="none" strike="noStrike" dirty="0">
                          <a:effectLst/>
                        </a:rPr>
                        <a:t>168.53%</a:t>
                      </a:r>
                      <a:endParaRPr lang="en-US" sz="900" b="0" i="0" u="none" strike="noStrike" dirty="0">
                        <a:solidFill>
                          <a:srgbClr val="9C0006"/>
                        </a:solidFill>
                        <a:effectLst/>
                        <a:latin typeface="Arial" panose="020B0604020202020204" pitchFamily="34" charset="0"/>
                      </a:endParaRPr>
                    </a:p>
                  </a:txBody>
                  <a:tcPr marL="5123" marR="5123" marT="5123" marB="0" anchor="b"/>
                </a:tc>
                <a:extLst>
                  <a:ext uri="{0D108BD9-81ED-4DB2-BD59-A6C34878D82A}">
                    <a16:rowId xmlns:a16="http://schemas.microsoft.com/office/drawing/2014/main" val="3872025101"/>
                  </a:ext>
                </a:extLst>
              </a:tr>
              <a:tr h="150250">
                <a:tc>
                  <a:txBody>
                    <a:bodyPr/>
                    <a:lstStyle/>
                    <a:p>
                      <a:pPr algn="l" fontAlgn="b"/>
                      <a:r>
                        <a:rPr lang="en-US" sz="900" u="none" strike="noStrike" dirty="0">
                          <a:effectLst/>
                        </a:rPr>
                        <a:t>Schoenherr</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Shae</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Division D</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150.00 </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   </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104.32 </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(45.68)</a:t>
                      </a:r>
                      <a:endParaRPr lang="en-US" sz="900" b="0" i="0" u="none" strike="noStrike" dirty="0">
                        <a:solidFill>
                          <a:srgbClr val="006100"/>
                        </a:solidFill>
                        <a:effectLst/>
                        <a:latin typeface="Arial" panose="020B0604020202020204" pitchFamily="34" charset="0"/>
                      </a:endParaRPr>
                    </a:p>
                  </a:txBody>
                  <a:tcPr marL="5123" marR="5123" marT="5123" marB="0" anchor="b"/>
                </a:tc>
                <a:tc>
                  <a:txBody>
                    <a:bodyPr/>
                    <a:lstStyle/>
                    <a:p>
                      <a:pPr algn="r" fontAlgn="b"/>
                      <a:r>
                        <a:rPr lang="en-US" sz="900" u="none" strike="noStrike" dirty="0">
                          <a:effectLst/>
                        </a:rPr>
                        <a:t>69.55%</a:t>
                      </a:r>
                      <a:endParaRPr lang="en-US" sz="900" b="0" i="0" u="none" strike="noStrike" dirty="0">
                        <a:solidFill>
                          <a:srgbClr val="006100"/>
                        </a:solidFill>
                        <a:effectLst/>
                        <a:latin typeface="Arial" panose="020B0604020202020204" pitchFamily="34" charset="0"/>
                      </a:endParaRPr>
                    </a:p>
                  </a:txBody>
                  <a:tcPr marL="5123" marR="5123" marT="5123" marB="0" anchor="b"/>
                </a:tc>
                <a:extLst>
                  <a:ext uri="{0D108BD9-81ED-4DB2-BD59-A6C34878D82A}">
                    <a16:rowId xmlns:a16="http://schemas.microsoft.com/office/drawing/2014/main" val="741879792"/>
                  </a:ext>
                </a:extLst>
              </a:tr>
              <a:tr h="150250">
                <a:tc>
                  <a:txBody>
                    <a:bodyPr/>
                    <a:lstStyle/>
                    <a:p>
                      <a:pPr algn="l" fontAlgn="b"/>
                      <a:r>
                        <a:rPr lang="en-US" sz="900" u="none" strike="noStrike" dirty="0">
                          <a:effectLst/>
                        </a:rPr>
                        <a:t>Scott</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Jackie</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Division F</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150.00 </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137.60 </a:t>
                      </a:r>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endParaRPr lang="en-US" sz="900" b="0"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u="none" strike="noStrike" dirty="0">
                          <a:effectLst/>
                        </a:rPr>
                        <a:t> $      (12.40)</a:t>
                      </a:r>
                      <a:endParaRPr lang="en-US" sz="900" b="0" i="0" u="none" strike="noStrike" dirty="0">
                        <a:solidFill>
                          <a:srgbClr val="006100"/>
                        </a:solidFill>
                        <a:effectLst/>
                        <a:latin typeface="Arial" panose="020B0604020202020204" pitchFamily="34" charset="0"/>
                      </a:endParaRPr>
                    </a:p>
                  </a:txBody>
                  <a:tcPr marL="5123" marR="5123" marT="5123" marB="0" anchor="b"/>
                </a:tc>
                <a:tc>
                  <a:txBody>
                    <a:bodyPr/>
                    <a:lstStyle/>
                    <a:p>
                      <a:pPr algn="r" fontAlgn="b"/>
                      <a:r>
                        <a:rPr lang="en-US" sz="900" u="none" strike="noStrike" dirty="0">
                          <a:effectLst/>
                        </a:rPr>
                        <a:t>91.73%</a:t>
                      </a:r>
                      <a:endParaRPr lang="en-US" sz="900" b="0" i="0" u="none" strike="noStrike" dirty="0">
                        <a:solidFill>
                          <a:srgbClr val="006100"/>
                        </a:solidFill>
                        <a:effectLst/>
                        <a:latin typeface="Arial" panose="020B0604020202020204" pitchFamily="34" charset="0"/>
                      </a:endParaRPr>
                    </a:p>
                  </a:txBody>
                  <a:tcPr marL="5123" marR="5123" marT="5123" marB="0" anchor="b"/>
                </a:tc>
                <a:extLst>
                  <a:ext uri="{0D108BD9-81ED-4DB2-BD59-A6C34878D82A}">
                    <a16:rowId xmlns:a16="http://schemas.microsoft.com/office/drawing/2014/main" val="310375925"/>
                  </a:ext>
                </a:extLst>
              </a:tr>
              <a:tr h="150250">
                <a:tc>
                  <a:txBody>
                    <a:bodyPr/>
                    <a:lstStyle/>
                    <a:p>
                      <a:pPr algn="l" fontAlgn="b"/>
                      <a:endParaRPr lang="en-US" sz="900" b="1"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endParaRPr lang="en-US" sz="900" b="1"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endParaRPr lang="en-US" sz="900" b="1"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b="1" u="none" strike="noStrike" dirty="0">
                          <a:effectLst/>
                        </a:rPr>
                        <a:t> $                   1,200.00 </a:t>
                      </a:r>
                      <a:endParaRPr lang="en-US" sz="900" b="1"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b="1" u="none" strike="noStrike" dirty="0">
                          <a:effectLst/>
                        </a:rPr>
                        <a:t> $            1,100.72 </a:t>
                      </a:r>
                      <a:endParaRPr lang="en-US" sz="900" b="1"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b="1" u="none" strike="noStrike" dirty="0">
                          <a:effectLst/>
                        </a:rPr>
                        <a:t> $                   156.60 </a:t>
                      </a:r>
                      <a:endParaRPr lang="en-US" sz="900" b="1" i="0" u="none" strike="noStrike" dirty="0">
                        <a:solidFill>
                          <a:srgbClr val="000000"/>
                        </a:solidFill>
                        <a:effectLst/>
                        <a:latin typeface="Arial" panose="020B0604020202020204" pitchFamily="34" charset="0"/>
                      </a:endParaRPr>
                    </a:p>
                  </a:txBody>
                  <a:tcPr marL="5123" marR="5123" marT="5123" marB="0" anchor="b"/>
                </a:tc>
                <a:tc>
                  <a:txBody>
                    <a:bodyPr/>
                    <a:lstStyle/>
                    <a:p>
                      <a:pPr algn="l" fontAlgn="b"/>
                      <a:r>
                        <a:rPr lang="en-US" sz="900" b="1" u="none" strike="noStrike" dirty="0">
                          <a:effectLst/>
                        </a:rPr>
                        <a:t> $       57.32 </a:t>
                      </a:r>
                      <a:endParaRPr lang="en-US" sz="900" b="1" i="0" u="none" strike="noStrike" dirty="0">
                        <a:solidFill>
                          <a:srgbClr val="9C0006"/>
                        </a:solidFill>
                        <a:effectLst/>
                        <a:latin typeface="Arial" panose="020B0604020202020204" pitchFamily="34" charset="0"/>
                      </a:endParaRPr>
                    </a:p>
                  </a:txBody>
                  <a:tcPr marL="5123" marR="5123" marT="5123" marB="0" anchor="b">
                    <a:solidFill>
                      <a:srgbClr val="FF0000"/>
                    </a:solidFill>
                  </a:tcPr>
                </a:tc>
                <a:tc>
                  <a:txBody>
                    <a:bodyPr/>
                    <a:lstStyle/>
                    <a:p>
                      <a:pPr algn="r" fontAlgn="b"/>
                      <a:r>
                        <a:rPr lang="en-US" sz="900" b="1" u="none" strike="noStrike" dirty="0">
                          <a:effectLst/>
                        </a:rPr>
                        <a:t>104.78%</a:t>
                      </a:r>
                      <a:endParaRPr lang="en-US" sz="900" b="1" i="0" u="none" strike="noStrike" dirty="0">
                        <a:solidFill>
                          <a:srgbClr val="9C0006"/>
                        </a:solidFill>
                        <a:effectLst/>
                        <a:latin typeface="Arial" panose="020B0604020202020204" pitchFamily="34" charset="0"/>
                      </a:endParaRPr>
                    </a:p>
                  </a:txBody>
                  <a:tcPr marL="5123" marR="5123" marT="5123" marB="0" anchor="b">
                    <a:solidFill>
                      <a:srgbClr val="FF0000"/>
                    </a:solidFill>
                  </a:tcPr>
                </a:tc>
                <a:extLst>
                  <a:ext uri="{0D108BD9-81ED-4DB2-BD59-A6C34878D82A}">
                    <a16:rowId xmlns:a16="http://schemas.microsoft.com/office/drawing/2014/main" val="2929945491"/>
                  </a:ext>
                </a:extLst>
              </a:tr>
            </a:tbl>
          </a:graphicData>
        </a:graphic>
      </p:graphicFrame>
    </p:spTree>
    <p:extLst>
      <p:ext uri="{BB962C8B-B14F-4D97-AF65-F5344CB8AC3E}">
        <p14:creationId xmlns:p14="http://schemas.microsoft.com/office/powerpoint/2010/main" val="391232729"/>
      </p:ext>
    </p:extLst>
  </p:cSld>
  <p:clrMapOvr>
    <a:masterClrMapping/>
  </p:clrMapOvr>
  <p:transition spd="slow">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84C39-B4AD-AB41-9257-6D961DA0BE00}"/>
              </a:ext>
            </a:extLst>
          </p:cNvPr>
          <p:cNvSpPr>
            <a:spLocks noGrp="1"/>
          </p:cNvSpPr>
          <p:nvPr>
            <p:ph type="title"/>
          </p:nvPr>
        </p:nvSpPr>
        <p:spPr/>
        <p:txBody>
          <a:bodyPr/>
          <a:lstStyle/>
          <a:p>
            <a:r>
              <a:rPr lang="en-US" dirty="0"/>
              <a:t>Area Directors</a:t>
            </a:r>
          </a:p>
        </p:txBody>
      </p:sp>
      <p:sp>
        <p:nvSpPr>
          <p:cNvPr id="7" name="TextBox 6">
            <a:extLst>
              <a:ext uri="{FF2B5EF4-FFF2-40B4-BE49-F238E27FC236}">
                <a16:creationId xmlns:a16="http://schemas.microsoft.com/office/drawing/2014/main" id="{98952DD2-05FA-6344-9240-C136F748F57C}"/>
              </a:ext>
            </a:extLst>
          </p:cNvPr>
          <p:cNvSpPr txBox="1"/>
          <p:nvPr/>
        </p:nvSpPr>
        <p:spPr>
          <a:xfrm>
            <a:off x="213852" y="5094238"/>
            <a:ext cx="8915400" cy="2308324"/>
          </a:xfrm>
          <a:prstGeom prst="rect">
            <a:avLst/>
          </a:prstGeom>
          <a:noFill/>
        </p:spPr>
        <p:txBody>
          <a:bodyPr wrap="square" rtlCol="0">
            <a:spAutoFit/>
          </a:bodyPr>
          <a:lstStyle/>
          <a:p>
            <a:pPr marL="214313" indent="-214313">
              <a:buFont typeface="Arial" panose="020B0604020202020204" pitchFamily="34" charset="0"/>
              <a:buChar char="•"/>
            </a:pPr>
            <a:r>
              <a:rPr lang="en-US" dirty="0"/>
              <a:t>Area Director Mileage is also a Pool</a:t>
            </a:r>
          </a:p>
          <a:p>
            <a:pPr marL="214313" indent="-214313">
              <a:buFont typeface="Arial" panose="020B0604020202020204" pitchFamily="34" charset="0"/>
              <a:buChar char="•"/>
            </a:pPr>
            <a:r>
              <a:rPr lang="en-US" b="1" dirty="0"/>
              <a:t>Area Directors have expended more than 50% of their collective annual budget</a:t>
            </a:r>
          </a:p>
          <a:p>
            <a:pPr marL="214313" indent="-214313">
              <a:buFont typeface="Arial" panose="020B0604020202020204" pitchFamily="34" charset="0"/>
              <a:buChar char="•"/>
            </a:pPr>
            <a:r>
              <a:rPr lang="en-US" dirty="0"/>
              <a:t>Once the pool is exhausted, any future reimbursement over the budget will require </a:t>
            </a:r>
          </a:p>
          <a:p>
            <a:r>
              <a:rPr lang="en-US" dirty="0"/>
              <a:t>District Director </a:t>
            </a:r>
            <a:r>
              <a:rPr lang="en-US" b="1" i="1" u="sng" dirty="0"/>
              <a:t>Pre-Approval</a:t>
            </a:r>
            <a:r>
              <a:rPr lang="en-US" dirty="0"/>
              <a:t> prior to a report being submitted; reports with out a pre-</a:t>
            </a:r>
          </a:p>
          <a:p>
            <a:r>
              <a:rPr lang="en-US" dirty="0"/>
              <a:t>approval email will be sent back to the requester.</a:t>
            </a:r>
          </a:p>
          <a:p>
            <a:endParaRPr lang="en-US" dirty="0"/>
          </a:p>
          <a:p>
            <a:pPr marL="214313" indent="-214313">
              <a:buFont typeface="Arial" panose="020B0604020202020204" pitchFamily="34" charset="0"/>
              <a:buChar char="•"/>
            </a:pPr>
            <a:endParaRPr lang="en-US" dirty="0"/>
          </a:p>
        </p:txBody>
      </p:sp>
      <p:graphicFrame>
        <p:nvGraphicFramePr>
          <p:cNvPr id="5" name="Content Placeholder 4">
            <a:extLst>
              <a:ext uri="{FF2B5EF4-FFF2-40B4-BE49-F238E27FC236}">
                <a16:creationId xmlns:a16="http://schemas.microsoft.com/office/drawing/2014/main" id="{BAFB67BE-6E33-9047-A36B-45AE313E0E29}"/>
              </a:ext>
            </a:extLst>
          </p:cNvPr>
          <p:cNvGraphicFramePr>
            <a:graphicFrameLocks noGrp="1"/>
          </p:cNvGraphicFramePr>
          <p:nvPr>
            <p:ph idx="1"/>
            <p:extLst>
              <p:ext uri="{D42A27DB-BD31-4B8C-83A1-F6EECF244321}">
                <p14:modId xmlns:p14="http://schemas.microsoft.com/office/powerpoint/2010/main" val="2091972263"/>
              </p:ext>
            </p:extLst>
          </p:nvPr>
        </p:nvGraphicFramePr>
        <p:xfrm>
          <a:off x="1377311" y="1219200"/>
          <a:ext cx="6389377" cy="3826680"/>
        </p:xfrm>
        <a:graphic>
          <a:graphicData uri="http://schemas.openxmlformats.org/drawingml/2006/table">
            <a:tbl>
              <a:tblPr>
                <a:tableStyleId>{5C22544A-7EE6-4342-B048-85BDC9FD1C3A}</a:tableStyleId>
              </a:tblPr>
              <a:tblGrid>
                <a:gridCol w="840517">
                  <a:extLst>
                    <a:ext uri="{9D8B030D-6E8A-4147-A177-3AD203B41FA5}">
                      <a16:colId xmlns:a16="http://schemas.microsoft.com/office/drawing/2014/main" val="4002453774"/>
                    </a:ext>
                  </a:extLst>
                </a:gridCol>
                <a:gridCol w="649226">
                  <a:extLst>
                    <a:ext uri="{9D8B030D-6E8A-4147-A177-3AD203B41FA5}">
                      <a16:colId xmlns:a16="http://schemas.microsoft.com/office/drawing/2014/main" val="2487067649"/>
                    </a:ext>
                  </a:extLst>
                </a:gridCol>
                <a:gridCol w="423157">
                  <a:extLst>
                    <a:ext uri="{9D8B030D-6E8A-4147-A177-3AD203B41FA5}">
                      <a16:colId xmlns:a16="http://schemas.microsoft.com/office/drawing/2014/main" val="2964577042"/>
                    </a:ext>
                  </a:extLst>
                </a:gridCol>
                <a:gridCol w="1095570">
                  <a:extLst>
                    <a:ext uri="{9D8B030D-6E8A-4147-A177-3AD203B41FA5}">
                      <a16:colId xmlns:a16="http://schemas.microsoft.com/office/drawing/2014/main" val="2746751555"/>
                    </a:ext>
                  </a:extLst>
                </a:gridCol>
                <a:gridCol w="886890">
                  <a:extLst>
                    <a:ext uri="{9D8B030D-6E8A-4147-A177-3AD203B41FA5}">
                      <a16:colId xmlns:a16="http://schemas.microsoft.com/office/drawing/2014/main" val="183131787"/>
                    </a:ext>
                  </a:extLst>
                </a:gridCol>
                <a:gridCol w="1021663">
                  <a:extLst>
                    <a:ext uri="{9D8B030D-6E8A-4147-A177-3AD203B41FA5}">
                      <a16:colId xmlns:a16="http://schemas.microsoft.com/office/drawing/2014/main" val="2200728738"/>
                    </a:ext>
                  </a:extLst>
                </a:gridCol>
                <a:gridCol w="614447">
                  <a:extLst>
                    <a:ext uri="{9D8B030D-6E8A-4147-A177-3AD203B41FA5}">
                      <a16:colId xmlns:a16="http://schemas.microsoft.com/office/drawing/2014/main" val="2281742498"/>
                    </a:ext>
                  </a:extLst>
                </a:gridCol>
                <a:gridCol w="857907">
                  <a:extLst>
                    <a:ext uri="{9D8B030D-6E8A-4147-A177-3AD203B41FA5}">
                      <a16:colId xmlns:a16="http://schemas.microsoft.com/office/drawing/2014/main" val="3198288606"/>
                    </a:ext>
                  </a:extLst>
                </a:gridCol>
              </a:tblGrid>
              <a:tr h="127556">
                <a:tc>
                  <a:txBody>
                    <a:bodyPr/>
                    <a:lstStyle/>
                    <a:p>
                      <a:pPr algn="l" fontAlgn="b"/>
                      <a:r>
                        <a:rPr lang="en-US" sz="800" b="1" u="none" strike="noStrike" dirty="0">
                          <a:effectLst/>
                        </a:rPr>
                        <a:t>Last Name</a:t>
                      </a:r>
                      <a:endParaRPr lang="en-US" sz="800" b="1"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b="1" u="none" strike="noStrike" dirty="0">
                          <a:effectLst/>
                        </a:rPr>
                        <a:t>First Name</a:t>
                      </a:r>
                      <a:endParaRPr lang="en-US" sz="800" b="1"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b="1" u="none" strike="noStrike" dirty="0">
                          <a:effectLst/>
                        </a:rPr>
                        <a:t>Role</a:t>
                      </a:r>
                      <a:endParaRPr lang="en-US" sz="800" b="1"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b="1" u="none" strike="noStrike" dirty="0">
                          <a:effectLst/>
                        </a:rPr>
                        <a:t> Mileage Allocation </a:t>
                      </a:r>
                      <a:endParaRPr lang="en-US" sz="800" b="1"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b="1" u="none" strike="noStrike" dirty="0">
                          <a:effectLst/>
                        </a:rPr>
                        <a:t> Mileage Spent </a:t>
                      </a:r>
                      <a:endParaRPr lang="en-US" sz="800" b="1"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b="1" u="none" strike="noStrike" dirty="0">
                          <a:effectLst/>
                        </a:rPr>
                        <a:t> Pending Reports </a:t>
                      </a:r>
                      <a:endParaRPr lang="en-US" sz="800" b="1"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b="1" u="none" strike="noStrike" dirty="0">
                          <a:effectLst/>
                        </a:rPr>
                        <a:t> Variance </a:t>
                      </a:r>
                      <a:endParaRPr lang="en-US" sz="800" b="1"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b="1" u="none" strike="noStrike" dirty="0">
                          <a:effectLst/>
                        </a:rPr>
                        <a:t>% of Allocation</a:t>
                      </a:r>
                      <a:endParaRPr lang="en-US" sz="800" b="1" i="0" u="none" strike="noStrike" dirty="0">
                        <a:solidFill>
                          <a:srgbClr val="0000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2388548560"/>
                  </a:ext>
                </a:extLst>
              </a:tr>
              <a:tr h="127556">
                <a:tc>
                  <a:txBody>
                    <a:bodyPr/>
                    <a:lstStyle/>
                    <a:p>
                      <a:pPr algn="l" fontAlgn="b"/>
                      <a:r>
                        <a:rPr lang="en-US" sz="800" u="none" strike="noStrike" dirty="0">
                          <a:effectLst/>
                        </a:rPr>
                        <a:t>Bauer</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Judy</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F3</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0.00%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3236562497"/>
                  </a:ext>
                </a:extLst>
              </a:tr>
              <a:tr h="127556">
                <a:tc>
                  <a:txBody>
                    <a:bodyPr/>
                    <a:lstStyle/>
                    <a:p>
                      <a:pPr algn="l" fontAlgn="b"/>
                      <a:r>
                        <a:rPr lang="en-US" sz="800" u="none" strike="noStrike" dirty="0">
                          <a:effectLst/>
                        </a:rPr>
                        <a:t>Bowers</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Amy</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D3</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0.00%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2444992933"/>
                  </a:ext>
                </a:extLst>
              </a:tr>
              <a:tr h="127556">
                <a:tc>
                  <a:txBody>
                    <a:bodyPr/>
                    <a:lstStyle/>
                    <a:p>
                      <a:pPr algn="l" fontAlgn="b"/>
                      <a:r>
                        <a:rPr lang="en-US" sz="800" u="none" strike="noStrike" dirty="0">
                          <a:effectLst/>
                        </a:rPr>
                        <a:t>Braun</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Annemarie</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B4</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269.00 </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119.00 </a:t>
                      </a:r>
                      <a:endParaRPr lang="en-US" sz="800" b="0" i="0" u="none" strike="noStrike" dirty="0">
                        <a:solidFill>
                          <a:srgbClr val="9C0006"/>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179.33%</a:t>
                      </a:r>
                      <a:endParaRPr lang="en-US" sz="800" b="0" i="0" u="none" strike="noStrike" dirty="0">
                        <a:solidFill>
                          <a:srgbClr val="9C0006"/>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3024611206"/>
                  </a:ext>
                </a:extLst>
              </a:tr>
              <a:tr h="127556">
                <a:tc>
                  <a:txBody>
                    <a:bodyPr/>
                    <a:lstStyle/>
                    <a:p>
                      <a:pPr algn="l" fontAlgn="b"/>
                      <a:r>
                        <a:rPr lang="en-US" sz="800" u="none" strike="noStrike" dirty="0">
                          <a:effectLst/>
                        </a:rPr>
                        <a:t>Carlson</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Tom</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C1</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24.60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(125.40)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16.40%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2977810398"/>
                  </a:ext>
                </a:extLst>
              </a:tr>
              <a:tr h="127556">
                <a:tc>
                  <a:txBody>
                    <a:bodyPr/>
                    <a:lstStyle/>
                    <a:p>
                      <a:pPr algn="l" fontAlgn="b"/>
                      <a:r>
                        <a:rPr lang="en-US" sz="800" u="none" strike="noStrike" dirty="0">
                          <a:effectLst/>
                        </a:rPr>
                        <a:t>Clements</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Amy</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C3</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0.00%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2884774575"/>
                  </a:ext>
                </a:extLst>
              </a:tr>
              <a:tr h="127556">
                <a:tc>
                  <a:txBody>
                    <a:bodyPr/>
                    <a:lstStyle/>
                    <a:p>
                      <a:pPr algn="l" fontAlgn="b"/>
                      <a:r>
                        <a:rPr lang="en-US" sz="800" u="none" strike="noStrike" dirty="0">
                          <a:effectLst/>
                        </a:rPr>
                        <a:t>Coonen</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Lori</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E3</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0.00%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1085183465"/>
                  </a:ext>
                </a:extLst>
              </a:tr>
              <a:tr h="127556">
                <a:tc>
                  <a:txBody>
                    <a:bodyPr/>
                    <a:lstStyle/>
                    <a:p>
                      <a:pPr algn="l" fontAlgn="b"/>
                      <a:r>
                        <a:rPr lang="en-US" sz="800" u="none" strike="noStrike" dirty="0">
                          <a:effectLst/>
                        </a:rPr>
                        <a:t>Finnegan</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Bill</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B1</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0.00%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4218458993"/>
                  </a:ext>
                </a:extLst>
              </a:tr>
              <a:tr h="127556">
                <a:tc>
                  <a:txBody>
                    <a:bodyPr/>
                    <a:lstStyle/>
                    <a:p>
                      <a:pPr algn="l" fontAlgn="b"/>
                      <a:r>
                        <a:rPr lang="en-US" sz="800" u="none" strike="noStrike" dirty="0">
                          <a:effectLst/>
                        </a:rPr>
                        <a:t>Gagliano</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David</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F1</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192.19 </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42.19 </a:t>
                      </a:r>
                      <a:endParaRPr lang="en-US" sz="800" b="0" i="0" u="none" strike="noStrike" dirty="0">
                        <a:solidFill>
                          <a:srgbClr val="9C0006"/>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128.13%</a:t>
                      </a:r>
                      <a:endParaRPr lang="en-US" sz="800" b="0" i="0" u="none" strike="noStrike" dirty="0">
                        <a:solidFill>
                          <a:srgbClr val="9C0006"/>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4258237249"/>
                  </a:ext>
                </a:extLst>
              </a:tr>
              <a:tr h="127556">
                <a:tc>
                  <a:txBody>
                    <a:bodyPr/>
                    <a:lstStyle/>
                    <a:p>
                      <a:pPr algn="l" fontAlgn="b"/>
                      <a:r>
                        <a:rPr lang="en-US" sz="800" u="none" strike="noStrike" dirty="0">
                          <a:effectLst/>
                        </a:rPr>
                        <a:t>Jordee</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Janette</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C4</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0.00%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1746169552"/>
                  </a:ext>
                </a:extLst>
              </a:tr>
              <a:tr h="127556">
                <a:tc>
                  <a:txBody>
                    <a:bodyPr/>
                    <a:lstStyle/>
                    <a:p>
                      <a:pPr algn="l" fontAlgn="b"/>
                      <a:r>
                        <a:rPr lang="en-US" sz="800" u="none" strike="noStrike" dirty="0">
                          <a:effectLst/>
                        </a:rPr>
                        <a:t>Kibicho</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Jennifer</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F4</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259.84 </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109.84 </a:t>
                      </a:r>
                      <a:endParaRPr lang="en-US" sz="800" b="0" i="0" u="none" strike="noStrike" dirty="0">
                        <a:solidFill>
                          <a:srgbClr val="9C0006"/>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173.23%</a:t>
                      </a:r>
                      <a:endParaRPr lang="en-US" sz="800" b="0" i="0" u="none" strike="noStrike" dirty="0">
                        <a:solidFill>
                          <a:srgbClr val="9C0006"/>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1397551247"/>
                  </a:ext>
                </a:extLst>
              </a:tr>
              <a:tr h="127556">
                <a:tc>
                  <a:txBody>
                    <a:bodyPr/>
                    <a:lstStyle/>
                    <a:p>
                      <a:pPr algn="l" fontAlgn="b"/>
                      <a:r>
                        <a:rPr lang="en-US" sz="800" u="none" strike="noStrike" dirty="0">
                          <a:effectLst/>
                        </a:rPr>
                        <a:t>Kumar</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Raj</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B2</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0.00%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1456829450"/>
                  </a:ext>
                </a:extLst>
              </a:tr>
              <a:tr h="127556">
                <a:tc>
                  <a:txBody>
                    <a:bodyPr/>
                    <a:lstStyle/>
                    <a:p>
                      <a:pPr algn="l" fontAlgn="b"/>
                      <a:r>
                        <a:rPr lang="en-US" sz="800" u="none" strike="noStrike" dirty="0">
                          <a:effectLst/>
                        </a:rPr>
                        <a:t>Lampro</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Tammy</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N4</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338.88 </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188.88 </a:t>
                      </a:r>
                      <a:endParaRPr lang="en-US" sz="800" b="0" i="0" u="none" strike="noStrike" dirty="0">
                        <a:solidFill>
                          <a:srgbClr val="9C0006"/>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225.92%</a:t>
                      </a:r>
                      <a:endParaRPr lang="en-US" sz="800" b="0" i="0" u="none" strike="noStrike" dirty="0">
                        <a:solidFill>
                          <a:srgbClr val="9C0006"/>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3771073122"/>
                  </a:ext>
                </a:extLst>
              </a:tr>
              <a:tr h="127556">
                <a:tc>
                  <a:txBody>
                    <a:bodyPr/>
                    <a:lstStyle/>
                    <a:p>
                      <a:pPr algn="l" fontAlgn="b"/>
                      <a:r>
                        <a:rPr lang="en-US" sz="800" u="none" strike="noStrike" dirty="0">
                          <a:effectLst/>
                        </a:rPr>
                        <a:t>Lapan</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Dmitry</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A1</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67.20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(82.80)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44.80%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1427484548"/>
                  </a:ext>
                </a:extLst>
              </a:tr>
              <a:tr h="127556">
                <a:tc>
                  <a:txBody>
                    <a:bodyPr/>
                    <a:lstStyle/>
                    <a:p>
                      <a:pPr algn="l" fontAlgn="b"/>
                      <a:r>
                        <a:rPr lang="en-US" sz="800" u="none" strike="noStrike" dirty="0">
                          <a:effectLst/>
                        </a:rPr>
                        <a:t>Mather</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Carol</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E2</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0.00%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3694094469"/>
                  </a:ext>
                </a:extLst>
              </a:tr>
              <a:tr h="127556">
                <a:tc>
                  <a:txBody>
                    <a:bodyPr/>
                    <a:lstStyle/>
                    <a:p>
                      <a:pPr algn="l" fontAlgn="b"/>
                      <a:r>
                        <a:rPr lang="en-US" sz="800" u="none" strike="noStrike" dirty="0">
                          <a:effectLst/>
                        </a:rPr>
                        <a:t>McGoey</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Drake</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C2</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0.00%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2902818365"/>
                  </a:ext>
                </a:extLst>
              </a:tr>
              <a:tr h="127556">
                <a:tc>
                  <a:txBody>
                    <a:bodyPr/>
                    <a:lstStyle/>
                    <a:p>
                      <a:pPr algn="l" fontAlgn="b"/>
                      <a:r>
                        <a:rPr lang="en-US" sz="800" u="none" strike="noStrike" dirty="0">
                          <a:effectLst/>
                        </a:rPr>
                        <a:t>Mosey</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Craig</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A2</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141.75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(8.25)</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94.50%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3470957918"/>
                  </a:ext>
                </a:extLst>
              </a:tr>
              <a:tr h="127556">
                <a:tc>
                  <a:txBody>
                    <a:bodyPr/>
                    <a:lstStyle/>
                    <a:p>
                      <a:pPr algn="l" fontAlgn="b"/>
                      <a:r>
                        <a:rPr lang="en-US" sz="800" u="none" strike="noStrike" dirty="0">
                          <a:effectLst/>
                        </a:rPr>
                        <a:t>Noble</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Marilyn</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E5</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301.76 </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274.56 </a:t>
                      </a:r>
                      <a:endParaRPr lang="en-US" sz="800" b="0" i="0" u="none" strike="noStrike" dirty="0">
                        <a:solidFill>
                          <a:srgbClr val="FF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426.32 </a:t>
                      </a:r>
                      <a:endParaRPr lang="en-US" sz="800" b="0" i="0" u="none" strike="noStrike" dirty="0">
                        <a:solidFill>
                          <a:srgbClr val="9C0006"/>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384.21%</a:t>
                      </a:r>
                      <a:endParaRPr lang="en-US" sz="800" b="0" i="0" u="none" strike="noStrike" dirty="0">
                        <a:solidFill>
                          <a:srgbClr val="9C0006"/>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2098443563"/>
                  </a:ext>
                </a:extLst>
              </a:tr>
              <a:tr h="127556">
                <a:tc>
                  <a:txBody>
                    <a:bodyPr/>
                    <a:lstStyle/>
                    <a:p>
                      <a:pPr algn="l" fontAlgn="b"/>
                      <a:r>
                        <a:rPr lang="en-US" sz="800" u="none" strike="noStrike" dirty="0">
                          <a:effectLst/>
                        </a:rPr>
                        <a:t>Penke</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Larry</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E1</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0.00%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1373513937"/>
                  </a:ext>
                </a:extLst>
              </a:tr>
              <a:tr h="127556">
                <a:tc>
                  <a:txBody>
                    <a:bodyPr/>
                    <a:lstStyle/>
                    <a:p>
                      <a:pPr algn="l" fontAlgn="b"/>
                      <a:r>
                        <a:rPr lang="en-US" sz="800" u="none" strike="noStrike" dirty="0">
                          <a:effectLst/>
                        </a:rPr>
                        <a:t>Pollock</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Liz</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A3</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0.00%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403944140"/>
                  </a:ext>
                </a:extLst>
              </a:tr>
              <a:tr h="127556">
                <a:tc>
                  <a:txBody>
                    <a:bodyPr/>
                    <a:lstStyle/>
                    <a:p>
                      <a:pPr algn="l" fontAlgn="b"/>
                      <a:r>
                        <a:rPr lang="en-US" sz="800" u="none" strike="noStrike" dirty="0">
                          <a:effectLst/>
                        </a:rPr>
                        <a:t>Runte</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Shelly</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D2</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130.68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(19.32)</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87.12%</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136597889"/>
                  </a:ext>
                </a:extLst>
              </a:tr>
              <a:tr h="127556">
                <a:tc>
                  <a:txBody>
                    <a:bodyPr/>
                    <a:lstStyle/>
                    <a:p>
                      <a:pPr algn="l" fontAlgn="b"/>
                      <a:r>
                        <a:rPr lang="en-US" sz="800" u="none" strike="noStrike" dirty="0">
                          <a:effectLst/>
                        </a:rPr>
                        <a:t>Scheuers</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Matt</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N1</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0.00%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3564726377"/>
                  </a:ext>
                </a:extLst>
              </a:tr>
              <a:tr h="127556">
                <a:tc>
                  <a:txBody>
                    <a:bodyPr/>
                    <a:lstStyle/>
                    <a:p>
                      <a:pPr algn="l" fontAlgn="b"/>
                      <a:r>
                        <a:rPr lang="en-US" sz="800" u="none" strike="noStrike" dirty="0">
                          <a:effectLst/>
                        </a:rPr>
                        <a:t>Scott</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John</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B3</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54.08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76.80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(19.12)</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87.25%</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4112423504"/>
                  </a:ext>
                </a:extLst>
              </a:tr>
              <a:tr h="127556">
                <a:tc>
                  <a:txBody>
                    <a:bodyPr/>
                    <a:lstStyle/>
                    <a:p>
                      <a:pPr algn="l" fontAlgn="b"/>
                      <a:r>
                        <a:rPr lang="en-US" sz="800" u="none" strike="noStrike" dirty="0">
                          <a:effectLst/>
                        </a:rPr>
                        <a:t>Slowinski</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Heidi</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N2</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0.00%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1062528701"/>
                  </a:ext>
                </a:extLst>
              </a:tr>
              <a:tr h="127556">
                <a:tc>
                  <a:txBody>
                    <a:bodyPr/>
                    <a:lstStyle/>
                    <a:p>
                      <a:pPr algn="l" fontAlgn="b"/>
                      <a:r>
                        <a:rPr lang="en-US" sz="800" u="none" strike="noStrike" dirty="0">
                          <a:effectLst/>
                        </a:rPr>
                        <a:t>Vacant (Graham)</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Vacant</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N3</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606087544"/>
                  </a:ext>
                </a:extLst>
              </a:tr>
              <a:tr h="127556">
                <a:tc>
                  <a:txBody>
                    <a:bodyPr/>
                    <a:lstStyle/>
                    <a:p>
                      <a:pPr algn="l" fontAlgn="b"/>
                      <a:r>
                        <a:rPr lang="en-US" sz="800" u="none" strike="noStrike" dirty="0">
                          <a:effectLst/>
                        </a:rPr>
                        <a:t>Volden</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Cassie</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C3</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0.00%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2786664620"/>
                  </a:ext>
                </a:extLst>
              </a:tr>
              <a:tr h="127556">
                <a:tc>
                  <a:txBody>
                    <a:bodyPr/>
                    <a:lstStyle/>
                    <a:p>
                      <a:pPr algn="l" fontAlgn="b"/>
                      <a:r>
                        <a:rPr lang="en-US" sz="800" u="none" strike="noStrike" dirty="0">
                          <a:effectLst/>
                        </a:rPr>
                        <a:t>Wall</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Robert</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F2</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121.14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(28.86)</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80.76%</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1948561561"/>
                  </a:ext>
                </a:extLst>
              </a:tr>
              <a:tr h="127556">
                <a:tc>
                  <a:txBody>
                    <a:bodyPr/>
                    <a:lstStyle/>
                    <a:p>
                      <a:pPr algn="l" fontAlgn="b"/>
                      <a:r>
                        <a:rPr lang="en-US" sz="800" u="none" strike="noStrike" dirty="0">
                          <a:effectLst/>
                        </a:rPr>
                        <a:t>Wink</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Cindy</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E4</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74.88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(75.12)</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49.92%</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415967735"/>
                  </a:ext>
                </a:extLst>
              </a:tr>
              <a:tr h="127556">
                <a:tc>
                  <a:txBody>
                    <a:bodyPr/>
                    <a:lstStyle/>
                    <a:p>
                      <a:pPr algn="l" fontAlgn="b"/>
                      <a:r>
                        <a:rPr lang="en-US" sz="800" u="none" strike="noStrike" dirty="0">
                          <a:effectLst/>
                        </a:rPr>
                        <a:t>Wright</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Ron</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Area D1</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   </a:t>
                      </a:r>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0"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u="none" strike="noStrike" dirty="0">
                          <a:effectLst/>
                        </a:rPr>
                        <a:t> $    (150.00)</a:t>
                      </a:r>
                      <a:endParaRPr lang="en-US" sz="800" b="0"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u="none" strike="noStrike" dirty="0">
                          <a:effectLst/>
                        </a:rPr>
                        <a:t>0.00%</a:t>
                      </a:r>
                      <a:endParaRPr lang="en-US" sz="800" b="0" i="0" u="none" strike="noStrike" dirty="0">
                        <a:solidFill>
                          <a:srgbClr val="006100"/>
                        </a:solidFill>
                        <a:effectLst/>
                        <a:latin typeface="Arial" panose="020B0604020202020204" pitchFamily="34" charset="0"/>
                      </a:endParaRPr>
                    </a:p>
                  </a:txBody>
                  <a:tcPr marL="4349" marR="4349" marT="4349" marB="0" anchor="b"/>
                </a:tc>
                <a:extLst>
                  <a:ext uri="{0D108BD9-81ED-4DB2-BD59-A6C34878D82A}">
                    <a16:rowId xmlns:a16="http://schemas.microsoft.com/office/drawing/2014/main" val="145109970"/>
                  </a:ext>
                </a:extLst>
              </a:tr>
              <a:tr h="127556">
                <a:tc>
                  <a:txBody>
                    <a:bodyPr/>
                    <a:lstStyle/>
                    <a:p>
                      <a:pPr algn="l" fontAlgn="b"/>
                      <a:endParaRPr lang="en-US" sz="800" b="1"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1"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endParaRPr lang="en-US" sz="800" b="1"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b="1" u="none" strike="noStrike" dirty="0">
                          <a:effectLst/>
                        </a:rPr>
                        <a:t> $                   4,050.00 </a:t>
                      </a:r>
                      <a:endParaRPr lang="en-US" sz="800" b="1"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b="1" u="none" strike="noStrike" dirty="0">
                          <a:effectLst/>
                        </a:rPr>
                        <a:t> $            1,174.73 </a:t>
                      </a:r>
                      <a:endParaRPr lang="en-US" sz="800" b="1"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b="1" u="none" strike="noStrike" dirty="0">
                          <a:effectLst/>
                        </a:rPr>
                        <a:t> $                 1,152.63 </a:t>
                      </a:r>
                      <a:endParaRPr lang="en-US" sz="800" b="1" i="0" u="none" strike="noStrike" dirty="0">
                        <a:solidFill>
                          <a:srgbClr val="000000"/>
                        </a:solidFill>
                        <a:effectLst/>
                        <a:latin typeface="Arial" panose="020B0604020202020204" pitchFamily="34" charset="0"/>
                      </a:endParaRPr>
                    </a:p>
                  </a:txBody>
                  <a:tcPr marL="4349" marR="4349" marT="4349" marB="0" anchor="b"/>
                </a:tc>
                <a:tc>
                  <a:txBody>
                    <a:bodyPr/>
                    <a:lstStyle/>
                    <a:p>
                      <a:pPr algn="l" fontAlgn="b"/>
                      <a:r>
                        <a:rPr lang="en-US" sz="800" b="1" u="none" strike="noStrike" dirty="0">
                          <a:effectLst/>
                        </a:rPr>
                        <a:t> $ (1,722.64)</a:t>
                      </a:r>
                      <a:endParaRPr lang="en-US" sz="800" b="1" i="0" u="none" strike="noStrike" dirty="0">
                        <a:solidFill>
                          <a:srgbClr val="006100"/>
                        </a:solidFill>
                        <a:effectLst/>
                        <a:latin typeface="Arial" panose="020B0604020202020204" pitchFamily="34" charset="0"/>
                      </a:endParaRPr>
                    </a:p>
                  </a:txBody>
                  <a:tcPr marL="4349" marR="4349" marT="4349" marB="0" anchor="b"/>
                </a:tc>
                <a:tc>
                  <a:txBody>
                    <a:bodyPr/>
                    <a:lstStyle/>
                    <a:p>
                      <a:pPr algn="r" fontAlgn="b"/>
                      <a:r>
                        <a:rPr lang="en-US" sz="800" b="1" u="none" strike="noStrike" dirty="0">
                          <a:effectLst/>
                        </a:rPr>
                        <a:t>57.47%</a:t>
                      </a:r>
                      <a:endParaRPr lang="en-US" sz="800" b="1" i="0" u="none" strike="noStrike" dirty="0">
                        <a:solidFill>
                          <a:srgbClr val="006100"/>
                        </a:solidFill>
                        <a:effectLst/>
                        <a:latin typeface="Arial" panose="020B0604020202020204" pitchFamily="34" charset="0"/>
                      </a:endParaRPr>
                    </a:p>
                  </a:txBody>
                  <a:tcPr marL="4349" marR="4349" marT="4349" marB="0" anchor="b">
                    <a:solidFill>
                      <a:srgbClr val="FFFF00"/>
                    </a:solidFill>
                  </a:tcPr>
                </a:tc>
                <a:extLst>
                  <a:ext uri="{0D108BD9-81ED-4DB2-BD59-A6C34878D82A}">
                    <a16:rowId xmlns:a16="http://schemas.microsoft.com/office/drawing/2014/main" val="836991587"/>
                  </a:ext>
                </a:extLst>
              </a:tr>
            </a:tbl>
          </a:graphicData>
        </a:graphic>
      </p:graphicFrame>
    </p:spTree>
    <p:extLst>
      <p:ext uri="{BB962C8B-B14F-4D97-AF65-F5344CB8AC3E}">
        <p14:creationId xmlns:p14="http://schemas.microsoft.com/office/powerpoint/2010/main" val="2274568037"/>
      </p:ext>
    </p:extLst>
  </p:cSld>
  <p:clrMapOvr>
    <a:masterClrMapping/>
  </p:clrMapOvr>
  <p:transition spd="slow">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FBC76-281F-4743-8D84-7A3C75BEE547}"/>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C2ECCA08-4592-FF47-957C-B2E86FA22BAB}"/>
              </a:ext>
            </a:extLst>
          </p:cNvPr>
          <p:cNvSpPr>
            <a:spLocks noGrp="1"/>
          </p:cNvSpPr>
          <p:nvPr>
            <p:ph idx="1"/>
          </p:nvPr>
        </p:nvSpPr>
        <p:spPr/>
        <p:txBody>
          <a:bodyPr/>
          <a:lstStyle/>
          <a:p>
            <a:r>
              <a:rPr lang="en-US" dirty="0"/>
              <a:t>As these limitations will not be going away…</a:t>
            </a:r>
          </a:p>
          <a:p>
            <a:pPr lvl="1"/>
            <a:r>
              <a:rPr lang="en-US" dirty="0"/>
              <a:t>I’ve discussed with the Trio the need look into what policies of the district, and its reimbursement structure; may need to change in the future to better manage costs and travel expenses.</a:t>
            </a:r>
          </a:p>
          <a:p>
            <a:pPr lvl="1"/>
            <a:r>
              <a:rPr lang="en-US" dirty="0"/>
              <a:t>Our current reimbursement rates and structure are not sustainable without having to cut off reimbursements like we need to already with Division Director mileage.</a:t>
            </a:r>
          </a:p>
          <a:p>
            <a:pPr lvl="1"/>
            <a:r>
              <a:rPr lang="en-US" dirty="0"/>
              <a:t>I have started looking into budgets of other districts to understand their costs and reimbursement structure.</a:t>
            </a:r>
          </a:p>
          <a:p>
            <a:endParaRPr lang="en-US" dirty="0"/>
          </a:p>
        </p:txBody>
      </p:sp>
    </p:spTree>
    <p:extLst>
      <p:ext uri="{BB962C8B-B14F-4D97-AF65-F5344CB8AC3E}">
        <p14:creationId xmlns:p14="http://schemas.microsoft.com/office/powerpoint/2010/main" val="2614507026"/>
      </p:ext>
    </p:extLst>
  </p:cSld>
  <p:clrMapOvr>
    <a:masterClrMapping/>
  </p:clrMapOvr>
  <p:transition spd="slow">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725F1-0E7A-9245-ACB6-C647AB2D4821}"/>
              </a:ext>
            </a:extLst>
          </p:cNvPr>
          <p:cNvSpPr>
            <a:spLocks noGrp="1"/>
          </p:cNvSpPr>
          <p:nvPr>
            <p:ph type="title"/>
          </p:nvPr>
        </p:nvSpPr>
        <p:spPr/>
        <p:txBody>
          <a:bodyPr/>
          <a:lstStyle/>
          <a:p>
            <a:r>
              <a:rPr lang="en-US" dirty="0"/>
              <a:t>Reminders - Reimbursements</a:t>
            </a:r>
          </a:p>
        </p:txBody>
      </p:sp>
      <p:sp>
        <p:nvSpPr>
          <p:cNvPr id="3" name="Content Placeholder 2">
            <a:extLst>
              <a:ext uri="{FF2B5EF4-FFF2-40B4-BE49-F238E27FC236}">
                <a16:creationId xmlns:a16="http://schemas.microsoft.com/office/drawing/2014/main" id="{86BB3542-DF66-2E44-92F0-BD10C79D8F17}"/>
              </a:ext>
            </a:extLst>
          </p:cNvPr>
          <p:cNvSpPr>
            <a:spLocks noGrp="1"/>
          </p:cNvSpPr>
          <p:nvPr>
            <p:ph idx="1"/>
          </p:nvPr>
        </p:nvSpPr>
        <p:spPr/>
        <p:txBody>
          <a:bodyPr/>
          <a:lstStyle/>
          <a:p>
            <a:r>
              <a:rPr lang="en-US" dirty="0"/>
              <a:t>All expense reimbursements should be submitted via Concur</a:t>
            </a:r>
          </a:p>
          <a:p>
            <a:r>
              <a:rPr lang="en-US" dirty="0"/>
              <a:t>All expense reimbursements must be submitted within 60 Days of when the expense occurred.</a:t>
            </a:r>
          </a:p>
          <a:p>
            <a:r>
              <a:rPr lang="en-US" dirty="0"/>
              <a:t>All expense reimbursements MUST have supporting documentation (receipts, map, etc.) </a:t>
            </a:r>
          </a:p>
        </p:txBody>
      </p:sp>
    </p:spTree>
    <p:extLst>
      <p:ext uri="{BB962C8B-B14F-4D97-AF65-F5344CB8AC3E}">
        <p14:creationId xmlns:p14="http://schemas.microsoft.com/office/powerpoint/2010/main" val="2934653976"/>
      </p:ext>
    </p:extLst>
  </p:cSld>
  <p:clrMapOvr>
    <a:masterClrMapping/>
  </p:clrMapOvr>
  <p:transition spd="slow">
    <p:wipe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B098E-DD61-E747-BD94-4172CB97E5D4}"/>
              </a:ext>
            </a:extLst>
          </p:cNvPr>
          <p:cNvSpPr>
            <a:spLocks noGrp="1"/>
          </p:cNvSpPr>
          <p:nvPr>
            <p:ph type="title"/>
          </p:nvPr>
        </p:nvSpPr>
        <p:spPr/>
        <p:txBody>
          <a:bodyPr/>
          <a:lstStyle/>
          <a:p>
            <a:r>
              <a:rPr lang="en-US" dirty="0"/>
              <a:t>Other Reminders</a:t>
            </a:r>
          </a:p>
        </p:txBody>
      </p:sp>
      <p:sp>
        <p:nvSpPr>
          <p:cNvPr id="3" name="Content Placeholder 2">
            <a:extLst>
              <a:ext uri="{FF2B5EF4-FFF2-40B4-BE49-F238E27FC236}">
                <a16:creationId xmlns:a16="http://schemas.microsoft.com/office/drawing/2014/main" id="{D6AC861A-2CF2-4F49-8DE8-7138F331C269}"/>
              </a:ext>
            </a:extLst>
          </p:cNvPr>
          <p:cNvSpPr>
            <a:spLocks noGrp="1"/>
          </p:cNvSpPr>
          <p:nvPr>
            <p:ph idx="1"/>
          </p:nvPr>
        </p:nvSpPr>
        <p:spPr/>
        <p:txBody>
          <a:bodyPr/>
          <a:lstStyle/>
          <a:p>
            <a:r>
              <a:rPr lang="en-US" dirty="0"/>
              <a:t>Current Allocations</a:t>
            </a:r>
          </a:p>
          <a:p>
            <a:pPr lvl="1"/>
            <a:r>
              <a:rPr lang="en-US" dirty="0"/>
              <a:t>TLI - $200 per Division per event</a:t>
            </a:r>
          </a:p>
          <a:p>
            <a:pPr lvl="1"/>
            <a:r>
              <a:rPr lang="en-US" dirty="0"/>
              <a:t>Contests - $75 per Division &amp; $40 Per Area per event</a:t>
            </a:r>
          </a:p>
          <a:p>
            <a:pPr lvl="1"/>
            <a:r>
              <a:rPr lang="en-US" dirty="0"/>
              <a:t>Look for opportunities to combine events to make them more cost effective</a:t>
            </a:r>
          </a:p>
          <a:p>
            <a:pPr lvl="1"/>
            <a:r>
              <a:rPr lang="en-US" dirty="0"/>
              <a:t>TI highly recommends all events run at net $0, meaning income is brought in to cover most if not all expenses</a:t>
            </a:r>
          </a:p>
          <a:p>
            <a:pPr lvl="1"/>
            <a:r>
              <a:rPr lang="en-US" dirty="0"/>
              <a:t>If you charge for your event and it results in a profit, those funds must be returned to the District; they cannot be kept to have additional to spend on a future event.</a:t>
            </a:r>
          </a:p>
          <a:p>
            <a:endParaRPr lang="en-US" dirty="0"/>
          </a:p>
        </p:txBody>
      </p:sp>
    </p:spTree>
    <p:extLst>
      <p:ext uri="{BB962C8B-B14F-4D97-AF65-F5344CB8AC3E}">
        <p14:creationId xmlns:p14="http://schemas.microsoft.com/office/powerpoint/2010/main" val="796644379"/>
      </p:ext>
    </p:extLst>
  </p:cSld>
  <p:clrMapOvr>
    <a:masterClrMapping/>
  </p:clrMapOvr>
  <p:transition spd="slow">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CEA73-574F-7540-ACBE-3FDD10C3ECE0}"/>
              </a:ext>
            </a:extLst>
          </p:cNvPr>
          <p:cNvSpPr>
            <a:spLocks noGrp="1"/>
          </p:cNvSpPr>
          <p:nvPr>
            <p:ph type="title"/>
          </p:nvPr>
        </p:nvSpPr>
        <p:spPr/>
        <p:txBody>
          <a:bodyPr/>
          <a:lstStyle/>
          <a:p>
            <a:r>
              <a:rPr lang="en-US" dirty="0"/>
              <a:t>Eventbrite</a:t>
            </a:r>
          </a:p>
        </p:txBody>
      </p:sp>
      <p:sp>
        <p:nvSpPr>
          <p:cNvPr id="3" name="Content Placeholder 2">
            <a:extLst>
              <a:ext uri="{FF2B5EF4-FFF2-40B4-BE49-F238E27FC236}">
                <a16:creationId xmlns:a16="http://schemas.microsoft.com/office/drawing/2014/main" id="{76CEE300-4329-0B45-B92F-FE554B9371C3}"/>
              </a:ext>
            </a:extLst>
          </p:cNvPr>
          <p:cNvSpPr>
            <a:spLocks noGrp="1"/>
          </p:cNvSpPr>
          <p:nvPr>
            <p:ph idx="1"/>
          </p:nvPr>
        </p:nvSpPr>
        <p:spPr/>
        <p:txBody>
          <a:bodyPr/>
          <a:lstStyle/>
          <a:p>
            <a:r>
              <a:rPr lang="en-US" dirty="0"/>
              <a:t>Eventbrite is a great way to collect registrations as well as funds for your event</a:t>
            </a:r>
          </a:p>
          <a:p>
            <a:pPr lvl="1"/>
            <a:r>
              <a:rPr lang="en-US" dirty="0"/>
              <a:t>District 35 has a master Eventbrite account which should be used for all Area, Division, &amp; District Events</a:t>
            </a:r>
          </a:p>
          <a:p>
            <a:pPr lvl="1"/>
            <a:r>
              <a:rPr lang="en-US" dirty="0"/>
              <a:t>All funds collected are sent via check directly to the District</a:t>
            </a:r>
          </a:p>
          <a:p>
            <a:pPr lvl="1"/>
            <a:r>
              <a:rPr lang="en-US" dirty="0"/>
              <a:t>If you want to use Eventbrite, please email me and I can get you started</a:t>
            </a:r>
          </a:p>
          <a:p>
            <a:endParaRPr lang="en-US" dirty="0"/>
          </a:p>
        </p:txBody>
      </p:sp>
    </p:spTree>
    <p:extLst>
      <p:ext uri="{BB962C8B-B14F-4D97-AF65-F5344CB8AC3E}">
        <p14:creationId xmlns:p14="http://schemas.microsoft.com/office/powerpoint/2010/main" val="3620322776"/>
      </p:ext>
    </p:extLst>
  </p:cSld>
  <p:clrMapOvr>
    <a:masterClrMapping/>
  </p:clrMapOvr>
  <p:transition spd="slow">
    <p:wipe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634F1-33F9-F740-BF88-94FD63CC11ED}"/>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97B9254F-05EF-9940-8649-559322D03848}"/>
              </a:ext>
            </a:extLst>
          </p:cNvPr>
          <p:cNvSpPr>
            <a:spLocks noGrp="1"/>
          </p:cNvSpPr>
          <p:nvPr>
            <p:ph idx="1"/>
          </p:nvPr>
        </p:nvSpPr>
        <p:spPr/>
        <p:txBody>
          <a:bodyPr/>
          <a:lstStyle/>
          <a:p>
            <a:r>
              <a:rPr lang="en-US" dirty="0"/>
              <a:t>Remember</a:t>
            </a:r>
          </a:p>
          <a:p>
            <a:pPr lvl="1"/>
            <a:r>
              <a:rPr lang="en-US" dirty="0"/>
              <a:t>Expenses need to be reported within 60 days</a:t>
            </a:r>
          </a:p>
          <a:p>
            <a:pPr lvl="1"/>
            <a:r>
              <a:rPr lang="en-US" dirty="0"/>
              <a:t>Questions regarding your allocations, if is is ok to spend funds, etc. </a:t>
            </a:r>
            <a:r>
              <a:rPr lang="mr-IN" dirty="0"/>
              <a:t>–</a:t>
            </a:r>
            <a:r>
              <a:rPr lang="en-US" dirty="0"/>
              <a:t> Contact Ed </a:t>
            </a:r>
          </a:p>
          <a:p>
            <a:pPr lvl="1"/>
            <a:r>
              <a:rPr lang="en-US" dirty="0"/>
              <a:t>Questions on Concur, Eventbrite, and other Finance Policies and Procedures Contact Jason</a:t>
            </a:r>
          </a:p>
          <a:p>
            <a:endParaRPr lang="en-US" dirty="0"/>
          </a:p>
        </p:txBody>
      </p:sp>
      <p:pic>
        <p:nvPicPr>
          <p:cNvPr id="8194" name="Picture 2" descr="See the source image">
            <a:extLst>
              <a:ext uri="{FF2B5EF4-FFF2-40B4-BE49-F238E27FC236}">
                <a16:creationId xmlns:a16="http://schemas.microsoft.com/office/drawing/2014/main" id="{07C0ECC9-17FE-4A5C-8B60-83219544834F}"/>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390900" y="4332071"/>
            <a:ext cx="2362200"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113943"/>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770095"/>
            <a:ext cx="4232910" cy="3174684"/>
          </a:xfrm>
          <a:prstGeom prst="rect">
            <a:avLst/>
          </a:prstGeom>
        </p:spPr>
      </p:pic>
      <p:pic>
        <p:nvPicPr>
          <p:cNvPr id="4" name="Picture 3"/>
          <p:cNvPicPr>
            <a:picLocks noChangeAspect="1"/>
          </p:cNvPicPr>
          <p:nvPr/>
        </p:nvPicPr>
        <p:blipFill>
          <a:blip r:embed="rId3"/>
          <a:stretch>
            <a:fillRect/>
          </a:stretch>
        </p:blipFill>
        <p:spPr>
          <a:xfrm>
            <a:off x="2909861" y="636162"/>
            <a:ext cx="3981451" cy="5343525"/>
          </a:xfrm>
          <a:prstGeom prst="rect">
            <a:avLst/>
          </a:prstGeom>
        </p:spPr>
      </p:pic>
      <p:pic>
        <p:nvPicPr>
          <p:cNvPr id="5" name="Picture 4"/>
          <p:cNvPicPr>
            <a:picLocks noChangeAspect="1"/>
          </p:cNvPicPr>
          <p:nvPr/>
        </p:nvPicPr>
        <p:blipFill>
          <a:blip r:embed="rId4"/>
          <a:stretch>
            <a:fillRect/>
          </a:stretch>
        </p:blipFill>
        <p:spPr>
          <a:xfrm>
            <a:off x="526261" y="3479322"/>
            <a:ext cx="4065270" cy="3048953"/>
          </a:xfrm>
          <a:prstGeom prst="rect">
            <a:avLst/>
          </a:prstGeom>
        </p:spPr>
      </p:pic>
      <p:pic>
        <p:nvPicPr>
          <p:cNvPr id="6" name="Picture 5"/>
          <p:cNvPicPr>
            <a:picLocks noChangeAspect="1"/>
          </p:cNvPicPr>
          <p:nvPr/>
        </p:nvPicPr>
        <p:blipFill>
          <a:blip r:embed="rId5"/>
          <a:stretch>
            <a:fillRect/>
          </a:stretch>
        </p:blipFill>
        <p:spPr>
          <a:xfrm>
            <a:off x="6205939" y="1109980"/>
            <a:ext cx="3039433" cy="4079239"/>
          </a:xfrm>
          <a:prstGeom prst="rect">
            <a:avLst/>
          </a:prstGeom>
        </p:spPr>
      </p:pic>
      <p:pic>
        <p:nvPicPr>
          <p:cNvPr id="7" name="Picture 6"/>
          <p:cNvPicPr>
            <a:picLocks noChangeAspect="1"/>
          </p:cNvPicPr>
          <p:nvPr/>
        </p:nvPicPr>
        <p:blipFill rotWithShape="1">
          <a:blip r:embed="rId6"/>
          <a:srcRect l="20897"/>
          <a:stretch/>
        </p:blipFill>
        <p:spPr>
          <a:xfrm>
            <a:off x="5556885" y="3087900"/>
            <a:ext cx="2682240" cy="3390828"/>
          </a:xfrm>
          <a:prstGeom prst="rect">
            <a:avLst/>
          </a:prstGeom>
        </p:spPr>
      </p:pic>
    </p:spTree>
    <p:extLst>
      <p:ext uri="{BB962C8B-B14F-4D97-AF65-F5344CB8AC3E}">
        <p14:creationId xmlns:p14="http://schemas.microsoft.com/office/powerpoint/2010/main" val="2424447354"/>
      </p:ext>
    </p:extLst>
  </p:cSld>
  <p:clrMapOvr>
    <a:masterClrMapping/>
  </p:clrMapOvr>
  <p:transition spd="slow">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6F196-FBA6-4DC2-B9FA-B7625852EB95}"/>
              </a:ext>
            </a:extLst>
          </p:cNvPr>
          <p:cNvSpPr>
            <a:spLocks noGrp="1"/>
          </p:cNvSpPr>
          <p:nvPr>
            <p:ph type="title"/>
          </p:nvPr>
        </p:nvSpPr>
        <p:spPr/>
        <p:txBody>
          <a:bodyPr/>
          <a:lstStyle/>
          <a:p>
            <a:r>
              <a:rPr lang="en-US" dirty="0"/>
              <a:t>Recognition</a:t>
            </a:r>
          </a:p>
        </p:txBody>
      </p:sp>
      <p:sp>
        <p:nvSpPr>
          <p:cNvPr id="3" name="Content Placeholder 2">
            <a:extLst>
              <a:ext uri="{FF2B5EF4-FFF2-40B4-BE49-F238E27FC236}">
                <a16:creationId xmlns:a16="http://schemas.microsoft.com/office/drawing/2014/main" id="{9C618FB0-39D3-467C-874A-0287E624B0EA}"/>
              </a:ext>
            </a:extLst>
          </p:cNvPr>
          <p:cNvSpPr>
            <a:spLocks noGrp="1"/>
          </p:cNvSpPr>
          <p:nvPr>
            <p:ph sz="quarter" idx="10"/>
          </p:nvPr>
        </p:nvSpPr>
        <p:spPr/>
        <p:txBody>
          <a:bodyPr/>
          <a:lstStyle/>
          <a:p>
            <a:r>
              <a:rPr lang="en-US" dirty="0"/>
              <a:t>Ed </a:t>
            </a:r>
            <a:r>
              <a:rPr lang="en-US" dirty="0" err="1"/>
              <a:t>Thelen</a:t>
            </a:r>
            <a:r>
              <a:rPr lang="en-US" dirty="0"/>
              <a:t>, DTM</a:t>
            </a:r>
          </a:p>
          <a:p>
            <a:r>
              <a:rPr lang="en-US" dirty="0"/>
              <a:t>District Director</a:t>
            </a:r>
          </a:p>
        </p:txBody>
      </p:sp>
    </p:spTree>
    <p:extLst>
      <p:ext uri="{BB962C8B-B14F-4D97-AF65-F5344CB8AC3E}">
        <p14:creationId xmlns:p14="http://schemas.microsoft.com/office/powerpoint/2010/main" val="3962118638"/>
      </p:ext>
    </p:extLst>
  </p:cSld>
  <p:clrMapOvr>
    <a:masterClrMapping/>
  </p:clrMapOvr>
  <p:transition spd="slow">
    <p:wipe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2E770-DCAA-40F6-8E84-2FB0F8E893ED}"/>
              </a:ext>
            </a:extLst>
          </p:cNvPr>
          <p:cNvSpPr>
            <a:spLocks noGrp="1"/>
          </p:cNvSpPr>
          <p:nvPr>
            <p:ph type="title"/>
          </p:nvPr>
        </p:nvSpPr>
        <p:spPr/>
        <p:txBody>
          <a:bodyPr/>
          <a:lstStyle/>
          <a:p>
            <a:r>
              <a:rPr lang="en-US" dirty="0"/>
              <a:t>Perfect DEC Attendance – 1</a:t>
            </a:r>
            <a:r>
              <a:rPr lang="en-US" baseline="30000" dirty="0"/>
              <a:t>st</a:t>
            </a:r>
            <a:r>
              <a:rPr lang="en-US" dirty="0"/>
              <a:t> Quarter</a:t>
            </a:r>
          </a:p>
        </p:txBody>
      </p:sp>
      <p:sp>
        <p:nvSpPr>
          <p:cNvPr id="3" name="Content Placeholder 2">
            <a:extLst>
              <a:ext uri="{FF2B5EF4-FFF2-40B4-BE49-F238E27FC236}">
                <a16:creationId xmlns:a16="http://schemas.microsoft.com/office/drawing/2014/main" id="{CC814165-72DA-4681-A517-E75EAEFB5ED4}"/>
              </a:ext>
            </a:extLst>
          </p:cNvPr>
          <p:cNvSpPr>
            <a:spLocks noGrp="1"/>
          </p:cNvSpPr>
          <p:nvPr>
            <p:ph sz="quarter" idx="10"/>
          </p:nvPr>
        </p:nvSpPr>
        <p:spPr>
          <a:xfrm>
            <a:off x="533400" y="2667000"/>
            <a:ext cx="8077200" cy="4114800"/>
          </a:xfrm>
        </p:spPr>
        <p:txBody>
          <a:bodyPr/>
          <a:lstStyle/>
          <a:p>
            <a:pPr marL="0" indent="0" algn="ctr">
              <a:buNone/>
            </a:pPr>
            <a:r>
              <a:rPr lang="en-US" sz="6000" dirty="0">
                <a:solidFill>
                  <a:srgbClr val="FF0000"/>
                </a:solidFill>
              </a:rPr>
              <a:t>Carol Mather</a:t>
            </a:r>
          </a:p>
        </p:txBody>
      </p:sp>
      <p:sp>
        <p:nvSpPr>
          <p:cNvPr id="5" name="Content Placeholder 2">
            <a:extLst>
              <a:ext uri="{FF2B5EF4-FFF2-40B4-BE49-F238E27FC236}">
                <a16:creationId xmlns:a16="http://schemas.microsoft.com/office/drawing/2014/main" id="{5EB8A5AA-FAF3-455B-B0D3-DCB1BBB07597}"/>
              </a:ext>
            </a:extLst>
          </p:cNvPr>
          <p:cNvSpPr txBox="1">
            <a:spLocks/>
          </p:cNvSpPr>
          <p:nvPr/>
        </p:nvSpPr>
        <p:spPr>
          <a:xfrm>
            <a:off x="253218" y="1564077"/>
            <a:ext cx="8229600" cy="986645"/>
          </a:xfrm>
          <a:prstGeom prst="rect">
            <a:avLst/>
          </a:prstGeom>
        </p:spPr>
        <p:txBody>
          <a:bodyPr/>
          <a:lst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a:lstStyle>
          <a:p>
            <a:r>
              <a:rPr lang="en-US" sz="2400" kern="0" dirty="0"/>
              <a:t>One person I forgot from last month had 100% attendance in the first quarter! </a:t>
            </a:r>
          </a:p>
        </p:txBody>
      </p:sp>
    </p:spTree>
    <p:extLst>
      <p:ext uri="{BB962C8B-B14F-4D97-AF65-F5344CB8AC3E}">
        <p14:creationId xmlns:p14="http://schemas.microsoft.com/office/powerpoint/2010/main" val="1914426734"/>
      </p:ext>
    </p:extLst>
  </p:cSld>
  <p:clrMapOvr>
    <a:masterClrMapping/>
  </p:clrMapOvr>
  <p:transition spd="slow">
    <p:wipe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2E770-DCAA-40F6-8E84-2FB0F8E893ED}"/>
              </a:ext>
            </a:extLst>
          </p:cNvPr>
          <p:cNvSpPr>
            <a:spLocks noGrp="1"/>
          </p:cNvSpPr>
          <p:nvPr>
            <p:ph type="title"/>
          </p:nvPr>
        </p:nvSpPr>
        <p:spPr/>
        <p:txBody>
          <a:bodyPr/>
          <a:lstStyle/>
          <a:p>
            <a:r>
              <a:rPr lang="en-US" dirty="0"/>
              <a:t>Area Director Visit Reports Complete</a:t>
            </a:r>
          </a:p>
        </p:txBody>
      </p:sp>
      <p:sp>
        <p:nvSpPr>
          <p:cNvPr id="3" name="Content Placeholder 2">
            <a:extLst>
              <a:ext uri="{FF2B5EF4-FFF2-40B4-BE49-F238E27FC236}">
                <a16:creationId xmlns:a16="http://schemas.microsoft.com/office/drawing/2014/main" id="{CC814165-72DA-4681-A517-E75EAEFB5ED4}"/>
              </a:ext>
            </a:extLst>
          </p:cNvPr>
          <p:cNvSpPr>
            <a:spLocks noGrp="1"/>
          </p:cNvSpPr>
          <p:nvPr>
            <p:ph sz="quarter" idx="10"/>
          </p:nvPr>
        </p:nvSpPr>
        <p:spPr>
          <a:xfrm>
            <a:off x="533400" y="2667000"/>
            <a:ext cx="7086600" cy="4114800"/>
          </a:xfrm>
        </p:spPr>
        <p:txBody>
          <a:bodyPr/>
          <a:lstStyle/>
          <a:p>
            <a:r>
              <a:rPr lang="en-US" sz="3600" dirty="0"/>
              <a:t>Annemarie Braun</a:t>
            </a:r>
          </a:p>
          <a:p>
            <a:r>
              <a:rPr lang="en-US" sz="3600" dirty="0"/>
              <a:t>Heidi </a:t>
            </a:r>
            <a:r>
              <a:rPr lang="en-US" sz="3600" dirty="0" err="1"/>
              <a:t>Slowinski</a:t>
            </a:r>
            <a:endParaRPr lang="en-US" sz="3600" dirty="0"/>
          </a:p>
          <a:p>
            <a:r>
              <a:rPr lang="en-US" sz="3600" dirty="0"/>
              <a:t>Tammy </a:t>
            </a:r>
            <a:r>
              <a:rPr lang="en-US" sz="3600" dirty="0" err="1"/>
              <a:t>Lampro</a:t>
            </a:r>
            <a:r>
              <a:rPr lang="en-US" sz="3600" dirty="0"/>
              <a:t> </a:t>
            </a:r>
            <a:r>
              <a:rPr lang="en-US" sz="2800" i="1" dirty="0"/>
              <a:t>(United Toastmasters not meeting)</a:t>
            </a:r>
          </a:p>
          <a:p>
            <a:pPr marL="0" indent="0">
              <a:buNone/>
            </a:pPr>
            <a:endParaRPr lang="en-US" dirty="0"/>
          </a:p>
        </p:txBody>
      </p:sp>
      <p:sp>
        <p:nvSpPr>
          <p:cNvPr id="5" name="Content Placeholder 2">
            <a:extLst>
              <a:ext uri="{FF2B5EF4-FFF2-40B4-BE49-F238E27FC236}">
                <a16:creationId xmlns:a16="http://schemas.microsoft.com/office/drawing/2014/main" id="{5EB8A5AA-FAF3-455B-B0D3-DCB1BBB07597}"/>
              </a:ext>
            </a:extLst>
          </p:cNvPr>
          <p:cNvSpPr txBox="1">
            <a:spLocks/>
          </p:cNvSpPr>
          <p:nvPr/>
        </p:nvSpPr>
        <p:spPr>
          <a:xfrm>
            <a:off x="253218" y="1564077"/>
            <a:ext cx="8229600" cy="986645"/>
          </a:xfrm>
          <a:prstGeom prst="rect">
            <a:avLst/>
          </a:prstGeom>
        </p:spPr>
        <p:txBody>
          <a:bodyPr/>
          <a:lst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a:lstStyle>
          <a:p>
            <a:r>
              <a:rPr lang="en-US" sz="2400" kern="0" dirty="0"/>
              <a:t>Thank you &amp; congratulations to these individuals that have completed all their Area Director Visit Reports! </a:t>
            </a:r>
          </a:p>
        </p:txBody>
      </p:sp>
      <p:pic>
        <p:nvPicPr>
          <p:cNvPr id="9218" name="Picture 2" descr="See the source image">
            <a:extLst>
              <a:ext uri="{FF2B5EF4-FFF2-40B4-BE49-F238E27FC236}">
                <a16:creationId xmlns:a16="http://schemas.microsoft.com/office/drawing/2014/main" id="{108DEDFA-ABEA-4AA9-A012-5297BF1E09B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195512" y="5027529"/>
            <a:ext cx="4752975" cy="1724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8919611"/>
      </p:ext>
    </p:extLst>
  </p:cSld>
  <p:clrMapOvr>
    <a:masterClrMapping/>
  </p:clrMapOvr>
  <p:transition spd="slow">
    <p:wipe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30-60-90 Day Review</a:t>
            </a:r>
          </a:p>
        </p:txBody>
      </p:sp>
      <p:sp>
        <p:nvSpPr>
          <p:cNvPr id="3" name="Content Placeholder 2"/>
          <p:cNvSpPr>
            <a:spLocks noGrp="1"/>
          </p:cNvSpPr>
          <p:nvPr>
            <p:ph sz="quarter" idx="10"/>
          </p:nvPr>
        </p:nvSpPr>
        <p:spPr/>
        <p:txBody>
          <a:bodyPr/>
          <a:lstStyle/>
          <a:p>
            <a:r>
              <a:rPr lang="en-US" dirty="0"/>
              <a:t>Ed </a:t>
            </a:r>
            <a:r>
              <a:rPr lang="en-US" dirty="0" err="1"/>
              <a:t>Thelen</a:t>
            </a:r>
            <a:r>
              <a:rPr lang="en-US" dirty="0"/>
              <a:t>, DTM</a:t>
            </a:r>
          </a:p>
          <a:p>
            <a:r>
              <a:rPr lang="en-US" dirty="0"/>
              <a:t>District Director</a:t>
            </a:r>
          </a:p>
        </p:txBody>
      </p:sp>
    </p:spTree>
    <p:extLst>
      <p:ext uri="{BB962C8B-B14F-4D97-AF65-F5344CB8AC3E}">
        <p14:creationId xmlns:p14="http://schemas.microsoft.com/office/powerpoint/2010/main" val="1308392020"/>
      </p:ext>
    </p:extLst>
  </p:cSld>
  <p:clrMapOvr>
    <a:masterClrMapping/>
  </p:clrMapOvr>
  <p:transition spd="slow">
    <p:wipe dir="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Next 30 Days (mid-December)</a:t>
            </a:r>
          </a:p>
        </p:txBody>
      </p:sp>
      <p:sp>
        <p:nvSpPr>
          <p:cNvPr id="3" name="Content Placeholder 2"/>
          <p:cNvSpPr>
            <a:spLocks noGrp="1"/>
          </p:cNvSpPr>
          <p:nvPr>
            <p:ph idx="1"/>
          </p:nvPr>
        </p:nvSpPr>
        <p:spPr>
          <a:xfrm>
            <a:off x="457200" y="1604155"/>
            <a:ext cx="7010400" cy="5101445"/>
          </a:xfrm>
        </p:spPr>
        <p:txBody>
          <a:bodyPr/>
          <a:lstStyle/>
          <a:p>
            <a:r>
              <a:rPr lang="en-US" dirty="0"/>
              <a:t>Plan dates for Division Makeup Winter TLI sessions (complete by end of February)</a:t>
            </a:r>
          </a:p>
          <a:p>
            <a:r>
              <a:rPr lang="en-US" dirty="0"/>
              <a:t>Keep in touch with your clubs informally</a:t>
            </a:r>
          </a:p>
          <a:p>
            <a:r>
              <a:rPr lang="en-US" dirty="0"/>
              <a:t>Hold third or fourth Area/Division Council Meetings (virtual)</a:t>
            </a:r>
          </a:p>
          <a:p>
            <a:r>
              <a:rPr lang="en-US" dirty="0"/>
              <a:t>Think about dates for your Area and Division speech contests</a:t>
            </a:r>
          </a:p>
          <a:p>
            <a:r>
              <a:rPr lang="en-US" dirty="0"/>
              <a:t>Prepare for the upcoming holidays and enjoy them! </a:t>
            </a:r>
          </a:p>
          <a:p>
            <a:endParaRPr lang="en-US" dirty="0"/>
          </a:p>
        </p:txBody>
      </p:sp>
      <p:pic>
        <p:nvPicPr>
          <p:cNvPr id="5" name="Picture 4">
            <a:extLst>
              <a:ext uri="{FF2B5EF4-FFF2-40B4-BE49-F238E27FC236}">
                <a16:creationId xmlns:a16="http://schemas.microsoft.com/office/drawing/2014/main" id="{A5E4C100-EAC7-46F3-9570-C70129469B08}"/>
              </a:ext>
            </a:extLst>
          </p:cNvPr>
          <p:cNvPicPr>
            <a:picLocks noChangeAspect="1"/>
          </p:cNvPicPr>
          <p:nvPr/>
        </p:nvPicPr>
        <p:blipFill>
          <a:blip r:embed="rId2" cstate="email">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907989" y="2362200"/>
            <a:ext cx="751772" cy="1214024"/>
          </a:xfrm>
          <a:prstGeom prst="rect">
            <a:avLst/>
          </a:prstGeom>
        </p:spPr>
      </p:pic>
      <p:pic>
        <p:nvPicPr>
          <p:cNvPr id="8" name="Picture 7">
            <a:extLst>
              <a:ext uri="{FF2B5EF4-FFF2-40B4-BE49-F238E27FC236}">
                <a16:creationId xmlns:a16="http://schemas.microsoft.com/office/drawing/2014/main" id="{5DBE7EE9-B7BB-4395-9378-BE2AEEAE5FFA}"/>
              </a:ext>
            </a:extLst>
          </p:cNvPr>
          <p:cNvPicPr>
            <a:picLocks noChangeAspect="1"/>
          </p:cNvPicPr>
          <p:nvPr/>
        </p:nvPicPr>
        <p:blipFill>
          <a:blip r:embed="rId4" cstate="email">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005484" y="4121583"/>
            <a:ext cx="1676400" cy="1124333"/>
          </a:xfrm>
          <a:prstGeom prst="rect">
            <a:avLst/>
          </a:prstGeom>
        </p:spPr>
      </p:pic>
    </p:spTree>
    <p:extLst>
      <p:ext uri="{BB962C8B-B14F-4D97-AF65-F5344CB8AC3E}">
        <p14:creationId xmlns:p14="http://schemas.microsoft.com/office/powerpoint/2010/main" val="1716032266"/>
      </p:ext>
    </p:extLst>
  </p:cSld>
  <p:clrMapOvr>
    <a:masterClrMapping/>
  </p:clrMapOvr>
  <p:transition spd="slow">
    <p:wipe dir="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Next 60 Days (mid-January)</a:t>
            </a:r>
          </a:p>
        </p:txBody>
      </p:sp>
      <p:sp>
        <p:nvSpPr>
          <p:cNvPr id="3" name="Content Placeholder 2"/>
          <p:cNvSpPr>
            <a:spLocks noGrp="1"/>
          </p:cNvSpPr>
          <p:nvPr>
            <p:ph idx="1"/>
          </p:nvPr>
        </p:nvSpPr>
        <p:spPr/>
        <p:txBody>
          <a:bodyPr/>
          <a:lstStyle/>
          <a:p>
            <a:r>
              <a:rPr lang="en-US" dirty="0"/>
              <a:t>Conduct Division led make-up TLIs and record training</a:t>
            </a:r>
          </a:p>
          <a:p>
            <a:r>
              <a:rPr lang="en-US" dirty="0"/>
              <a:t>Put together a schedule of contacts about communication of April dues</a:t>
            </a:r>
          </a:p>
          <a:p>
            <a:r>
              <a:rPr lang="en-US" dirty="0"/>
              <a:t>Have dates finalized for Area contests and start getting helpers (Division get close to final dates)</a:t>
            </a:r>
          </a:p>
          <a:p>
            <a:r>
              <a:rPr lang="en-US" dirty="0"/>
              <a:t>Plan out 2</a:t>
            </a:r>
            <a:r>
              <a:rPr lang="en-US" baseline="30000" dirty="0"/>
              <a:t>nd</a:t>
            </a:r>
            <a:r>
              <a:rPr lang="en-US" dirty="0"/>
              <a:t> round of Area Director visits – attend and file reports early!</a:t>
            </a:r>
          </a:p>
          <a:p>
            <a:r>
              <a:rPr lang="en-US" dirty="0"/>
              <a:t>Follow-up on/plan another round of Council meetings</a:t>
            </a:r>
          </a:p>
          <a:p>
            <a:endParaRPr lang="en-US" dirty="0"/>
          </a:p>
          <a:p>
            <a:endParaRPr lang="en-US" dirty="0"/>
          </a:p>
        </p:txBody>
      </p:sp>
    </p:spTree>
    <p:extLst>
      <p:ext uri="{BB962C8B-B14F-4D97-AF65-F5344CB8AC3E}">
        <p14:creationId xmlns:p14="http://schemas.microsoft.com/office/powerpoint/2010/main" val="4195779549"/>
      </p:ext>
    </p:extLst>
  </p:cSld>
  <p:clrMapOvr>
    <a:masterClrMapping/>
  </p:clrMapOvr>
  <p:transition spd="slow">
    <p:wipe dir="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Next 90 Days (mid-February)</a:t>
            </a:r>
          </a:p>
        </p:txBody>
      </p:sp>
      <p:sp>
        <p:nvSpPr>
          <p:cNvPr id="3" name="Content Placeholder 2"/>
          <p:cNvSpPr>
            <a:spLocks noGrp="1"/>
          </p:cNvSpPr>
          <p:nvPr>
            <p:ph idx="1"/>
          </p:nvPr>
        </p:nvSpPr>
        <p:spPr/>
        <p:txBody>
          <a:bodyPr>
            <a:normAutofit/>
          </a:bodyPr>
          <a:lstStyle/>
          <a:p>
            <a:pPr lvl="0"/>
            <a:r>
              <a:rPr lang="en-US" dirty="0"/>
              <a:t>Make sure all TLI training recorded (May 31)</a:t>
            </a:r>
          </a:p>
          <a:p>
            <a:pPr lvl="0"/>
            <a:r>
              <a:rPr lang="en-US" dirty="0"/>
              <a:t>Start 2</a:t>
            </a:r>
            <a:r>
              <a:rPr lang="en-US" baseline="30000" dirty="0"/>
              <a:t>nd</a:t>
            </a:r>
            <a:r>
              <a:rPr lang="en-US" dirty="0"/>
              <a:t> round of club visits and enter information for visit reports ASAP after visit (due by May 31)</a:t>
            </a:r>
          </a:p>
          <a:p>
            <a:r>
              <a:rPr lang="en-US" dirty="0"/>
              <a:t>Speech Contests</a:t>
            </a:r>
          </a:p>
          <a:p>
            <a:pPr lvl="1"/>
            <a:r>
              <a:rPr lang="en-US" dirty="0"/>
              <a:t>Area Directors – Everything ready to conduct contests</a:t>
            </a:r>
          </a:p>
          <a:p>
            <a:pPr lvl="1"/>
            <a:r>
              <a:rPr lang="en-US" dirty="0"/>
              <a:t>Division Directors – Location, date, and time finalized</a:t>
            </a:r>
          </a:p>
          <a:p>
            <a:pPr lvl="0"/>
            <a:r>
              <a:rPr lang="en-US" dirty="0"/>
              <a:t>Hold another Area/Division council meeting</a:t>
            </a:r>
          </a:p>
          <a:p>
            <a:pPr lvl="0"/>
            <a:r>
              <a:rPr lang="en-US" dirty="0"/>
              <a:t>Start generating interest for Spring Convention</a:t>
            </a:r>
          </a:p>
          <a:p>
            <a:endParaRPr lang="en-US" dirty="0"/>
          </a:p>
        </p:txBody>
      </p:sp>
    </p:spTree>
    <p:extLst>
      <p:ext uri="{BB962C8B-B14F-4D97-AF65-F5344CB8AC3E}">
        <p14:creationId xmlns:p14="http://schemas.microsoft.com/office/powerpoint/2010/main" val="1006092005"/>
      </p:ext>
    </p:extLst>
  </p:cSld>
  <p:clrMapOvr>
    <a:masterClrMapping/>
  </p:clrMapOvr>
  <p:transition spd="slow">
    <p:wipe dir="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 &amp; A and Wrap-Up</a:t>
            </a:r>
          </a:p>
        </p:txBody>
      </p:sp>
      <p:sp>
        <p:nvSpPr>
          <p:cNvPr id="3" name="Content Placeholder 2"/>
          <p:cNvSpPr>
            <a:spLocks noGrp="1"/>
          </p:cNvSpPr>
          <p:nvPr>
            <p:ph sz="quarter" idx="10"/>
          </p:nvPr>
        </p:nvSpPr>
        <p:spPr/>
        <p:txBody>
          <a:bodyPr/>
          <a:lstStyle/>
          <a:p>
            <a:r>
              <a:rPr lang="en-US" dirty="0"/>
              <a:t>Ed </a:t>
            </a:r>
            <a:r>
              <a:rPr lang="en-US" dirty="0" err="1"/>
              <a:t>Thelen</a:t>
            </a:r>
            <a:r>
              <a:rPr lang="en-US" dirty="0"/>
              <a:t>, DTM</a:t>
            </a:r>
          </a:p>
          <a:p>
            <a:r>
              <a:rPr lang="en-US" dirty="0"/>
              <a:t>District Director</a:t>
            </a:r>
          </a:p>
        </p:txBody>
      </p:sp>
    </p:spTree>
    <p:extLst>
      <p:ext uri="{BB962C8B-B14F-4D97-AF65-F5344CB8AC3E}">
        <p14:creationId xmlns:p14="http://schemas.microsoft.com/office/powerpoint/2010/main" val="3727535514"/>
      </p:ext>
    </p:extLst>
  </p:cSld>
  <p:clrMapOvr>
    <a:masterClrMapping/>
  </p:clrMapOvr>
  <p:transition spd="slow">
    <p:wipe dir="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See the source image">
            <a:extLst>
              <a:ext uri="{FF2B5EF4-FFF2-40B4-BE49-F238E27FC236}">
                <a16:creationId xmlns:a16="http://schemas.microsoft.com/office/drawing/2014/main" id="{4DE6DA2E-0505-4AB5-9822-67E930A19D14}"/>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1736725"/>
            <a:ext cx="9144000" cy="3382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427887"/>
      </p:ext>
    </p:extLst>
  </p:cSld>
  <p:clrMapOvr>
    <a:masterClrMapping/>
  </p:clrMapOvr>
  <p:transition spd="slow">
    <p:wipe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DEC Meeting</a:t>
            </a:r>
          </a:p>
        </p:txBody>
      </p:sp>
      <p:sp>
        <p:nvSpPr>
          <p:cNvPr id="3" name="Content Placeholder 2"/>
          <p:cNvSpPr>
            <a:spLocks noGrp="1"/>
          </p:cNvSpPr>
          <p:nvPr>
            <p:ph idx="1"/>
          </p:nvPr>
        </p:nvSpPr>
        <p:spPr/>
        <p:txBody>
          <a:bodyPr/>
          <a:lstStyle/>
          <a:p>
            <a:r>
              <a:rPr lang="en-US" dirty="0"/>
              <a:t>Saturday, December 15, 2018</a:t>
            </a:r>
          </a:p>
          <a:p>
            <a:r>
              <a:rPr lang="en-US" dirty="0"/>
              <a:t>9:30 a.m. to 11:30 a.m. </a:t>
            </a:r>
            <a:r>
              <a:rPr lang="en-US" dirty="0">
                <a:solidFill>
                  <a:srgbClr val="FF0000"/>
                </a:solidFill>
              </a:rPr>
              <a:t>– </a:t>
            </a:r>
            <a:r>
              <a:rPr lang="en-US" b="1" dirty="0">
                <a:solidFill>
                  <a:srgbClr val="FF0000"/>
                </a:solidFill>
              </a:rPr>
              <a:t>NOTE TIME CHANGE</a:t>
            </a:r>
            <a:endParaRPr lang="en-US" b="1" dirty="0"/>
          </a:p>
          <a:p>
            <a:endParaRPr lang="en-US" dirty="0"/>
          </a:p>
          <a:p>
            <a:r>
              <a:rPr lang="en-US" dirty="0"/>
              <a:t>Virtual Meeting</a:t>
            </a:r>
          </a:p>
          <a:p>
            <a:pPr lvl="1"/>
            <a:r>
              <a:rPr lang="en-US" dirty="0">
                <a:sym typeface="Wingdings" panose="05000000000000000000" pitchFamily="2" charset="2"/>
              </a:rPr>
              <a:t>Details forthcoming on platform to be used</a:t>
            </a:r>
            <a:br>
              <a:rPr lang="en-US" dirty="0">
                <a:sym typeface="Wingdings" panose="05000000000000000000" pitchFamily="2" charset="2"/>
              </a:rPr>
            </a:br>
            <a:endParaRPr lang="en-US" dirty="0"/>
          </a:p>
        </p:txBody>
      </p:sp>
    </p:spTree>
    <p:extLst>
      <p:ext uri="{BB962C8B-B14F-4D97-AF65-F5344CB8AC3E}">
        <p14:creationId xmlns:p14="http://schemas.microsoft.com/office/powerpoint/2010/main" val="798952420"/>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lstStyle/>
          <a:p>
            <a:r>
              <a:rPr lang="en-US" dirty="0"/>
              <a:t>Instructions – Round One</a:t>
            </a:r>
          </a:p>
        </p:txBody>
      </p:sp>
      <p:sp>
        <p:nvSpPr>
          <p:cNvPr id="3" name="Content Placeholder 2"/>
          <p:cNvSpPr>
            <a:spLocks noGrp="1"/>
          </p:cNvSpPr>
          <p:nvPr>
            <p:ph idx="1"/>
          </p:nvPr>
        </p:nvSpPr>
        <p:spPr>
          <a:xfrm>
            <a:off x="457200" y="1600200"/>
            <a:ext cx="8229600" cy="3581400"/>
          </a:xfrm>
        </p:spPr>
        <p:txBody>
          <a:bodyPr/>
          <a:lstStyle/>
          <a:p>
            <a:r>
              <a:rPr lang="en-US" sz="2000" dirty="0"/>
              <a:t>Two teams</a:t>
            </a:r>
          </a:p>
          <a:p>
            <a:r>
              <a:rPr lang="en-US" sz="2000" dirty="0"/>
              <a:t>All DEC member names placed in a bowl</a:t>
            </a:r>
          </a:p>
          <a:p>
            <a:r>
              <a:rPr lang="en-US" sz="2000" dirty="0"/>
              <a:t>Team 1 member randomly chooses a name from the bowl and attempts to describe the person to their teammates. He or she tries to get their team to guess which DEC member it is by giving </a:t>
            </a:r>
            <a:r>
              <a:rPr lang="en-US" sz="2000" u="sng" dirty="0"/>
              <a:t>characteristics</a:t>
            </a:r>
            <a:r>
              <a:rPr lang="en-US" sz="2000" dirty="0"/>
              <a:t> of that person</a:t>
            </a:r>
          </a:p>
          <a:p>
            <a:r>
              <a:rPr lang="en-US" sz="2000" dirty="0"/>
              <a:t>Your description may not contain the person’s name (or anything like their name), what they are currently wearing, or their TM role – judge’s discretion</a:t>
            </a:r>
          </a:p>
          <a:p>
            <a:r>
              <a:rPr lang="en-US" sz="2000" dirty="0"/>
              <a:t>When successful, draw another name and repeat</a:t>
            </a:r>
          </a:p>
          <a:p>
            <a:r>
              <a:rPr lang="en-US" sz="2000" dirty="0"/>
              <a:t>You have one minute to guess as many names as possible</a:t>
            </a:r>
          </a:p>
          <a:p>
            <a:r>
              <a:rPr lang="en-US" sz="2000" dirty="0"/>
              <a:t>If you don’t know who the person is, pass to the next team</a:t>
            </a:r>
          </a:p>
          <a:p>
            <a:r>
              <a:rPr lang="en-US" sz="2000" dirty="0"/>
              <a:t>Team 2 repeats</a:t>
            </a:r>
          </a:p>
          <a:p>
            <a:r>
              <a:rPr lang="en-US" sz="2000" dirty="0"/>
              <a:t>Goal is to guess the most names</a:t>
            </a:r>
            <a:endParaRPr lang="en-US" sz="2800" dirty="0"/>
          </a:p>
        </p:txBody>
      </p:sp>
    </p:spTree>
    <p:extLst>
      <p:ext uri="{BB962C8B-B14F-4D97-AF65-F5344CB8AC3E}">
        <p14:creationId xmlns:p14="http://schemas.microsoft.com/office/powerpoint/2010/main" val="1017420483"/>
      </p:ext>
    </p:extLst>
  </p:cSld>
  <p:clrMapOvr>
    <a:masterClrMapping/>
  </p:clrMapOvr>
  <p:transition spd="slow">
    <p:wipe dir="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DEC Meeting</a:t>
            </a:r>
          </a:p>
        </p:txBody>
      </p:sp>
      <p:sp>
        <p:nvSpPr>
          <p:cNvPr id="3" name="Content Placeholder 2"/>
          <p:cNvSpPr>
            <a:spLocks noGrp="1"/>
          </p:cNvSpPr>
          <p:nvPr>
            <p:ph idx="1"/>
          </p:nvPr>
        </p:nvSpPr>
        <p:spPr/>
        <p:txBody>
          <a:bodyPr/>
          <a:lstStyle/>
          <a:p>
            <a:r>
              <a:rPr lang="en-US" dirty="0">
                <a:sym typeface="Wingdings" panose="05000000000000000000" pitchFamily="2" charset="2"/>
              </a:rPr>
              <a:t>Topics for DEC Meeting (partial)</a:t>
            </a:r>
          </a:p>
          <a:p>
            <a:pPr lvl="1"/>
            <a:r>
              <a:rPr lang="en-US" dirty="0">
                <a:sym typeface="Wingdings" panose="05000000000000000000" pitchFamily="2" charset="2"/>
              </a:rPr>
              <a:t>District Success Plan Progress (Quad)</a:t>
            </a:r>
          </a:p>
          <a:p>
            <a:pPr lvl="1"/>
            <a:r>
              <a:rPr lang="en-US" dirty="0">
                <a:sym typeface="Wingdings" panose="05000000000000000000" pitchFamily="2" charset="2"/>
              </a:rPr>
              <a:t>TLI Update (Rozaline Janci)</a:t>
            </a:r>
          </a:p>
          <a:p>
            <a:pPr lvl="1"/>
            <a:r>
              <a:rPr lang="en-US" dirty="0">
                <a:sym typeface="Wingdings" panose="05000000000000000000" pitchFamily="2" charset="2"/>
              </a:rPr>
              <a:t>Training Session – based upon July roundtable feedback</a:t>
            </a:r>
            <a:br>
              <a:rPr lang="en-US" dirty="0">
                <a:sym typeface="Wingdings" panose="05000000000000000000" pitchFamily="2" charset="2"/>
              </a:rPr>
            </a:br>
            <a:endParaRPr lang="en-US" dirty="0"/>
          </a:p>
        </p:txBody>
      </p:sp>
    </p:spTree>
    <p:extLst>
      <p:ext uri="{BB962C8B-B14F-4D97-AF65-F5344CB8AC3E}">
        <p14:creationId xmlns:p14="http://schemas.microsoft.com/office/powerpoint/2010/main" val="3372907535"/>
      </p:ext>
    </p:extLst>
  </p:cSld>
  <p:clrMapOvr>
    <a:masterClrMapping/>
  </p:clrMapOvr>
  <p:transition spd="slow">
    <p:wipe dir="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See the source image">
            <a:extLst>
              <a:ext uri="{FF2B5EF4-FFF2-40B4-BE49-F238E27FC236}">
                <a16:creationId xmlns:a16="http://schemas.microsoft.com/office/drawing/2014/main" id="{C3AB86E2-968E-4CA6-B324-680B9EC358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066800"/>
            <a:ext cx="73152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327863"/>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Round Two</a:t>
            </a:r>
          </a:p>
        </p:txBody>
      </p:sp>
      <p:sp>
        <p:nvSpPr>
          <p:cNvPr id="3" name="Content Placeholder 2"/>
          <p:cNvSpPr>
            <a:spLocks noGrp="1"/>
          </p:cNvSpPr>
          <p:nvPr>
            <p:ph idx="1"/>
          </p:nvPr>
        </p:nvSpPr>
        <p:spPr/>
        <p:txBody>
          <a:bodyPr/>
          <a:lstStyle/>
          <a:p>
            <a:pPr lvl="0"/>
            <a:r>
              <a:rPr lang="en-US" dirty="0"/>
              <a:t>Same as round one, but each moderator can only use ONE word to describe each name drawn</a:t>
            </a:r>
          </a:p>
          <a:p>
            <a:endParaRPr lang="en-US" dirty="0"/>
          </a:p>
        </p:txBody>
      </p:sp>
      <p:pic>
        <p:nvPicPr>
          <p:cNvPr id="1026" name="Picture 2" descr="See the source image">
            <a:extLst>
              <a:ext uri="{FF2B5EF4-FFF2-40B4-BE49-F238E27FC236}">
                <a16:creationId xmlns:a16="http://schemas.microsoft.com/office/drawing/2014/main" id="{8AD658E4-D034-4ED0-8F7F-B39BB9589D13}"/>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l="19502" t="5932" r="21848"/>
          <a:stretch/>
        </p:blipFill>
        <p:spPr bwMode="auto">
          <a:xfrm>
            <a:off x="5257800" y="2967039"/>
            <a:ext cx="2951893"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656215"/>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Round Three</a:t>
            </a:r>
          </a:p>
        </p:txBody>
      </p:sp>
      <p:sp>
        <p:nvSpPr>
          <p:cNvPr id="3" name="Content Placeholder 2"/>
          <p:cNvSpPr>
            <a:spLocks noGrp="1"/>
          </p:cNvSpPr>
          <p:nvPr>
            <p:ph idx="1"/>
          </p:nvPr>
        </p:nvSpPr>
        <p:spPr/>
        <p:txBody>
          <a:bodyPr/>
          <a:lstStyle/>
          <a:p>
            <a:r>
              <a:rPr lang="en-US" dirty="0"/>
              <a:t>Same as the previous rounds, but each moderator can’t use words to describe drawn names, but instead must act them out</a:t>
            </a:r>
          </a:p>
        </p:txBody>
      </p:sp>
      <p:pic>
        <p:nvPicPr>
          <p:cNvPr id="2050" name="Picture 2" descr="See the source image">
            <a:extLst>
              <a:ext uri="{FF2B5EF4-FFF2-40B4-BE49-F238E27FC236}">
                <a16:creationId xmlns:a16="http://schemas.microsoft.com/office/drawing/2014/main" id="{68C7506F-6655-4611-A92B-AD3D8AB0E9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2150" y="3429000"/>
            <a:ext cx="2762250" cy="2762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3744964"/>
      </p:ext>
    </p:extLst>
  </p:cSld>
  <p:clrMapOvr>
    <a:masterClrMapping/>
  </p:clrMapOvr>
  <p:transition spd="slow">
    <p:wipe dir="r"/>
  </p:transition>
</p:sld>
</file>

<file path=ppt/theme/theme1.xml><?xml version="1.0" encoding="utf-8"?>
<a:theme xmlns:a="http://schemas.openxmlformats.org/drawingml/2006/main" name="TI Corporate: 4x3 – Title &amp; Content">
  <a:themeElements>
    <a:clrScheme name="Custom 8">
      <a:dk1>
        <a:srgbClr val="132E3E"/>
      </a:dk1>
      <a:lt1>
        <a:srgbClr val="FFFFFF"/>
      </a:lt1>
      <a:dk2>
        <a:srgbClr val="000000"/>
      </a:dk2>
      <a:lt2>
        <a:srgbClr val="C8C8C8"/>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fontScheme name="Convention_2011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vention_2011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vention_2011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vention_2011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vention_2011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vention_2011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vention_2011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vention_2011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vention_2011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vention_2011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vention_2011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vention_2011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vention_2011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onvention_2011_Template 13">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Convention_2011_Template 14">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8504</TotalTime>
  <Words>3348</Words>
  <Application>Microsoft Office PowerPoint</Application>
  <PresentationFormat>On-screen Show (4:3)</PresentationFormat>
  <Paragraphs>733</Paragraphs>
  <Slides>71</Slides>
  <Notes>6</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71</vt:i4>
      </vt:variant>
    </vt:vector>
  </HeadingPairs>
  <TitlesOfParts>
    <vt:vector size="87" baseType="lpstr">
      <vt:lpstr>Arial Unicode MS</vt:lpstr>
      <vt:lpstr>ＭＳ Ｐゴシック</vt:lpstr>
      <vt:lpstr>Arial</vt:lpstr>
      <vt:lpstr>Arial Black</vt:lpstr>
      <vt:lpstr>ArialUnicodeMS</vt:lpstr>
      <vt:lpstr>Arimo</vt:lpstr>
      <vt:lpstr>Calibri</vt:lpstr>
      <vt:lpstr>Courier New</vt:lpstr>
      <vt:lpstr>Myriad Pro</vt:lpstr>
      <vt:lpstr>Myriad Pro Semibold</vt:lpstr>
      <vt:lpstr>Noto Sans Symbols</vt:lpstr>
      <vt:lpstr>PT Sans</vt:lpstr>
      <vt:lpstr>Times New Roman</vt:lpstr>
      <vt:lpstr>Wingdings</vt:lpstr>
      <vt:lpstr>ヒラギノ角ゴ Pro W3</vt:lpstr>
      <vt:lpstr>TI Corporate: 4x3 – Title &amp; Content</vt:lpstr>
      <vt:lpstr>November 2018 DEC Meeting</vt:lpstr>
      <vt:lpstr>Agenda</vt:lpstr>
      <vt:lpstr>Agenda</vt:lpstr>
      <vt:lpstr>Do we all have a Feather in our CAP?</vt:lpstr>
      <vt:lpstr>DEC Celebrity</vt:lpstr>
      <vt:lpstr>PowerPoint Presentation</vt:lpstr>
      <vt:lpstr>Instructions – Round One</vt:lpstr>
      <vt:lpstr>Round Two</vt:lpstr>
      <vt:lpstr>Round Three</vt:lpstr>
      <vt:lpstr>Speech Contests</vt:lpstr>
      <vt:lpstr>PowerPoint Presentation</vt:lpstr>
      <vt:lpstr>Calendaring</vt:lpstr>
      <vt:lpstr>PowerPoint Presentation</vt:lpstr>
      <vt:lpstr>Understanding Resources for the Clubs</vt:lpstr>
      <vt:lpstr>Session Objectives</vt:lpstr>
      <vt:lpstr>Missions</vt:lpstr>
      <vt:lpstr>Values and Envisioned Future</vt:lpstr>
      <vt:lpstr>Service to Members</vt:lpstr>
      <vt:lpstr>Club Responsibility Action Plan</vt:lpstr>
      <vt:lpstr>Club Ideas</vt:lpstr>
      <vt:lpstr>Club Ideas</vt:lpstr>
      <vt:lpstr>Resources</vt:lpstr>
      <vt:lpstr>And More Resources</vt:lpstr>
      <vt:lpstr>And Even More Resources</vt:lpstr>
      <vt:lpstr>Division Director Resources</vt:lpstr>
      <vt:lpstr>Division Director Resources - Additional</vt:lpstr>
      <vt:lpstr>Area Director Resources</vt:lpstr>
      <vt:lpstr>Area Director Resources - Additional</vt:lpstr>
      <vt:lpstr>Too much to do in too little time?</vt:lpstr>
      <vt:lpstr>This concludes the session</vt:lpstr>
      <vt:lpstr>District Success Plan</vt:lpstr>
      <vt:lpstr>District Goals - Dashboards</vt:lpstr>
      <vt:lpstr>Membership Payments – Action Items</vt:lpstr>
      <vt:lpstr>New Clubs – Action Items</vt:lpstr>
      <vt:lpstr>Distinguished Clubs – Action Items</vt:lpstr>
      <vt:lpstr>PowerPoint Presentation</vt:lpstr>
      <vt:lpstr>District Leadership Nominations</vt:lpstr>
      <vt:lpstr>PowerPoint Presentation</vt:lpstr>
      <vt:lpstr>Area &amp; Division Director Roundtable</vt:lpstr>
      <vt:lpstr>PowerPoint Presentation</vt:lpstr>
      <vt:lpstr>TLI Update</vt:lpstr>
      <vt:lpstr>PowerPoint Presentation</vt:lpstr>
      <vt:lpstr>Registration Now Open</vt:lpstr>
      <vt:lpstr>Don’t want to drive? Take the bus!</vt:lpstr>
      <vt:lpstr>Education Schedule</vt:lpstr>
      <vt:lpstr>Education Schedule</vt:lpstr>
      <vt:lpstr>Facebook and Website</vt:lpstr>
      <vt:lpstr>District 35 Finance Update </vt:lpstr>
      <vt:lpstr>Overview</vt:lpstr>
      <vt:lpstr>Income Estimates</vt:lpstr>
      <vt:lpstr>Travel / Mileage Budget</vt:lpstr>
      <vt:lpstr>Trio &amp; Administration</vt:lpstr>
      <vt:lpstr>Division Directors</vt:lpstr>
      <vt:lpstr>Area Directors</vt:lpstr>
      <vt:lpstr>Next Steps</vt:lpstr>
      <vt:lpstr>Reminders - Reimbursements</vt:lpstr>
      <vt:lpstr>Other Reminders</vt:lpstr>
      <vt:lpstr>Eventbrite</vt:lpstr>
      <vt:lpstr>Questions?</vt:lpstr>
      <vt:lpstr>Recognition</vt:lpstr>
      <vt:lpstr>Perfect DEC Attendance – 1st Quarter</vt:lpstr>
      <vt:lpstr>Area Director Visit Reports Complete</vt:lpstr>
      <vt:lpstr>30-60-90 Day Review</vt:lpstr>
      <vt:lpstr>Your Next 30 Days (mid-December)</vt:lpstr>
      <vt:lpstr>Your Next 60 Days (mid-January)</vt:lpstr>
      <vt:lpstr>Your Next 90 Days (mid-February)</vt:lpstr>
      <vt:lpstr>Q &amp; A and Wrap-Up</vt:lpstr>
      <vt:lpstr>PowerPoint Presentation</vt:lpstr>
      <vt:lpstr>Next DEC Meeting</vt:lpstr>
      <vt:lpstr>Next DEC Meeting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drex</dc:creator>
  <cp:lastModifiedBy>Troy Pool</cp:lastModifiedBy>
  <cp:revision>355</cp:revision>
  <cp:lastPrinted>2017-08-03T22:39:42Z</cp:lastPrinted>
  <dcterms:created xsi:type="dcterms:W3CDTF">2011-07-13T15:20:37Z</dcterms:created>
  <dcterms:modified xsi:type="dcterms:W3CDTF">2018-11-10T01:49:14Z</dcterms:modified>
</cp:coreProperties>
</file>