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61"/>
  </p:notesMasterIdLst>
  <p:sldIdLst>
    <p:sldId id="388" r:id="rId2"/>
    <p:sldId id="407" r:id="rId3"/>
    <p:sldId id="409" r:id="rId4"/>
    <p:sldId id="640" r:id="rId5"/>
    <p:sldId id="668" r:id="rId6"/>
    <p:sldId id="670" r:id="rId7"/>
    <p:sldId id="688" r:id="rId8"/>
    <p:sldId id="689" r:id="rId9"/>
    <p:sldId id="690" r:id="rId10"/>
    <p:sldId id="691" r:id="rId11"/>
    <p:sldId id="692" r:id="rId12"/>
    <p:sldId id="669" r:id="rId13"/>
    <p:sldId id="402" r:id="rId14"/>
    <p:sldId id="660" r:id="rId15"/>
    <p:sldId id="661" r:id="rId16"/>
    <p:sldId id="662" r:id="rId17"/>
    <p:sldId id="410" r:id="rId18"/>
    <p:sldId id="408" r:id="rId19"/>
    <p:sldId id="414" r:id="rId20"/>
    <p:sldId id="421" r:id="rId21"/>
    <p:sldId id="422" r:id="rId22"/>
    <p:sldId id="418" r:id="rId23"/>
    <p:sldId id="423" r:id="rId24"/>
    <p:sldId id="419" r:id="rId25"/>
    <p:sldId id="413" r:id="rId26"/>
    <p:sldId id="411" r:id="rId27"/>
    <p:sldId id="420" r:id="rId28"/>
    <p:sldId id="412" r:id="rId29"/>
    <p:sldId id="415" r:id="rId30"/>
    <p:sldId id="416" r:id="rId31"/>
    <p:sldId id="424" r:id="rId32"/>
    <p:sldId id="484" r:id="rId33"/>
    <p:sldId id="487" r:id="rId34"/>
    <p:sldId id="649" r:id="rId35"/>
    <p:sldId id="650" r:id="rId36"/>
    <p:sldId id="651" r:id="rId37"/>
    <p:sldId id="663" r:id="rId38"/>
    <p:sldId id="652" r:id="rId39"/>
    <p:sldId id="672" r:id="rId40"/>
    <p:sldId id="671" r:id="rId41"/>
    <p:sldId id="673" r:id="rId42"/>
    <p:sldId id="677" r:id="rId43"/>
    <p:sldId id="678" r:id="rId44"/>
    <p:sldId id="679" r:id="rId45"/>
    <p:sldId id="681" r:id="rId46"/>
    <p:sldId id="674" r:id="rId47"/>
    <p:sldId id="482" r:id="rId48"/>
    <p:sldId id="664" r:id="rId49"/>
    <p:sldId id="665" r:id="rId50"/>
    <p:sldId id="666" r:id="rId51"/>
    <p:sldId id="478" r:id="rId52"/>
    <p:sldId id="473" r:id="rId53"/>
    <p:sldId id="472" r:id="rId54"/>
    <p:sldId id="667" r:id="rId55"/>
    <p:sldId id="479" r:id="rId56"/>
    <p:sldId id="476" r:id="rId57"/>
    <p:sldId id="477" r:id="rId58"/>
    <p:sldId id="512" r:id="rId59"/>
    <p:sldId id="481" r:id="rId60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374A"/>
    <a:srgbClr val="004165"/>
    <a:srgbClr val="A9B2B1"/>
    <a:srgbClr val="C6D5D7"/>
    <a:srgbClr val="DCEAEA"/>
    <a:srgbClr val="EBFDFF"/>
    <a:srgbClr val="ECFCFE"/>
    <a:srgbClr val="D9EFF8"/>
    <a:srgbClr val="EC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96304" autoAdjust="0"/>
  </p:normalViewPr>
  <p:slideViewPr>
    <p:cSldViewPr showGuides="1">
      <p:cViewPr varScale="1">
        <p:scale>
          <a:sx n="115" d="100"/>
          <a:sy n="115" d="100"/>
        </p:scale>
        <p:origin x="1464" y="96"/>
      </p:cViewPr>
      <p:guideLst>
        <p:guide orient="horz" pos="1008"/>
        <p:guide pos="192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70" d="100"/>
        <a:sy n="70" d="100"/>
      </p:scale>
      <p:origin x="0" y="8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12/14/2018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06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76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69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D573F-1E27-408F-A43D-C76D613B422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33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D573F-1E27-408F-A43D-C76D613B4222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88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dark bkg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1671826"/>
            <a:ext cx="3048000" cy="694946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/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BEE49C-A640-DF47-981F-3DDD420CAE4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1859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light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rgbClr val="A9B2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tx2">
                    <a:lumMod val="65000"/>
                    <a:lumOff val="35000"/>
                  </a:schemeClr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Presentation Subtitle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1677404"/>
            <a:ext cx="3048000" cy="694944"/>
          </a:xfrm>
          <a:prstGeom prst="rect">
            <a:avLst/>
          </a:prstGeom>
        </p:spPr>
      </p:pic>
    </p:spTree>
    <p:extLst/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800">
                <a:solidFill>
                  <a:schemeClr val="accent4"/>
                </a:solidFill>
              </a:defRPr>
            </a:lvl1pPr>
            <a:lvl2pPr marL="685800" indent="-228600">
              <a:defRPr sz="2400">
                <a:solidFill>
                  <a:schemeClr val="accent4"/>
                </a:solidFill>
              </a:defRPr>
            </a:lvl2pPr>
            <a:lvl3pPr marL="1084263" indent="-169863">
              <a:defRPr sz="2000">
                <a:solidFill>
                  <a:schemeClr val="accent4"/>
                </a:solidFill>
              </a:defRPr>
            </a:lvl3pPr>
            <a:lvl4pPr>
              <a:defRPr sz="1800">
                <a:solidFill>
                  <a:schemeClr val="accent4"/>
                </a:solidFill>
              </a:defRPr>
            </a:lvl4pPr>
            <a:lvl5pPr marL="2060575" indent="-290513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164710"/>
      </p:ext>
    </p:extLst>
  </p:cSld>
  <p:clrMapOvr>
    <a:masterClrMapping/>
  </p:clrMapOvr>
  <p:transition spd="slow">
    <p:wipe dir="r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9144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0552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accent4"/>
                </a:solidFill>
              </a:defRPr>
            </a:lvl1pPr>
            <a:lvl2pPr marL="685800" indent="-228600">
              <a:defRPr sz="2000">
                <a:solidFill>
                  <a:schemeClr val="accent4"/>
                </a:solidFill>
              </a:defRPr>
            </a:lvl2pPr>
            <a:lvl3pPr marL="1084263" indent="-169863">
              <a:defRPr sz="2000"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 marL="2057400" indent="-228600"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5720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accent4"/>
                </a:solidFill>
              </a:defRPr>
            </a:lvl1pPr>
            <a:lvl2pPr marL="685800" indent="-228600">
              <a:defRPr sz="2000">
                <a:solidFill>
                  <a:schemeClr val="accent4"/>
                </a:solidFill>
              </a:defRPr>
            </a:lvl2pPr>
            <a:lvl3pPr marL="1084263" indent="-169863">
              <a:defRPr sz="2000"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 marL="2057400" indent="-228600"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83008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7620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accent4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4648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>
                <a:solidFill>
                  <a:schemeClr val="accent4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2799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4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075499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8088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400514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666" r:id="rId3"/>
    <p:sldLayoutId id="2147483740" r:id="rId4"/>
    <p:sldLayoutId id="2147483744" r:id="rId5"/>
    <p:sldLayoutId id="2147483745" r:id="rId6"/>
    <p:sldLayoutId id="2147483736" r:id="rId7"/>
    <p:sldLayoutId id="2147483743" r:id="rId8"/>
    <p:sldLayoutId id="2147483751" r:id="rId9"/>
    <p:sldLayoutId id="2147483756" r:id="rId10"/>
  </p:sldLayoutIdLst>
  <p:transition spd="slow"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Semibold" charset="0"/>
          <a:ea typeface="Myriad Pro Semibold" charset="0"/>
          <a:cs typeface="Myriad Pro Semibol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jfeucht.tm@gmail.com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rict35.org/download/17/district-35-public-files/2370/district-35-toastmasters-calendar-event-template.xlsx" TargetMode="External"/><Relationship Id="rId2" Type="http://schemas.openxmlformats.org/officeDocument/2006/relationships/hyperlink" Target="mailto:d35.robingrabinski@gmail.com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astmasters.org/resources/humorous-speech-contest" TargetMode="External"/><Relationship Id="rId2" Type="http://schemas.openxmlformats.org/officeDocument/2006/relationships/hyperlink" Target="https://www.toastmasters.org/resources/international-speech-contest-kit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rozaline.janci@usbank.com" TargetMode="External"/><Relationship Id="rId2" Type="http://schemas.openxmlformats.org/officeDocument/2006/relationships/hyperlink" Target="https://www.toastmasters.org/leadership-central/speech-contests/speech-contest-tutorials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district35.org/public-relations-contest-2019/" TargetMode="Externa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district35.org/ambassador-form/" TargetMode="Externa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oastmasters.org/-/media/files/department-documents/district-documents/recognition-checklist.ashx" TargetMode="Externa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s://district35.org/events/" TargetMode="Externa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merry-christmas-text-png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December 2018 DEC Meeting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December 15, 2018</a:t>
            </a:r>
          </a:p>
          <a:p>
            <a:r>
              <a:rPr lang="en-US" dirty="0"/>
              <a:t>Virtual Meeting</a:t>
            </a:r>
          </a:p>
        </p:txBody>
      </p:sp>
    </p:spTree>
    <p:extLst>
      <p:ext uri="{BB962C8B-B14F-4D97-AF65-F5344CB8AC3E}">
        <p14:creationId xmlns:p14="http://schemas.microsoft.com/office/powerpoint/2010/main" val="146846877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114635-801D-4FEE-B878-41F244D6F5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09600"/>
            <a:ext cx="4188335" cy="304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DDE9C5-C32B-41E2-99B4-0D3877D4E51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999" y="2590800"/>
            <a:ext cx="2895601" cy="378201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577729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F9AA8A-3C84-494A-B219-44E9F0090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343" y="1133234"/>
            <a:ext cx="4065220" cy="500466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9131603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911B9-8D29-4F55-8E8C-84A35B4C1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Contest Season Begins January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6F38E-8BBC-4673-A117-777B99F82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Humorous and International Speech Contests</a:t>
            </a:r>
          </a:p>
          <a:p>
            <a:r>
              <a:rPr lang="en-US" dirty="0"/>
              <a:t>Hold contests:</a:t>
            </a:r>
          </a:p>
          <a:p>
            <a:pPr lvl="1"/>
            <a:r>
              <a:rPr lang="en-US" dirty="0"/>
              <a:t>Club: January 2 – February 21, 2019</a:t>
            </a:r>
          </a:p>
          <a:p>
            <a:pPr lvl="1"/>
            <a:r>
              <a:rPr lang="en-US" dirty="0"/>
              <a:t>Area: February 22 – March 24, 2019</a:t>
            </a:r>
          </a:p>
          <a:p>
            <a:pPr lvl="1"/>
            <a:r>
              <a:rPr lang="en-US" dirty="0"/>
              <a:t>Division: March 25 – April 28, 2019</a:t>
            </a:r>
          </a:p>
          <a:p>
            <a:pPr lvl="1"/>
            <a:r>
              <a:rPr lang="en-US" dirty="0"/>
              <a:t>District:</a:t>
            </a:r>
          </a:p>
          <a:p>
            <a:pPr lvl="2"/>
            <a:r>
              <a:rPr lang="en-US" dirty="0"/>
              <a:t>Humorous – Friday, May 10, 2019</a:t>
            </a:r>
          </a:p>
          <a:p>
            <a:pPr lvl="2"/>
            <a:r>
              <a:rPr lang="en-US" dirty="0"/>
              <a:t>International – Saturday, May 11, 2019</a:t>
            </a:r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A18CDF-34BD-4DB5-B7A0-07B34F8F89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396" y="3958445"/>
            <a:ext cx="2929864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42160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1491E-C14E-4A0D-8BD4-EA06D3BDD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2019 Spring Convention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11FD5-40E9-47CF-BD59-13DD43218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May 10-11, 2019 </a:t>
            </a:r>
            <a:r>
              <a:rPr lang="en-US" i="1" dirty="0"/>
              <a:t>(Mother’s Day weekend)</a:t>
            </a:r>
          </a:p>
          <a:p>
            <a:r>
              <a:rPr lang="en-US" dirty="0"/>
              <a:t>Radisson Hotel &amp; Conference Center, Green Bay</a:t>
            </a:r>
          </a:p>
          <a:p>
            <a:r>
              <a:rPr lang="en-US" dirty="0"/>
              <a:t>Read upcoming district newsletters for additional details about this event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5BD87D-8D45-4314-A0A8-171079984B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587" y="4004703"/>
            <a:ext cx="3475501" cy="231989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0335C5-BDF0-4214-9554-D0A0922E8D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912" y="4004702"/>
            <a:ext cx="3495137" cy="231989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6169781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Contest Planning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Keith Cumiskey, DTM</a:t>
            </a:r>
          </a:p>
          <a:p>
            <a:r>
              <a:rPr lang="en-US" dirty="0"/>
              <a:t>Immediate Past 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1905629840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we discussing this today?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60% of current area/division directors have not planned an area or division contest</a:t>
            </a:r>
          </a:p>
          <a:p>
            <a:r>
              <a:rPr lang="en-US" dirty="0"/>
              <a:t>Don’t assume that your previous TM roles have equipped you … there is a lot involved in planning a contest which you haven’t experienced</a:t>
            </a:r>
          </a:p>
          <a:p>
            <a:r>
              <a:rPr lang="en-US" dirty="0"/>
              <a:t>Remember the reason for contests</a:t>
            </a:r>
          </a:p>
          <a:p>
            <a:pPr lvl="1"/>
            <a:r>
              <a:rPr lang="en-US" dirty="0"/>
              <a:t>Gain speaking experience</a:t>
            </a:r>
          </a:p>
          <a:p>
            <a:pPr lvl="1"/>
            <a:r>
              <a:rPr lang="en-US" dirty="0"/>
              <a:t>Learn by observing proficient speakers</a:t>
            </a:r>
          </a:p>
          <a:p>
            <a:pPr lvl="1"/>
            <a:r>
              <a:rPr lang="en-US" dirty="0"/>
              <a:t>The effort you and your contest team put forth directly impacts the members’ experience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39277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vs. Execution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are important</a:t>
            </a:r>
          </a:p>
          <a:p>
            <a:r>
              <a:rPr lang="en-US" dirty="0"/>
              <a:t>At November DEC meeting, Judy Bauer provided valuable insight into how to execute a successful contest</a:t>
            </a:r>
          </a:p>
          <a:p>
            <a:r>
              <a:rPr lang="en-US" dirty="0"/>
              <a:t>This presentation will focus on how to plan for a successful contest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648200"/>
            <a:ext cx="1555680" cy="18331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5F6C1E-602C-4E03-825F-32C2BF7A0D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8120" y="4648200"/>
            <a:ext cx="1555680" cy="18331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73BE3A-817C-4018-BA36-DE06EB914F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7531" y="4662055"/>
            <a:ext cx="1555680" cy="18331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436D57-BA9D-4E09-B092-41B9B242BF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0797" y="4662054"/>
            <a:ext cx="1555680" cy="18331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36447F-512A-4D76-86DE-E51A468BA30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1724" y="4648200"/>
            <a:ext cx="1555680" cy="183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25953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 your clubs… early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3200" dirty="0"/>
              <a:t>This is where your investment in building relationships pays off</a:t>
            </a:r>
          </a:p>
          <a:p>
            <a:r>
              <a:rPr lang="en-US" sz="3200" dirty="0"/>
              <a:t>Open, inviting and closed loop communication with your clubs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3200" dirty="0"/>
              <a:t>Division Directors</a:t>
            </a:r>
          </a:p>
          <a:p>
            <a:pPr lvl="1"/>
            <a:r>
              <a:rPr lang="en-US" sz="2600" dirty="0"/>
              <a:t>Your area directors should be actively involved in planning your division contest with you</a:t>
            </a:r>
          </a:p>
          <a:p>
            <a:pPr lvl="1"/>
            <a:r>
              <a:rPr lang="en-US" sz="2600" dirty="0"/>
              <a:t>Consider coordinating dates of your area contests to not fall at the same date/time</a:t>
            </a:r>
          </a:p>
          <a:p>
            <a:r>
              <a:rPr lang="en-US" sz="3200" dirty="0"/>
              <a:t>When should I start planning?</a:t>
            </a:r>
          </a:p>
          <a:p>
            <a:pPr lvl="1"/>
            <a:r>
              <a:rPr lang="en-US" sz="2600" dirty="0"/>
              <a:t>Area directors: at least by the 1</a:t>
            </a:r>
            <a:r>
              <a:rPr lang="en-US" sz="2600" baseline="30000" dirty="0"/>
              <a:t>st</a:t>
            </a:r>
            <a:r>
              <a:rPr lang="en-US" sz="2600" dirty="0"/>
              <a:t> full week of January</a:t>
            </a:r>
          </a:p>
          <a:p>
            <a:pPr lvl="1"/>
            <a:r>
              <a:rPr lang="en-US" sz="2600" dirty="0"/>
              <a:t>Division directors: at least by the 2</a:t>
            </a:r>
            <a:r>
              <a:rPr lang="en-US" sz="2600" baseline="30000" dirty="0"/>
              <a:t>nd</a:t>
            </a:r>
            <a:r>
              <a:rPr lang="en-US" sz="2600" dirty="0"/>
              <a:t> full week of February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570055"/>
              </p:ext>
            </p:extLst>
          </p:nvPr>
        </p:nvGraphicFramePr>
        <p:xfrm>
          <a:off x="571500" y="2405741"/>
          <a:ext cx="7772400" cy="1885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6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en-US" sz="1200" dirty="0"/>
                        <a:t>Don’t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Do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Email exclusively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Engage</a:t>
                      </a:r>
                      <a:r>
                        <a:rPr lang="en-US" sz="1200" baseline="0" dirty="0">
                          <a:solidFill>
                            <a:schemeClr val="accent4"/>
                          </a:solidFill>
                        </a:rPr>
                        <a:t> by phone or in person</a:t>
                      </a:r>
                      <a:endParaRPr lang="en-US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“We’re having a contest</a:t>
                      </a:r>
                      <a:r>
                        <a:rPr lang="en-US" sz="1200" baseline="0" dirty="0">
                          <a:solidFill>
                            <a:schemeClr val="accent4"/>
                          </a:solidFill>
                        </a:rPr>
                        <a:t> … let me know if you can attend, help, compete, etc.”</a:t>
                      </a:r>
                      <a:endParaRPr lang="en-US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“In</a:t>
                      </a:r>
                      <a:r>
                        <a:rPr lang="en-US" sz="1200" baseline="0" dirty="0">
                          <a:solidFill>
                            <a:schemeClr val="accent4"/>
                          </a:solidFill>
                        </a:rPr>
                        <a:t> order that our contest is successful, I need the name of your contestant(s) and who will serve as judge, timer, ballot counter, etc. by February 2</a:t>
                      </a:r>
                      <a:r>
                        <a:rPr lang="en-US" sz="1200" baseline="30000" dirty="0">
                          <a:solidFill>
                            <a:schemeClr val="accent4"/>
                          </a:solidFill>
                        </a:rPr>
                        <a:t>nd</a:t>
                      </a:r>
                      <a:r>
                        <a:rPr lang="en-US" sz="1200" baseline="0" dirty="0">
                          <a:solidFill>
                            <a:schemeClr val="accent4"/>
                          </a:solidFill>
                        </a:rPr>
                        <a:t>.”</a:t>
                      </a:r>
                      <a:endParaRPr lang="en-US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Assume that Club</a:t>
                      </a:r>
                      <a:r>
                        <a:rPr lang="en-US" sz="1200" baseline="0" dirty="0">
                          <a:solidFill>
                            <a:schemeClr val="accent4"/>
                          </a:solidFill>
                        </a:rPr>
                        <a:t> X never participates</a:t>
                      </a:r>
                      <a:endParaRPr lang="en-US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Sell</a:t>
                      </a:r>
                      <a:r>
                        <a:rPr lang="en-US" sz="1200" baseline="0" dirty="0">
                          <a:solidFill>
                            <a:schemeClr val="accent4"/>
                          </a:solidFill>
                        </a:rPr>
                        <a:t> the idea that this is a great experience for everyone involved</a:t>
                      </a:r>
                      <a:endParaRPr lang="en-US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Communicate at the last</a:t>
                      </a:r>
                      <a:r>
                        <a:rPr lang="en-US" sz="1200" baseline="0" dirty="0">
                          <a:solidFill>
                            <a:schemeClr val="accent4"/>
                          </a:solidFill>
                        </a:rPr>
                        <a:t> minute</a:t>
                      </a:r>
                      <a:endParaRPr lang="en-US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Give your clubs</a:t>
                      </a:r>
                      <a:r>
                        <a:rPr lang="en-US" sz="1200" baseline="0" dirty="0">
                          <a:solidFill>
                            <a:schemeClr val="accent4"/>
                          </a:solidFill>
                        </a:rPr>
                        <a:t> plenty of time to internally discuss, prepare, and promote</a:t>
                      </a:r>
                      <a:endParaRPr lang="en-US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958852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Priorities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Location</a:t>
            </a:r>
          </a:p>
          <a:p>
            <a:r>
              <a:rPr lang="en-US" dirty="0"/>
              <a:t>Date/Time</a:t>
            </a:r>
          </a:p>
          <a:p>
            <a:r>
              <a:rPr lang="en-US" dirty="0"/>
              <a:t>Contest Chair</a:t>
            </a:r>
          </a:p>
          <a:p>
            <a:r>
              <a:rPr lang="en-US" dirty="0"/>
              <a:t>Read, don’t skim, the rule book</a:t>
            </a:r>
          </a:p>
          <a:p>
            <a:r>
              <a:rPr lang="en-US" dirty="0"/>
              <a:t>Read the rule book again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3814394"/>
            <a:ext cx="3505200" cy="270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66718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Roles to Fill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It is your responsibility to assign these roles and hold them accountable:</a:t>
            </a:r>
          </a:p>
          <a:p>
            <a:r>
              <a:rPr lang="en-US" dirty="0"/>
              <a:t>Contest Toastmaster</a:t>
            </a:r>
          </a:p>
          <a:p>
            <a:r>
              <a:rPr lang="en-US" dirty="0"/>
              <a:t>Chief Judge</a:t>
            </a:r>
          </a:p>
          <a:p>
            <a:pPr lvl="1"/>
            <a:r>
              <a:rPr lang="en-US" dirty="0"/>
              <a:t>Judges</a:t>
            </a:r>
          </a:p>
          <a:p>
            <a:pPr lvl="1"/>
            <a:r>
              <a:rPr lang="en-US" dirty="0"/>
              <a:t>Tie-breaker judge</a:t>
            </a:r>
          </a:p>
          <a:p>
            <a:pPr lvl="1"/>
            <a:r>
              <a:rPr lang="en-US" dirty="0"/>
              <a:t>Timers</a:t>
            </a:r>
          </a:p>
          <a:p>
            <a:pPr lvl="1"/>
            <a:r>
              <a:rPr lang="en-US" dirty="0"/>
              <a:t>Ballot counters</a:t>
            </a:r>
          </a:p>
          <a:p>
            <a:r>
              <a:rPr lang="en-US" dirty="0"/>
              <a:t>Registration Chair</a:t>
            </a:r>
          </a:p>
          <a:p>
            <a:r>
              <a:rPr lang="en-US" dirty="0"/>
              <a:t>Food/Beverage Chair </a:t>
            </a:r>
            <a:r>
              <a:rPr lang="en-US" i="1" dirty="0"/>
              <a:t>(if you are providing)</a:t>
            </a:r>
          </a:p>
          <a:p>
            <a:r>
              <a:rPr lang="en-US" dirty="0"/>
              <a:t>Facilities Chair</a:t>
            </a:r>
          </a:p>
          <a:p>
            <a:r>
              <a:rPr lang="en-US" dirty="0"/>
              <a:t>Sergeant at Arms</a:t>
            </a:r>
          </a:p>
          <a:p>
            <a:r>
              <a:rPr lang="en-US" dirty="0"/>
              <a:t>Your team needs to work together… not in silos</a:t>
            </a:r>
          </a:p>
        </p:txBody>
      </p:sp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742EC678-578A-4FF0-ADEE-FCC91C8FAA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86400" y="2343150"/>
            <a:ext cx="2369128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695865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9:30 – 9:35		Introduction</a:t>
            </a:r>
          </a:p>
          <a:p>
            <a:r>
              <a:rPr lang="en-US" dirty="0"/>
              <a:t>9:35 – 9:50		Program Quality Update</a:t>
            </a:r>
          </a:p>
          <a:p>
            <a:r>
              <a:rPr lang="en-US" dirty="0"/>
              <a:t>9:50 – 10:35     		Speech Contests</a:t>
            </a:r>
          </a:p>
          <a:p>
            <a:r>
              <a:rPr lang="en-US" dirty="0"/>
              <a:t>10:35 – 10:50		District Success Plan Review</a:t>
            </a:r>
          </a:p>
          <a:p>
            <a:r>
              <a:rPr lang="en-US" dirty="0"/>
              <a:t>10:50 – 11:05		District Awards</a:t>
            </a:r>
          </a:p>
          <a:p>
            <a:r>
              <a:rPr lang="en-US" dirty="0"/>
              <a:t>11:05 – 11:10		Recognition</a:t>
            </a:r>
          </a:p>
          <a:p>
            <a:r>
              <a:rPr lang="en-US" dirty="0"/>
              <a:t>11:10 – 11:20       	30-60-90 Day Plan</a:t>
            </a:r>
          </a:p>
          <a:p>
            <a:r>
              <a:rPr lang="en-US" dirty="0"/>
              <a:t>11:20 – 11:30        	Q &amp; A and Next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929307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Contest Toastmaster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they have not performed this role, make sure they have a: </a:t>
            </a:r>
          </a:p>
          <a:p>
            <a:pPr lvl="1"/>
            <a:r>
              <a:rPr lang="en-US" dirty="0"/>
              <a:t>Coach</a:t>
            </a:r>
          </a:p>
          <a:p>
            <a:pPr lvl="1"/>
            <a:r>
              <a:rPr lang="en-US" dirty="0"/>
              <a:t>Script</a:t>
            </a:r>
          </a:p>
          <a:p>
            <a:pPr marL="301229" indent="-257175"/>
            <a:r>
              <a:rPr lang="en-US" dirty="0"/>
              <a:t>Sets the tone for the entire contest</a:t>
            </a:r>
          </a:p>
          <a:p>
            <a:pPr marL="301229" indent="-257175"/>
            <a:r>
              <a:rPr lang="en-US" dirty="0"/>
              <a:t>Have all speaker bios in advance</a:t>
            </a:r>
          </a:p>
          <a:p>
            <a:pPr marL="301229" indent="-257175"/>
            <a:r>
              <a:rPr lang="en-US" dirty="0"/>
              <a:t>Be prepared</a:t>
            </a:r>
          </a:p>
          <a:p>
            <a:pPr marL="301229" indent="-257175"/>
            <a:r>
              <a:rPr lang="en-US" dirty="0"/>
              <a:t>A contest master that appears uncertain or unprepared will dampen the mood of the entire contest</a:t>
            </a:r>
          </a:p>
          <a:p>
            <a:pPr lvl="1"/>
            <a:endParaRPr lang="en-US" dirty="0"/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3703B948-1177-4725-9541-E839775E5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0640" y="2514600"/>
            <a:ext cx="2296160" cy="18288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673957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Chief Judge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Chooses judges</a:t>
            </a:r>
          </a:p>
          <a:p>
            <a:pPr lvl="1"/>
            <a:r>
              <a:rPr lang="en-US" dirty="0"/>
              <a:t>Understands judges’ eligibility (speech contest rulebook)</a:t>
            </a:r>
          </a:p>
          <a:p>
            <a:pPr lvl="1"/>
            <a:r>
              <a:rPr lang="en-US" dirty="0"/>
              <a:t>Division contest – you may have to wait on some judge selections until after the completion of area contests</a:t>
            </a:r>
          </a:p>
          <a:p>
            <a:r>
              <a:rPr lang="en-US" dirty="0"/>
              <a:t>Choose tie breaking judge (known only to them)</a:t>
            </a:r>
          </a:p>
          <a:p>
            <a:r>
              <a:rPr lang="en-US" dirty="0"/>
              <a:t>Choose timers and ballot counters</a:t>
            </a:r>
          </a:p>
          <a:p>
            <a:r>
              <a:rPr lang="en-US" dirty="0"/>
              <a:t>Should be well-versed in the speech contest rulebook</a:t>
            </a:r>
          </a:p>
          <a:p>
            <a:r>
              <a:rPr lang="en-US" dirty="0"/>
              <a:t>These should be done in advance, not winging it like we may do at a club meeting</a:t>
            </a:r>
          </a:p>
        </p:txBody>
      </p:sp>
    </p:spTree>
    <p:extLst>
      <p:ext uri="{BB962C8B-B14F-4D97-AF65-F5344CB8AC3E}">
        <p14:creationId xmlns:p14="http://schemas.microsoft.com/office/powerpoint/2010/main" val="2017273430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Why would you like to know how many people are coming in advance?</a:t>
            </a:r>
          </a:p>
          <a:p>
            <a:pPr lvl="1"/>
            <a:r>
              <a:rPr lang="en-US" dirty="0"/>
              <a:t>Adequate amount of food/beverage</a:t>
            </a:r>
          </a:p>
          <a:p>
            <a:pPr lvl="1"/>
            <a:r>
              <a:rPr lang="en-US" dirty="0"/>
              <a:t>Enough seating</a:t>
            </a:r>
          </a:p>
          <a:p>
            <a:pPr lvl="1"/>
            <a:r>
              <a:rPr lang="en-US" dirty="0"/>
              <a:t>Enough agendas</a:t>
            </a:r>
          </a:p>
          <a:p>
            <a:r>
              <a:rPr lang="en-US" dirty="0"/>
              <a:t>Sign-in sheets at registration desk</a:t>
            </a:r>
          </a:p>
          <a:p>
            <a:pPr lvl="1"/>
            <a:r>
              <a:rPr lang="en-US" dirty="0"/>
              <a:t>Members and Guests</a:t>
            </a:r>
          </a:p>
          <a:p>
            <a:pPr lvl="1"/>
            <a:r>
              <a:rPr lang="en-US" dirty="0"/>
              <a:t>Dignitaries (current DEC members, past District Directors)</a:t>
            </a:r>
          </a:p>
          <a:p>
            <a:r>
              <a:rPr lang="en-US" dirty="0"/>
              <a:t>Collect money at registration (if there is a fee)</a:t>
            </a:r>
          </a:p>
          <a:p>
            <a:pPr lvl="1"/>
            <a:r>
              <a:rPr lang="en-US" dirty="0"/>
              <a:t>Make sure you have a cash box</a:t>
            </a:r>
          </a:p>
          <a:p>
            <a:pPr lvl="1"/>
            <a:r>
              <a:rPr lang="en-US" dirty="0"/>
              <a:t>Excess money (profit) belongs to the District</a:t>
            </a:r>
          </a:p>
          <a:p>
            <a:r>
              <a:rPr lang="en-US" dirty="0"/>
              <a:t>District 35 has an </a:t>
            </a:r>
            <a:r>
              <a:rPr lang="en-US" dirty="0" err="1"/>
              <a:t>Eventbrite</a:t>
            </a:r>
            <a:r>
              <a:rPr lang="en-US" dirty="0"/>
              <a:t> account which is available to use … contact </a:t>
            </a:r>
            <a:r>
              <a:rPr lang="en-US" dirty="0">
                <a:hlinkClick r:id="rId2"/>
              </a:rPr>
              <a:t>Jason Feucht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680854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Food and Beverage</a:t>
            </a:r>
          </a:p>
          <a:p>
            <a:pPr lvl="1"/>
            <a:r>
              <a:rPr lang="en-US" dirty="0"/>
              <a:t>Set up before doors open</a:t>
            </a:r>
          </a:p>
          <a:p>
            <a:pPr lvl="1"/>
            <a:r>
              <a:rPr lang="en-US" dirty="0"/>
              <a:t>Work with registration chair to understand expected attendance</a:t>
            </a:r>
          </a:p>
          <a:p>
            <a:pPr lvl="1"/>
            <a:r>
              <a:rPr lang="en-US" dirty="0"/>
              <a:t>Work with contest chair to establish budget</a:t>
            </a:r>
          </a:p>
          <a:p>
            <a:r>
              <a:rPr lang="en-US" dirty="0"/>
              <a:t>Sergeant at Arms</a:t>
            </a:r>
          </a:p>
          <a:p>
            <a:pPr lvl="1"/>
            <a:r>
              <a:rPr lang="en-US" dirty="0"/>
              <a:t>Secures the room during the contest</a:t>
            </a:r>
          </a:p>
          <a:p>
            <a:pPr lvl="1"/>
            <a:r>
              <a:rPr lang="en-US" dirty="0"/>
              <a:t>No entry / exit during the contestant speeches</a:t>
            </a:r>
          </a:p>
          <a:p>
            <a:pPr marL="3429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53025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1600200"/>
            <a:ext cx="3733800" cy="5181600"/>
          </a:xfrm>
        </p:spPr>
        <p:txBody>
          <a:bodyPr>
            <a:normAutofit/>
          </a:bodyPr>
          <a:lstStyle/>
          <a:p>
            <a:r>
              <a:rPr lang="en-US" dirty="0"/>
              <a:t>Speaking area</a:t>
            </a:r>
          </a:p>
          <a:p>
            <a:pPr lvl="1"/>
            <a:r>
              <a:rPr lang="en-US" dirty="0"/>
              <a:t>Lighting</a:t>
            </a:r>
          </a:p>
          <a:p>
            <a:pPr lvl="1"/>
            <a:r>
              <a:rPr lang="en-US" dirty="0"/>
              <a:t>Sight lines</a:t>
            </a:r>
          </a:p>
          <a:p>
            <a:r>
              <a:rPr lang="en-US" dirty="0"/>
              <a:t>Audio (as appropriate)</a:t>
            </a:r>
          </a:p>
          <a:p>
            <a:r>
              <a:rPr lang="en-US" dirty="0"/>
              <a:t>Lectern (for Contest Toastmaster)</a:t>
            </a:r>
          </a:p>
          <a:p>
            <a:r>
              <a:rPr lang="en-US" dirty="0"/>
              <a:t>Registration desk</a:t>
            </a:r>
          </a:p>
          <a:p>
            <a:r>
              <a:rPr lang="en-US" dirty="0"/>
              <a:t>Candidates corner (distinct from registration or other literature)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95CB50-BD58-47DE-9537-62A790898D6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46664" y="1600200"/>
            <a:ext cx="4692535" cy="5181600"/>
          </a:xfrm>
        </p:spPr>
        <p:txBody>
          <a:bodyPr/>
          <a:lstStyle/>
          <a:p>
            <a:r>
              <a:rPr lang="en-US" dirty="0"/>
              <a:t>Signage - clearly directing attendees to the contest room, registration, candidates corner, etc.</a:t>
            </a:r>
          </a:p>
          <a:p>
            <a:r>
              <a:rPr lang="en-US" dirty="0"/>
              <a:t>Other literature area (may be at registration desk)</a:t>
            </a:r>
          </a:p>
          <a:p>
            <a:r>
              <a:rPr lang="en-US" dirty="0"/>
              <a:t>Food/drink area</a:t>
            </a:r>
          </a:p>
          <a:p>
            <a:r>
              <a:rPr lang="en-US" dirty="0"/>
              <a:t>Access to restrooms (announce at beginning of contest, along with evacuation instructions)</a:t>
            </a:r>
          </a:p>
          <a:p>
            <a:r>
              <a:rPr lang="en-US" dirty="0"/>
              <a:t>Assign set up / clean up responsibly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818100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What if you organized a contest and no one came?</a:t>
            </a:r>
          </a:p>
          <a:p>
            <a:r>
              <a:rPr lang="en-US" dirty="0"/>
              <a:t>Notify </a:t>
            </a:r>
            <a:r>
              <a:rPr lang="en-US" dirty="0">
                <a:hlinkClick r:id="rId2"/>
              </a:rPr>
              <a:t>District Administration Manager </a:t>
            </a:r>
            <a:r>
              <a:rPr lang="en-US" dirty="0"/>
              <a:t>using previously established </a:t>
            </a:r>
            <a:r>
              <a:rPr lang="en-US" dirty="0">
                <a:hlinkClick r:id="rId3"/>
              </a:rPr>
              <a:t>format</a:t>
            </a:r>
            <a:endParaRPr lang="en-US" dirty="0"/>
          </a:p>
          <a:p>
            <a:r>
              <a:rPr lang="en-US" dirty="0"/>
              <a:t>Social media</a:t>
            </a:r>
          </a:p>
          <a:p>
            <a:pPr lvl="1"/>
            <a:r>
              <a:rPr lang="en-US" dirty="0"/>
              <a:t>Personal</a:t>
            </a:r>
          </a:p>
          <a:p>
            <a:pPr lvl="1"/>
            <a:r>
              <a:rPr lang="en-US" dirty="0"/>
              <a:t>Division</a:t>
            </a:r>
          </a:p>
          <a:p>
            <a:r>
              <a:rPr lang="en-US" dirty="0"/>
              <a:t>Flyers – at a minimum, include the following information</a:t>
            </a:r>
          </a:p>
          <a:p>
            <a:pPr lvl="1"/>
            <a:r>
              <a:rPr lang="en-US" dirty="0"/>
              <a:t>Date and Location</a:t>
            </a:r>
          </a:p>
          <a:p>
            <a:pPr lvl="1"/>
            <a:r>
              <a:rPr lang="en-US" dirty="0"/>
              <a:t>Doors open at…</a:t>
            </a:r>
          </a:p>
          <a:p>
            <a:pPr lvl="1"/>
            <a:r>
              <a:rPr lang="en-US" dirty="0"/>
              <a:t>Contestant / officials briefing at…</a:t>
            </a:r>
          </a:p>
          <a:p>
            <a:pPr lvl="1"/>
            <a:r>
              <a:rPr lang="en-US" dirty="0"/>
              <a:t>Contest begins at…</a:t>
            </a:r>
          </a:p>
          <a:p>
            <a:pPr lvl="1"/>
            <a:r>
              <a:rPr lang="en-US" dirty="0"/>
              <a:t>Contest ends at…</a:t>
            </a:r>
          </a:p>
          <a:p>
            <a:pPr lvl="1"/>
            <a:r>
              <a:rPr lang="en-US" dirty="0"/>
              <a:t>Cost to attend</a:t>
            </a:r>
          </a:p>
          <a:p>
            <a:r>
              <a:rPr lang="en-US" dirty="0"/>
              <a:t>Press release – A great way to promote Toastmasters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000" y="4301344"/>
            <a:ext cx="1832355" cy="1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6239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Prepare an agenda in advance</a:t>
            </a:r>
          </a:p>
          <a:p>
            <a:r>
              <a:rPr lang="en-US" dirty="0"/>
              <a:t>Calculate the minimum / maximum amount of time for each segment</a:t>
            </a:r>
          </a:p>
          <a:p>
            <a:pPr lvl="1"/>
            <a:r>
              <a:rPr lang="en-US" dirty="0"/>
              <a:t>Opening comments – 10 minutes</a:t>
            </a:r>
          </a:p>
          <a:p>
            <a:pPr lvl="1"/>
            <a:r>
              <a:rPr lang="en-US" dirty="0"/>
              <a:t>Chief Judge – Brief overview of rules – 5 minutes</a:t>
            </a:r>
          </a:p>
          <a:p>
            <a:pPr lvl="1"/>
            <a:r>
              <a:rPr lang="en-US" dirty="0"/>
              <a:t>* Speeches – 7 minutes x number of speakers</a:t>
            </a:r>
          </a:p>
          <a:p>
            <a:pPr lvl="1"/>
            <a:r>
              <a:rPr lang="en-US" dirty="0"/>
              <a:t>* Silence – 1 minute x number of speakers</a:t>
            </a:r>
          </a:p>
          <a:p>
            <a:pPr lvl="1"/>
            <a:r>
              <a:rPr lang="en-US" dirty="0"/>
              <a:t>* Speaker transition – 1 minutes x number of speakers</a:t>
            </a:r>
          </a:p>
          <a:p>
            <a:pPr lvl="1"/>
            <a:r>
              <a:rPr lang="en-US" dirty="0"/>
              <a:t>* Interviews / Certificates of participation – 2 minutes x number of speakers (flexible depending on the number of contestants)</a:t>
            </a:r>
          </a:p>
          <a:p>
            <a:pPr lvl="1"/>
            <a:r>
              <a:rPr lang="en-US" dirty="0"/>
              <a:t>Certificates of appreciation – 2-5 minutes depending on how many you want to recognize</a:t>
            </a:r>
          </a:p>
          <a:p>
            <a:pPr lvl="1"/>
            <a:r>
              <a:rPr lang="en-US" dirty="0"/>
              <a:t>* Awards – 2 minutes</a:t>
            </a:r>
          </a:p>
          <a:p>
            <a:pPr lvl="1"/>
            <a:r>
              <a:rPr lang="en-US" dirty="0"/>
              <a:t>Closing comments – 5 minutes</a:t>
            </a:r>
          </a:p>
          <a:p>
            <a:r>
              <a:rPr lang="en-US" dirty="0"/>
              <a:t>Are you having two contests at the same event ? (hint… yes, you are)</a:t>
            </a:r>
          </a:p>
          <a:p>
            <a:pPr lvl="1"/>
            <a:r>
              <a:rPr lang="en-US" dirty="0"/>
              <a:t>Double the time for * items above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765549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</a:t>
            </a:r>
            <a:r>
              <a:rPr lang="en-US" i="1" dirty="0"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155"/>
            <a:ext cx="6781800" cy="5101445"/>
          </a:xfrm>
        </p:spPr>
        <p:txBody>
          <a:bodyPr>
            <a:normAutofit fontScale="92500"/>
          </a:bodyPr>
          <a:lstStyle/>
          <a:p>
            <a:r>
              <a:rPr lang="en-US" dirty="0"/>
              <a:t>Contestant and judge briefing – 30 minutes prior to contest start – Why?</a:t>
            </a:r>
          </a:p>
          <a:p>
            <a:pPr lvl="1"/>
            <a:r>
              <a:rPr lang="en-US" dirty="0"/>
              <a:t>There is always someone who is late</a:t>
            </a:r>
          </a:p>
          <a:p>
            <a:pPr lvl="1"/>
            <a:r>
              <a:rPr lang="en-US" dirty="0"/>
              <a:t>An experienced Contest Toastmaster or Chief Judge should be able to complete in 15 minutes</a:t>
            </a:r>
          </a:p>
          <a:p>
            <a:r>
              <a:rPr lang="en-US" dirty="0"/>
              <a:t>Do not list contestants’ club or educational achievements on the agenda (although it is acceptable to list contestants’ names and club names… just not together)</a:t>
            </a:r>
          </a:p>
          <a:p>
            <a:r>
              <a:rPr lang="en-US" dirty="0"/>
              <a:t>Promote upcoming events (e.g. Division contest, District contest)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86" y="4648200"/>
            <a:ext cx="2018521" cy="165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481026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155"/>
            <a:ext cx="6858000" cy="510144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Agendas</a:t>
            </a:r>
          </a:p>
          <a:p>
            <a:r>
              <a:rPr lang="en-US" dirty="0"/>
              <a:t>Forms (several)… make things easy on yourself; most of these are in the speech kit on Toastmasters International website</a:t>
            </a:r>
          </a:p>
          <a:p>
            <a:pPr lvl="1"/>
            <a:r>
              <a:rPr lang="en-US" dirty="0">
                <a:hlinkClick r:id="rId2"/>
              </a:rPr>
              <a:t>International Speech Contest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Humorous Speech Contest</a:t>
            </a:r>
            <a:endParaRPr lang="en-US" dirty="0"/>
          </a:p>
          <a:p>
            <a:pPr lvl="1"/>
            <a:r>
              <a:rPr lang="en-US" dirty="0"/>
              <a:t>Download and make copies; have extras of each form</a:t>
            </a:r>
          </a:p>
          <a:p>
            <a:r>
              <a:rPr lang="en-US" dirty="0"/>
              <a:t>Any other flyers or literature not related to the contest</a:t>
            </a:r>
          </a:p>
          <a:p>
            <a:r>
              <a:rPr lang="en-US" dirty="0"/>
              <a:t>Be classy… print the certificates on card stock</a:t>
            </a:r>
          </a:p>
          <a:p>
            <a:r>
              <a:rPr lang="en-US" dirty="0"/>
              <a:t>Best practice… pre-print 1</a:t>
            </a:r>
            <a:r>
              <a:rPr lang="en-US" baseline="30000" dirty="0"/>
              <a:t>st</a:t>
            </a:r>
            <a:r>
              <a:rPr lang="en-US" dirty="0"/>
              <a:t>, 2</a:t>
            </a:r>
            <a:r>
              <a:rPr lang="en-US" baseline="30000" dirty="0"/>
              <a:t>nd</a:t>
            </a:r>
            <a:r>
              <a:rPr lang="en-US" dirty="0"/>
              <a:t>, and 3</a:t>
            </a:r>
            <a:r>
              <a:rPr lang="en-US" baseline="30000" dirty="0"/>
              <a:t>rd</a:t>
            </a:r>
            <a:r>
              <a:rPr lang="en-US" dirty="0"/>
              <a:t> place certificates for each contestant and toss out the unused certificates after the contest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2797772"/>
            <a:ext cx="1692261" cy="148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14928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1"/>
            <a:ext cx="8610600" cy="1102274"/>
          </a:xfrm>
        </p:spPr>
        <p:txBody>
          <a:bodyPr/>
          <a:lstStyle/>
          <a:p>
            <a:r>
              <a:rPr lang="en-US" dirty="0"/>
              <a:t>Common Mistakes… </a:t>
            </a:r>
            <a:br>
              <a:rPr lang="en-US" dirty="0"/>
            </a:br>
            <a:r>
              <a:rPr lang="en-US" dirty="0"/>
              <a:t>This doesn’t have to be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start planning soon enough</a:t>
            </a:r>
          </a:p>
          <a:p>
            <a:r>
              <a:rPr lang="en-US" dirty="0"/>
              <a:t>Don’t have a roadmap</a:t>
            </a:r>
          </a:p>
          <a:p>
            <a:r>
              <a:rPr lang="en-US" dirty="0"/>
              <a:t>I can just do it all myself, right?</a:t>
            </a:r>
          </a:p>
          <a:p>
            <a:r>
              <a:rPr lang="en-US" dirty="0"/>
              <a:t>Schedule a practice “walk through” a week prior to the contest</a:t>
            </a:r>
          </a:p>
          <a:p>
            <a:pPr lvl="1"/>
            <a:r>
              <a:rPr lang="en-US" dirty="0"/>
              <a:t>Step-by-step, beginning with “doors open”</a:t>
            </a:r>
          </a:p>
          <a:p>
            <a:pPr lvl="1"/>
            <a:r>
              <a:rPr lang="en-US" dirty="0"/>
              <a:t>Onsite is best</a:t>
            </a:r>
          </a:p>
          <a:p>
            <a:pPr lvl="1"/>
            <a:r>
              <a:rPr lang="en-US" dirty="0"/>
              <a:t>At a minimum, teleconference</a:t>
            </a:r>
          </a:p>
          <a:p>
            <a:endParaRPr lang="en-US" dirty="0"/>
          </a:p>
        </p:txBody>
      </p:sp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A61AE979-3AB1-4AD6-AFA2-14878D161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4648200"/>
            <a:ext cx="2743200" cy="182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239016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 we all have a Feather in our CAP?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</a:t>
            </a:r>
          </a:p>
          <a:p>
            <a:r>
              <a:rPr lang="en-US" dirty="0"/>
              <a:t>Attitude</a:t>
            </a:r>
          </a:p>
          <a:p>
            <a:r>
              <a:rPr lang="en-US" dirty="0"/>
              <a:t>Pathways</a:t>
            </a:r>
          </a:p>
          <a:p>
            <a:endParaRPr lang="en-US" dirty="0"/>
          </a:p>
        </p:txBody>
      </p:sp>
      <p:pic>
        <p:nvPicPr>
          <p:cNvPr id="4" name="Picture 2" descr="C:\Users\Owner\AppData\Local\Microsoft\Windows\INetCache\IE\JU5QYK54\gray_ankh_top_hat_with_feathers_3_by_windthin-d4kxaxm[1]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76600" y="2057400"/>
            <a:ext cx="4343400" cy="33739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2901105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Contest in a box</a:t>
            </a:r>
          </a:p>
          <a:p>
            <a:pPr lvl="1"/>
            <a:r>
              <a:rPr lang="en-US" dirty="0"/>
              <a:t>Checklists</a:t>
            </a:r>
          </a:p>
          <a:p>
            <a:pPr lvl="1"/>
            <a:r>
              <a:rPr lang="en-US" dirty="0"/>
              <a:t>Timeline</a:t>
            </a:r>
          </a:p>
          <a:p>
            <a:pPr lvl="1"/>
            <a:r>
              <a:rPr lang="en-US" dirty="0"/>
              <a:t>Assignments by role</a:t>
            </a:r>
          </a:p>
          <a:p>
            <a:r>
              <a:rPr lang="en-US" dirty="0"/>
              <a:t>Toastmasters International </a:t>
            </a:r>
            <a:r>
              <a:rPr lang="en-US" dirty="0">
                <a:hlinkClick r:id="rId2"/>
              </a:rPr>
              <a:t>website</a:t>
            </a:r>
            <a:endParaRPr lang="en-US" dirty="0"/>
          </a:p>
          <a:p>
            <a:r>
              <a:rPr lang="en-US" dirty="0"/>
              <a:t>Experienced past District leaders</a:t>
            </a:r>
          </a:p>
          <a:p>
            <a:r>
              <a:rPr lang="en-US" dirty="0"/>
              <a:t>Your Program Quality Director, </a:t>
            </a:r>
            <a:r>
              <a:rPr lang="en-US" dirty="0">
                <a:hlinkClick r:id="rId3"/>
              </a:rPr>
              <a:t>Rozaline Janci</a:t>
            </a:r>
            <a:r>
              <a:rPr lang="en-US" dirty="0"/>
              <a:t>, is the trio member accountable for speech contests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8194" name="Picture 2" descr="See the source image">
            <a:extLst>
              <a:ext uri="{FF2B5EF4-FFF2-40B4-BE49-F238E27FC236}">
                <a16:creationId xmlns:a16="http://schemas.microsoft.com/office/drawing/2014/main" id="{A4F1F9BA-8C33-4FFE-A7E7-6BA706385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1609697"/>
            <a:ext cx="3505200" cy="140208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933661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</p:spPr>
        <p:txBody>
          <a:bodyPr/>
          <a:lstStyle/>
          <a:p>
            <a:r>
              <a:rPr lang="en-US" dirty="0"/>
              <a:t>Speech contests can be a lot of stress and frustration… if you don’t plan</a:t>
            </a:r>
          </a:p>
          <a:p>
            <a:r>
              <a:rPr lang="en-US" dirty="0"/>
              <a:t>Speech contests can be a rewarding experience for you, your team, participants, and attendees… if you do plan</a:t>
            </a:r>
          </a:p>
          <a:p>
            <a:r>
              <a:rPr lang="en-US" dirty="0"/>
              <a:t>Stretch and develop your leadership skills</a:t>
            </a:r>
          </a:p>
          <a:p>
            <a:endParaRPr lang="en-US" dirty="0"/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26EA007F-EC86-40A1-B2B4-CA21DE99B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5600" y="4495800"/>
            <a:ext cx="28575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310722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0B29-6800-43E1-B109-5813B2888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Success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5B046-165B-4428-856E-ADD7CCEB957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District Quad</a:t>
            </a:r>
          </a:p>
        </p:txBody>
      </p:sp>
    </p:spTree>
    <p:extLst>
      <p:ext uri="{BB962C8B-B14F-4D97-AF65-F5344CB8AC3E}">
        <p14:creationId xmlns:p14="http://schemas.microsoft.com/office/powerpoint/2010/main" val="3371068620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2E402-C534-4971-A570-91CE0D54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Goals - Dashboards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873923-F3FE-4927-9E8E-3711BF0DC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00200"/>
            <a:ext cx="8534400" cy="4053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45E8E8-5BB4-4DA1-AAC3-B581969AB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862" y="6067426"/>
            <a:ext cx="593407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96902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35845-B5AB-4AC2-A4D2-96E1A305C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Payments –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16FCE-24AE-4ED4-94AA-E1A624F4B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Promote the value of Toastmasters through defined public relations efforts at District events</a:t>
            </a:r>
          </a:p>
          <a:p>
            <a:r>
              <a:rPr lang="en-US" dirty="0"/>
              <a:t>Facebook, e-mail, and face-to-face communication between District leaders and clubs</a:t>
            </a:r>
          </a:p>
          <a:p>
            <a:r>
              <a:rPr lang="en-US" dirty="0"/>
              <a:t>Have a “guidance committee” to collect and present ideas to help clubs obtain new members and maintain a higher retention percentage</a:t>
            </a:r>
          </a:p>
          <a:p>
            <a:r>
              <a:rPr lang="en-US" dirty="0"/>
              <a:t>Explore and use social media resources for increasing membership more efficiently</a:t>
            </a:r>
          </a:p>
          <a:p>
            <a:r>
              <a:rPr lang="en-US" dirty="0"/>
              <a:t>Sell the value of Pathways as a new and fresh program to improve skills</a:t>
            </a:r>
          </a:p>
        </p:txBody>
      </p:sp>
    </p:spTree>
    <p:extLst>
      <p:ext uri="{BB962C8B-B14F-4D97-AF65-F5344CB8AC3E}">
        <p14:creationId xmlns:p14="http://schemas.microsoft.com/office/powerpoint/2010/main" val="269022402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79CE9-800E-4DEE-88E7-05F56ADEC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Clubs –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EBC8E-71B5-466D-B2D0-01F43CE41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Mentoring presentations, mentor checklist, matching mentor with mentee, mentoring coach</a:t>
            </a:r>
          </a:p>
          <a:p>
            <a:r>
              <a:rPr lang="en-US" dirty="0"/>
              <a:t>Media and Resources - build up available resources on the district website for clubs to use</a:t>
            </a:r>
          </a:p>
          <a:p>
            <a:r>
              <a:rPr lang="en-US" dirty="0"/>
              <a:t>Toastmasters Parades - multiple clubs work together and walk in a parade, wear TM items</a:t>
            </a:r>
          </a:p>
          <a:p>
            <a:r>
              <a:rPr lang="en-US" dirty="0"/>
              <a:t>Continue to build up pipeline and offer training on chartering, sponsoring, and mentoring</a:t>
            </a:r>
          </a:p>
        </p:txBody>
      </p:sp>
    </p:spTree>
    <p:extLst>
      <p:ext uri="{BB962C8B-B14F-4D97-AF65-F5344CB8AC3E}">
        <p14:creationId xmlns:p14="http://schemas.microsoft.com/office/powerpoint/2010/main" val="3056551592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98170-14D4-4E69-93F7-8CA51819E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Distinguished Clubs –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20597-2EE1-4432-95AC-869D0A001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Recognize clubs even if they do not get distinguished</a:t>
            </a:r>
          </a:p>
          <a:p>
            <a:r>
              <a:rPr lang="en-US" dirty="0"/>
              <a:t>Create and continue with the tiered incentive program</a:t>
            </a:r>
          </a:p>
          <a:p>
            <a:r>
              <a:rPr lang="en-US" dirty="0"/>
              <a:t>Getting word out about the incentives through various channels</a:t>
            </a:r>
          </a:p>
          <a:p>
            <a:r>
              <a:rPr lang="en-US" dirty="0"/>
              <a:t>Reach out to members of the club and not just the officers by sending out emails</a:t>
            </a:r>
          </a:p>
          <a:p>
            <a:r>
              <a:rPr lang="en-US" dirty="0"/>
              <a:t>Create a Pathways help line</a:t>
            </a:r>
          </a:p>
        </p:txBody>
      </p:sp>
    </p:spTree>
    <p:extLst>
      <p:ext uri="{BB962C8B-B14F-4D97-AF65-F5344CB8AC3E}">
        <p14:creationId xmlns:p14="http://schemas.microsoft.com/office/powerpoint/2010/main" val="200167246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98170-14D4-4E69-93F7-8CA51819E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Goals –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20597-2EE1-4432-95AC-869D0A001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 Standardization</a:t>
            </a:r>
          </a:p>
          <a:p>
            <a:r>
              <a:rPr lang="en-US" dirty="0" err="1"/>
              <a:t>MeetUp</a:t>
            </a:r>
            <a:endParaRPr lang="en-US" dirty="0"/>
          </a:p>
          <a:p>
            <a:r>
              <a:rPr lang="en-US" dirty="0"/>
              <a:t>District Procedures Manual Review</a:t>
            </a:r>
          </a:p>
        </p:txBody>
      </p:sp>
      <p:pic>
        <p:nvPicPr>
          <p:cNvPr id="9218" name="Picture 2" descr="See the source image">
            <a:extLst>
              <a:ext uri="{FF2B5EF4-FFF2-40B4-BE49-F238E27FC236}">
                <a16:creationId xmlns:a16="http://schemas.microsoft.com/office/drawing/2014/main" id="{67654B8A-BB10-473E-87D3-0F46BEEDC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3419" y="3429000"/>
            <a:ext cx="2900962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332283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25394-A7B9-46B0-9983-446ACEA25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1071C-FBC6-4234-96FE-8D3B6CCD63F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Kris Pool, DTM</a:t>
            </a:r>
          </a:p>
          <a:p>
            <a:r>
              <a:rPr lang="en-US" dirty="0"/>
              <a:t>Club Growth Director</a:t>
            </a:r>
          </a:p>
        </p:txBody>
      </p:sp>
    </p:spTree>
    <p:extLst>
      <p:ext uri="{BB962C8B-B14F-4D97-AF65-F5344CB8AC3E}">
        <p14:creationId xmlns:p14="http://schemas.microsoft.com/office/powerpoint/2010/main" val="269957005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ee the source image">
            <a:extLst>
              <a:ext uri="{FF2B5EF4-FFF2-40B4-BE49-F238E27FC236}">
                <a16:creationId xmlns:a16="http://schemas.microsoft.com/office/drawing/2014/main" id="{B5CBCC35-5D9A-4834-93B2-D20505BB1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9698"/>
            <a:ext cx="7086600" cy="665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944486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C65F7-6085-4AC2-A038-49224D992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Quality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4FE44-61A2-480B-8B68-9A7CFB0E9B0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Rozaline Janci, DTM</a:t>
            </a:r>
          </a:p>
          <a:p>
            <a:r>
              <a:rPr lang="en-US" dirty="0"/>
              <a:t>Program Quality Director</a:t>
            </a:r>
          </a:p>
        </p:txBody>
      </p:sp>
    </p:spTree>
    <p:extLst>
      <p:ext uri="{BB962C8B-B14F-4D97-AF65-F5344CB8AC3E}">
        <p14:creationId xmlns:p14="http://schemas.microsoft.com/office/powerpoint/2010/main" val="560737417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98170-14D4-4E69-93F7-8CA51819E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 Contests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20597-2EE1-4432-95AC-869D0A001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Best Website</a:t>
            </a:r>
          </a:p>
          <a:p>
            <a:pPr lvl="1"/>
            <a:r>
              <a:rPr lang="en-US" dirty="0"/>
              <a:t>Layout, presentation, content, promotion of Toastmasters</a:t>
            </a:r>
          </a:p>
          <a:p>
            <a:r>
              <a:rPr lang="en-US" dirty="0"/>
              <a:t>Best Social Media</a:t>
            </a:r>
          </a:p>
          <a:p>
            <a:pPr lvl="1"/>
            <a:r>
              <a:rPr lang="en-US" dirty="0"/>
              <a:t>Channel presence, quality, relevance</a:t>
            </a:r>
          </a:p>
          <a:p>
            <a:r>
              <a:rPr lang="en-US" dirty="0"/>
              <a:t>Focus on Toastmasters Branding, Visual Appeal, Contact Information</a:t>
            </a:r>
          </a:p>
          <a:p>
            <a:r>
              <a:rPr lang="en-US" b="1" dirty="0">
                <a:solidFill>
                  <a:srgbClr val="C00000"/>
                </a:solidFill>
              </a:rPr>
              <a:t>Start making changes and improvements now for the greatest impact! </a:t>
            </a:r>
          </a:p>
          <a:p>
            <a:r>
              <a:rPr lang="en-US" dirty="0"/>
              <a:t>Details on judging criteria available: </a:t>
            </a:r>
            <a:r>
              <a:rPr lang="en-US" dirty="0">
                <a:hlinkClick r:id="rId2"/>
              </a:rPr>
              <a:t>https://district35.org/public-relations-contest-2019/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9751481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25C17-2147-49E6-911D-7FF4979CA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 Contests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DAEF0-FC64-4DEB-B909-C1821DB6D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Best Website: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Place - $50 gift card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Place - $25 gift card</a:t>
            </a:r>
          </a:p>
          <a:p>
            <a:r>
              <a:rPr lang="en-US" dirty="0"/>
              <a:t>Best Social Media:</a:t>
            </a:r>
          </a:p>
          <a:p>
            <a:pPr lvl="1"/>
            <a:r>
              <a:rPr lang="en-US" dirty="0"/>
              <a:t>Clubs Chartered 0-2 years </a:t>
            </a:r>
          </a:p>
          <a:p>
            <a:pPr lvl="2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place - $50; 2</a:t>
            </a:r>
            <a:r>
              <a:rPr lang="en-US" baseline="30000" dirty="0"/>
              <a:t>nd</a:t>
            </a:r>
            <a:r>
              <a:rPr lang="en-US" dirty="0"/>
              <a:t> place -$25</a:t>
            </a:r>
          </a:p>
          <a:p>
            <a:pPr lvl="1"/>
            <a:r>
              <a:rPr lang="en-US" dirty="0"/>
              <a:t>Clubs Chartered 2-5 years</a:t>
            </a:r>
          </a:p>
          <a:p>
            <a:pPr lvl="2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place - $50; 2</a:t>
            </a:r>
            <a:r>
              <a:rPr lang="en-US" baseline="30000" dirty="0"/>
              <a:t>nd</a:t>
            </a:r>
            <a:r>
              <a:rPr lang="en-US" dirty="0"/>
              <a:t> place -$25</a:t>
            </a:r>
          </a:p>
          <a:p>
            <a:pPr lvl="1"/>
            <a:r>
              <a:rPr lang="en-US" dirty="0"/>
              <a:t>Clubs Chartered 5+ years</a:t>
            </a:r>
          </a:p>
          <a:p>
            <a:pPr lvl="2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place - $50; 2</a:t>
            </a:r>
            <a:r>
              <a:rPr lang="en-US" baseline="30000" dirty="0"/>
              <a:t>nd</a:t>
            </a:r>
            <a:r>
              <a:rPr lang="en-US" dirty="0"/>
              <a:t> place -$25</a:t>
            </a:r>
          </a:p>
          <a:p>
            <a:pPr lvl="1"/>
            <a:endParaRPr lang="en-US" dirty="0"/>
          </a:p>
        </p:txBody>
      </p:sp>
      <p:pic>
        <p:nvPicPr>
          <p:cNvPr id="12290" name="Picture 2" descr="See the source image">
            <a:extLst>
              <a:ext uri="{FF2B5EF4-FFF2-40B4-BE49-F238E27FC236}">
                <a16:creationId xmlns:a16="http://schemas.microsoft.com/office/drawing/2014/main" id="{09A0C21B-D5AA-4BDE-80FA-E3A4D8CEC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2209800"/>
            <a:ext cx="301582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B523A8-DBEF-4DCE-BD2A-ED243DAE9099}"/>
              </a:ext>
            </a:extLst>
          </p:cNvPr>
          <p:cNvSpPr txBox="1"/>
          <p:nvPr/>
        </p:nvSpPr>
        <p:spPr>
          <a:xfrm>
            <a:off x="5562599" y="4679694"/>
            <a:ext cx="2863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Submission deadline is March 31, 2019</a:t>
            </a:r>
          </a:p>
        </p:txBody>
      </p:sp>
    </p:spTree>
    <p:extLst>
      <p:ext uri="{BB962C8B-B14F-4D97-AF65-F5344CB8AC3E}">
        <p14:creationId xmlns:p14="http://schemas.microsoft.com/office/powerpoint/2010/main" val="3732297408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61FC-8335-4DBE-A523-22E3CD609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Toastmasters Ambassador of the Year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25B01D-853D-4D5A-AF3F-B571585B3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3048000"/>
          </a:xfrm>
        </p:spPr>
        <p:txBody>
          <a:bodyPr/>
          <a:lstStyle/>
          <a:p>
            <a:r>
              <a:rPr lang="en-US" dirty="0"/>
              <a:t>Details at: </a:t>
            </a:r>
            <a:r>
              <a:rPr lang="en-US" dirty="0">
                <a:hlinkClick r:id="rId2"/>
              </a:rPr>
              <a:t>https://district35.org/ambassador-form/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931F97-2DC6-4291-8BD6-45A775992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78" y="1524000"/>
            <a:ext cx="8785156" cy="157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99672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9646C-BAF6-4E24-9AF8-214305D43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Triple Crown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BD961-DEE4-460A-9ADE-D8CD7D14D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4876800" cy="5101445"/>
          </a:xfrm>
        </p:spPr>
        <p:txBody>
          <a:bodyPr/>
          <a:lstStyle/>
          <a:p>
            <a:r>
              <a:rPr lang="en-US" dirty="0"/>
              <a:t>Member earns any three (3) education awards between July 1 and June 30</a:t>
            </a:r>
          </a:p>
          <a:p>
            <a:r>
              <a:rPr lang="en-US" dirty="0"/>
              <a:t>Any combination of traditional and Pathways education programs</a:t>
            </a:r>
          </a:p>
        </p:txBody>
      </p:sp>
      <p:pic>
        <p:nvPicPr>
          <p:cNvPr id="13314" name="Picture 2" descr="See the source image">
            <a:extLst>
              <a:ext uri="{FF2B5EF4-FFF2-40B4-BE49-F238E27FC236}">
                <a16:creationId xmlns:a16="http://schemas.microsoft.com/office/drawing/2014/main" id="{52ACE934-E7B1-45F1-B726-ABF3A280A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1828800"/>
            <a:ext cx="2672583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043240"/>
      </p:ext>
    </p:extLst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A3F5D-2DF9-4272-8CF5-1F5568433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Elite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FDF11-0BDF-48CD-9E1C-F88A9A20F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eight (8) new members in one Toastmasters year</a:t>
            </a:r>
          </a:p>
          <a:p>
            <a:r>
              <a:rPr lang="en-US" dirty="0"/>
              <a:t>Ribbon for your club banner</a:t>
            </a:r>
          </a:p>
          <a:p>
            <a:r>
              <a:rPr lang="en-US" dirty="0"/>
              <a:t>Congratulations: </a:t>
            </a:r>
          </a:p>
          <a:p>
            <a:pPr lvl="1"/>
            <a:r>
              <a:rPr lang="en-US" dirty="0"/>
              <a:t>Toastmasters in Control</a:t>
            </a:r>
          </a:p>
          <a:p>
            <a:pPr lvl="1"/>
            <a:r>
              <a:rPr lang="en-US" dirty="0"/>
              <a:t>La Crosse Area TM Club</a:t>
            </a:r>
          </a:p>
          <a:p>
            <a:pPr lvl="1"/>
            <a:r>
              <a:rPr lang="en-US" dirty="0"/>
              <a:t>Cream City Communicators</a:t>
            </a:r>
          </a:p>
          <a:p>
            <a:pPr lvl="1"/>
            <a:r>
              <a:rPr lang="en-US" dirty="0"/>
              <a:t>Sabre Speakers</a:t>
            </a:r>
          </a:p>
          <a:p>
            <a:pPr lvl="1"/>
            <a:r>
              <a:rPr lang="en-US" dirty="0"/>
              <a:t>Church Mutual Club</a:t>
            </a:r>
          </a:p>
          <a:p>
            <a:pPr lvl="1"/>
            <a:r>
              <a:rPr lang="en-US" dirty="0"/>
              <a:t>UW – Stevens Point Club</a:t>
            </a:r>
          </a:p>
          <a:p>
            <a:endParaRPr lang="en-US" dirty="0"/>
          </a:p>
        </p:txBody>
      </p:sp>
      <p:pic>
        <p:nvPicPr>
          <p:cNvPr id="15362" name="Picture 2" descr="See the source image">
            <a:extLst>
              <a:ext uri="{FF2B5EF4-FFF2-40B4-BE49-F238E27FC236}">
                <a16:creationId xmlns:a16="http://schemas.microsoft.com/office/drawing/2014/main" id="{F492ACE7-BF25-404A-8A80-463AFE743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3429000"/>
            <a:ext cx="3181333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922641"/>
      </p:ext>
    </p:extLst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7AC03-7922-4B9F-9CD8-FF5B4B76B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Membership Campaign</a:t>
            </a:r>
          </a:p>
        </p:txBody>
      </p:sp>
      <p:pic>
        <p:nvPicPr>
          <p:cNvPr id="14338" name="Picture 2" descr="See the source image">
            <a:extLst>
              <a:ext uri="{FF2B5EF4-FFF2-40B4-BE49-F238E27FC236}">
                <a16:creationId xmlns:a16="http://schemas.microsoft.com/office/drawing/2014/main" id="{EA31A8C4-5B6A-4D74-999F-424534638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1371600"/>
            <a:ext cx="5867400" cy="512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875804"/>
      </p:ext>
    </p:extLst>
  </p:cSld>
  <p:clrMapOvr>
    <a:masterClrMapping/>
  </p:clrMapOvr>
  <p:transition spd="slow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86925-0564-414C-82C3-7D95A34EF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Recognition at Spring Convention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60D94-7769-4029-A485-1A6EAA2E1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Area Director of the Year</a:t>
            </a:r>
          </a:p>
          <a:p>
            <a:r>
              <a:rPr lang="en-US" dirty="0"/>
              <a:t>Division Director of the Year</a:t>
            </a:r>
          </a:p>
          <a:p>
            <a:r>
              <a:rPr lang="en-US" dirty="0"/>
              <a:t>Toastmaster of the Year</a:t>
            </a:r>
          </a:p>
          <a:p>
            <a:r>
              <a:rPr lang="en-US" dirty="0"/>
              <a:t>Details: </a:t>
            </a:r>
            <a:r>
              <a:rPr lang="en-US" dirty="0">
                <a:hlinkClick r:id="rId2"/>
              </a:rPr>
              <a:t>https://www.toastmasters.org/-/media/files/department-documents/district-documents/recognition-checklist.ashx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6685425"/>
      </p:ext>
    </p:extLst>
  </p:cSld>
  <p:clrMapOvr>
    <a:masterClrMapping/>
  </p:clrMapOvr>
  <p:transition spd="slow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6F196-FBA6-4DC2-B9FA-B7625852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18FB0-39D3-467C-874A-0287E624B0E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3962118638"/>
      </p:ext>
    </p:extLst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54F3F-10C9-4CC7-9E23-DCD91D33C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Director Visit Reports Complete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4C852-BCCE-4BF8-A3D8-3674144364E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Craig Mosey</a:t>
            </a:r>
          </a:p>
          <a:p>
            <a:r>
              <a:rPr lang="en-US" dirty="0"/>
              <a:t>Dmitry </a:t>
            </a:r>
            <a:r>
              <a:rPr lang="en-US" dirty="0" err="1"/>
              <a:t>Lapan</a:t>
            </a:r>
            <a:endParaRPr lang="en-US" dirty="0"/>
          </a:p>
          <a:p>
            <a:r>
              <a:rPr lang="en-US" dirty="0"/>
              <a:t>Bill Finnegan</a:t>
            </a:r>
          </a:p>
          <a:p>
            <a:r>
              <a:rPr lang="en-US" dirty="0"/>
              <a:t>Raj Kumar</a:t>
            </a:r>
          </a:p>
          <a:p>
            <a:r>
              <a:rPr lang="en-US" dirty="0"/>
              <a:t>John Scott</a:t>
            </a:r>
          </a:p>
          <a:p>
            <a:r>
              <a:rPr lang="en-US" dirty="0"/>
              <a:t>Annemarie Braun</a:t>
            </a:r>
          </a:p>
          <a:p>
            <a:r>
              <a:rPr lang="en-US" dirty="0"/>
              <a:t>Tom Carlson</a:t>
            </a:r>
          </a:p>
          <a:p>
            <a:r>
              <a:rPr lang="en-US" dirty="0"/>
              <a:t>Drake </a:t>
            </a:r>
            <a:r>
              <a:rPr lang="en-US" dirty="0" err="1"/>
              <a:t>McGoey</a:t>
            </a:r>
            <a:endParaRPr lang="en-US" dirty="0"/>
          </a:p>
          <a:p>
            <a:r>
              <a:rPr lang="en-US" dirty="0"/>
              <a:t>Janette </a:t>
            </a:r>
            <a:r>
              <a:rPr lang="en-US" dirty="0" err="1"/>
              <a:t>Jordee</a:t>
            </a:r>
            <a:endParaRPr lang="en-US" dirty="0"/>
          </a:p>
          <a:p>
            <a:r>
              <a:rPr lang="en-US" dirty="0"/>
              <a:t>Shelly </a:t>
            </a:r>
            <a:r>
              <a:rPr lang="en-US" dirty="0" err="1"/>
              <a:t>Runte</a:t>
            </a:r>
            <a:endParaRPr lang="en-US" dirty="0"/>
          </a:p>
          <a:p>
            <a:r>
              <a:rPr lang="en-US" dirty="0"/>
              <a:t>Amy Bowers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EB5CF6-B021-4059-A3C6-90E277ECBE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Larry </a:t>
            </a:r>
            <a:r>
              <a:rPr lang="en-US" dirty="0" err="1"/>
              <a:t>Penke</a:t>
            </a:r>
            <a:endParaRPr lang="en-US" dirty="0"/>
          </a:p>
          <a:p>
            <a:r>
              <a:rPr lang="en-US" dirty="0"/>
              <a:t>Carol Mather</a:t>
            </a:r>
          </a:p>
          <a:p>
            <a:r>
              <a:rPr lang="en-US" dirty="0"/>
              <a:t>Lori </a:t>
            </a:r>
            <a:r>
              <a:rPr lang="en-US" dirty="0" err="1"/>
              <a:t>Coonen</a:t>
            </a:r>
            <a:endParaRPr lang="en-US" dirty="0"/>
          </a:p>
          <a:p>
            <a:r>
              <a:rPr lang="en-US" dirty="0"/>
              <a:t>Cindy Wink</a:t>
            </a:r>
          </a:p>
          <a:p>
            <a:r>
              <a:rPr lang="en-US" dirty="0"/>
              <a:t>Marilyn Noble</a:t>
            </a:r>
          </a:p>
          <a:p>
            <a:r>
              <a:rPr lang="en-US" dirty="0"/>
              <a:t>David Gagliano</a:t>
            </a:r>
          </a:p>
          <a:p>
            <a:r>
              <a:rPr lang="en-US" dirty="0"/>
              <a:t>Robert Wall</a:t>
            </a:r>
          </a:p>
          <a:p>
            <a:r>
              <a:rPr lang="en-US" dirty="0"/>
              <a:t>Judy Bauer</a:t>
            </a:r>
          </a:p>
          <a:p>
            <a:r>
              <a:rPr lang="en-US" dirty="0"/>
              <a:t>Jennifer </a:t>
            </a:r>
            <a:r>
              <a:rPr lang="en-US" dirty="0" err="1"/>
              <a:t>Kibicho</a:t>
            </a:r>
            <a:endParaRPr lang="en-US" dirty="0"/>
          </a:p>
          <a:p>
            <a:r>
              <a:rPr lang="en-US" dirty="0"/>
              <a:t>Matt </a:t>
            </a:r>
            <a:r>
              <a:rPr lang="en-US" dirty="0" err="1"/>
              <a:t>Scheuers</a:t>
            </a:r>
            <a:endParaRPr lang="en-US" dirty="0"/>
          </a:p>
          <a:p>
            <a:r>
              <a:rPr lang="en-US" dirty="0"/>
              <a:t>Heidi </a:t>
            </a:r>
            <a:r>
              <a:rPr lang="en-US" dirty="0" err="1"/>
              <a:t>Slowinski</a:t>
            </a:r>
            <a:endParaRPr lang="en-US" dirty="0"/>
          </a:p>
          <a:p>
            <a:r>
              <a:rPr lang="en-US" dirty="0"/>
              <a:t>Richard Bryans</a:t>
            </a:r>
          </a:p>
        </p:txBody>
      </p:sp>
    </p:spTree>
    <p:extLst>
      <p:ext uri="{BB962C8B-B14F-4D97-AF65-F5344CB8AC3E}">
        <p14:creationId xmlns:p14="http://schemas.microsoft.com/office/powerpoint/2010/main" val="3146345781"/>
      </p:ext>
    </p:extLst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FB2FE-94F5-4EC0-A5DD-B441F7789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Divisions with Reports Complete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7C0E7-8FA6-4A57-83B5-1BBE17879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Division B – Ronda Borowski</a:t>
            </a:r>
          </a:p>
          <a:p>
            <a:r>
              <a:rPr lang="en-US" dirty="0"/>
              <a:t>Eastern Division – Teri McGregor</a:t>
            </a:r>
          </a:p>
          <a:p>
            <a:r>
              <a:rPr lang="en-US" dirty="0"/>
              <a:t>Division F – Jackie Scott</a:t>
            </a:r>
          </a:p>
          <a:p>
            <a:r>
              <a:rPr lang="en-US" dirty="0"/>
              <a:t>Northern Division – Angela Graham</a:t>
            </a:r>
          </a:p>
          <a:p>
            <a:endParaRPr lang="en-US" dirty="0"/>
          </a:p>
          <a:p>
            <a:r>
              <a:rPr lang="en-US" dirty="0"/>
              <a:t>Division A (Carl Ervin) and Division D (Shae Schoenherr) – 1 report away</a:t>
            </a:r>
          </a:p>
          <a:p>
            <a:r>
              <a:rPr lang="en-US" dirty="0"/>
              <a:t>Central Division (Rick Griggs) – not far behind!</a:t>
            </a:r>
          </a:p>
        </p:txBody>
      </p:sp>
    </p:spTree>
    <p:extLst>
      <p:ext uri="{BB962C8B-B14F-4D97-AF65-F5344CB8AC3E}">
        <p14:creationId xmlns:p14="http://schemas.microsoft.com/office/powerpoint/2010/main" val="452109104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AB83CC-1AC1-4886-9F4F-2C1B2F73F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TLI – December 1, 2018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EC93AC-686B-4C30-9282-28AA91C1C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Thank you to our speakers, TLI coordinators, and participants! </a:t>
            </a:r>
          </a:p>
          <a:p>
            <a:r>
              <a:rPr lang="en-US" dirty="0"/>
              <a:t>Everyone worked diligently to make it a successful event</a:t>
            </a:r>
          </a:p>
          <a:p>
            <a:r>
              <a:rPr lang="en-US" dirty="0"/>
              <a:t>If you missed Madison’s TLI, be sure to attend the Division level makeup session(s)</a:t>
            </a:r>
          </a:p>
          <a:p>
            <a:r>
              <a:rPr lang="en-US" dirty="0"/>
              <a:t>Check the district calendar for details on the Division TLI sessions: </a:t>
            </a:r>
            <a:r>
              <a:rPr lang="en-US" dirty="0">
                <a:hlinkClick r:id="rId2"/>
              </a:rPr>
              <a:t>https://district35.org/events/</a:t>
            </a:r>
            <a:endParaRPr lang="en-US" dirty="0"/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78A0BA3C-70EF-4E9B-B8BF-F768169C4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4998" y="5500255"/>
            <a:ext cx="3354003" cy="120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231319"/>
      </p:ext>
    </p:extLst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F0E2E-4A8C-4821-A4A5-C2EC691EA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Division with 100% Complete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E78CD-3FAD-4978-B589-EE6E940BF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>
                <a:solidFill>
                  <a:srgbClr val="FF0000"/>
                </a:solidFill>
              </a:rPr>
              <a:t>Eastern Division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Eastern Division Director Teri McGregor will receive a $25 Toastmasters gift certificate to use for items for Eastern Division at the January DEC Meeting</a:t>
            </a:r>
          </a:p>
          <a:p>
            <a:pPr marL="0" indent="0">
              <a:buNone/>
            </a:pP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013359"/>
      </p:ext>
    </p:extLst>
  </p:cSld>
  <p:clrMapOvr>
    <a:masterClrMapping/>
  </p:clrMapOvr>
  <p:transition spd="slow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30-60-90 Day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1308392020"/>
      </p:ext>
    </p:extLst>
  </p:cSld>
  <p:clrMapOvr>
    <a:masterClrMapping/>
  </p:clrMapOvr>
  <p:transition spd="slow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30 Days (mid-January)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Conduct Division led make-up TLIs and record training</a:t>
            </a:r>
          </a:p>
          <a:p>
            <a:r>
              <a:rPr lang="en-US" dirty="0"/>
              <a:t>Put together a schedule of contacts about communication of April dues</a:t>
            </a:r>
          </a:p>
          <a:p>
            <a:r>
              <a:rPr lang="en-US" dirty="0"/>
              <a:t>Have dates finalized for Area contests and start getting helpers (Division get close to final dates)</a:t>
            </a:r>
          </a:p>
          <a:p>
            <a:r>
              <a:rPr lang="en-US" dirty="0"/>
              <a:t>Plan out 2</a:t>
            </a:r>
            <a:r>
              <a:rPr lang="en-US" baseline="30000" dirty="0"/>
              <a:t>nd</a:t>
            </a:r>
            <a:r>
              <a:rPr lang="en-US" dirty="0"/>
              <a:t> round of Area Director visits – attend and file reports early!</a:t>
            </a:r>
          </a:p>
          <a:p>
            <a:r>
              <a:rPr lang="en-US" dirty="0"/>
              <a:t>Follow-up on/plan another round of Council meetings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779549"/>
      </p:ext>
    </p:extLst>
  </p:cSld>
  <p:clrMapOvr>
    <a:masterClrMapping/>
  </p:clrMapOvr>
  <p:transition spd="slow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60 Days (mid-February)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Make sure all TLI training recorded (May 31)</a:t>
            </a:r>
          </a:p>
          <a:p>
            <a:pPr lvl="0"/>
            <a:r>
              <a:rPr lang="en-US" dirty="0"/>
              <a:t>Start 2</a:t>
            </a:r>
            <a:r>
              <a:rPr lang="en-US" baseline="30000" dirty="0"/>
              <a:t>nd</a:t>
            </a:r>
            <a:r>
              <a:rPr lang="en-US" dirty="0"/>
              <a:t> round of club visits and enter information for visit reports ASAP after visit (due by May 31)</a:t>
            </a:r>
          </a:p>
          <a:p>
            <a:r>
              <a:rPr lang="en-US" dirty="0"/>
              <a:t>Speech Contests</a:t>
            </a:r>
          </a:p>
          <a:p>
            <a:pPr lvl="1"/>
            <a:r>
              <a:rPr lang="en-US" dirty="0"/>
              <a:t>Area Directors – Everything ready to conduct contests</a:t>
            </a:r>
          </a:p>
          <a:p>
            <a:pPr lvl="1"/>
            <a:r>
              <a:rPr lang="en-US" dirty="0"/>
              <a:t>Division Directors – Location, date, and time finalized</a:t>
            </a:r>
          </a:p>
          <a:p>
            <a:pPr lvl="0"/>
            <a:r>
              <a:rPr lang="en-US" dirty="0"/>
              <a:t>Hold another Area/Division council meeting</a:t>
            </a:r>
          </a:p>
          <a:p>
            <a:pPr lvl="0"/>
            <a:r>
              <a:rPr lang="en-US" dirty="0"/>
              <a:t>Start generating interest for Spring Convention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092005"/>
      </p:ext>
    </p:extLst>
  </p:cSld>
  <p:clrMapOvr>
    <a:masterClrMapping/>
  </p:clrMapOvr>
  <p:transition spd="slow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Next 90 Days (mid-March)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Make sure all TLI training recorded (May 31)</a:t>
            </a:r>
          </a:p>
          <a:p>
            <a:pPr lvl="0"/>
            <a:r>
              <a:rPr lang="en-US" dirty="0"/>
              <a:t>Continue 2</a:t>
            </a:r>
            <a:r>
              <a:rPr lang="en-US" baseline="30000" dirty="0"/>
              <a:t>nd</a:t>
            </a:r>
            <a:r>
              <a:rPr lang="en-US" dirty="0"/>
              <a:t> round of club visits and enter information for visit reports ASAP after visit (due by May 31)</a:t>
            </a:r>
          </a:p>
          <a:p>
            <a:r>
              <a:rPr lang="en-US" dirty="0"/>
              <a:t>Speech Contests</a:t>
            </a:r>
          </a:p>
          <a:p>
            <a:pPr lvl="1"/>
            <a:r>
              <a:rPr lang="en-US" dirty="0"/>
              <a:t>Area Directors – Concluding contests</a:t>
            </a:r>
          </a:p>
          <a:p>
            <a:pPr lvl="1"/>
            <a:r>
              <a:rPr lang="en-US" dirty="0"/>
              <a:t>Division Directors – Finalizing Details</a:t>
            </a:r>
          </a:p>
          <a:p>
            <a:pPr lvl="0"/>
            <a:r>
              <a:rPr lang="en-US" dirty="0"/>
              <a:t>Hold another Area/Division council meeting</a:t>
            </a:r>
          </a:p>
          <a:p>
            <a:pPr lvl="0"/>
            <a:r>
              <a:rPr lang="en-US" dirty="0"/>
              <a:t>Share information for the Spring Convention provided by PQD and on website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871504"/>
      </p:ext>
    </p:extLst>
  </p:cSld>
  <p:clrMapOvr>
    <a:masterClrMapping/>
  </p:clrMapOvr>
  <p:transition spd="slow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 &amp; A and 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Ed </a:t>
            </a:r>
            <a:r>
              <a:rPr lang="en-US" dirty="0" err="1"/>
              <a:t>Thelen</a:t>
            </a:r>
            <a:r>
              <a:rPr lang="en-US" dirty="0"/>
              <a:t>, DTM</a:t>
            </a:r>
          </a:p>
          <a:p>
            <a:r>
              <a:rPr lang="en-US" dirty="0"/>
              <a:t>District Director</a:t>
            </a:r>
          </a:p>
        </p:txBody>
      </p:sp>
    </p:spTree>
    <p:extLst>
      <p:ext uri="{BB962C8B-B14F-4D97-AF65-F5344CB8AC3E}">
        <p14:creationId xmlns:p14="http://schemas.microsoft.com/office/powerpoint/2010/main" val="3727535514"/>
      </p:ext>
    </p:extLst>
  </p:cSld>
  <p:clrMapOvr>
    <a:masterClrMapping/>
  </p:clrMapOvr>
  <p:transition spd="slow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ee the source image">
            <a:extLst>
              <a:ext uri="{FF2B5EF4-FFF2-40B4-BE49-F238E27FC236}">
                <a16:creationId xmlns:a16="http://schemas.microsoft.com/office/drawing/2014/main" id="{4DE6DA2E-0505-4AB5-9822-67E930A1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44000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427887"/>
      </p:ext>
    </p:extLst>
  </p:cSld>
  <p:clrMapOvr>
    <a:masterClrMapping/>
  </p:clrMapOvr>
  <p:transition spd="slow"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DEC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Saturday, January 19, 2018</a:t>
            </a:r>
          </a:p>
          <a:p>
            <a:r>
              <a:rPr lang="en-US" dirty="0"/>
              <a:t>10:30 a.m. to 2:30 p.m. </a:t>
            </a:r>
          </a:p>
          <a:p>
            <a:r>
              <a:rPr lang="en-US" dirty="0"/>
              <a:t>Host: Division A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Location: TBD</a:t>
            </a:r>
            <a:br>
              <a:rPr lang="en-US" dirty="0">
                <a:sym typeface="Wingdings" panose="05000000000000000000" pitchFamily="2" charset="2"/>
              </a:rPr>
            </a:br>
            <a:endParaRPr lang="en-US" dirty="0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E4BD25F3-16FD-448C-AAFC-FF83BB606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2743200"/>
            <a:ext cx="37338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952420"/>
      </p:ext>
    </p:extLst>
  </p:cSld>
  <p:clrMapOvr>
    <a:masterClrMapping/>
  </p:clrMapOvr>
  <p:transition spd="slow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DEC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Topics for DEC Meeting (partial)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Program Quality Update from PQD Rozaline Janci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Area/Division Director Roundtable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Another exciting team building exercise led by IPDD Keith </a:t>
            </a:r>
            <a:r>
              <a:rPr lang="en-US" dirty="0" err="1">
                <a:sym typeface="Wingdings" panose="05000000000000000000" pitchFamily="2" charset="2"/>
              </a:rPr>
              <a:t>Cumiskey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Other updates from your leadership team!</a:t>
            </a:r>
            <a:br>
              <a:rPr lang="en-US" dirty="0">
                <a:sym typeface="Wingdings" panose="05000000000000000000" pitchFamily="2" charset="2"/>
              </a:rPr>
            </a:br>
            <a:endParaRPr lang="en-US" dirty="0"/>
          </a:p>
        </p:txBody>
      </p:sp>
      <p:pic>
        <p:nvPicPr>
          <p:cNvPr id="16386" name="Picture 2" descr="See the source image">
            <a:extLst>
              <a:ext uri="{FF2B5EF4-FFF2-40B4-BE49-F238E27FC236}">
                <a16:creationId xmlns:a16="http://schemas.microsoft.com/office/drawing/2014/main" id="{87CA2A75-C7B5-4DD1-B673-B41A040C7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1800" y="4419600"/>
            <a:ext cx="3124200" cy="20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907535"/>
      </p:ext>
    </p:extLst>
  </p:cSld>
  <p:clrMapOvr>
    <a:masterClrMapping/>
  </p:clrMapOvr>
  <p:transition spd="slow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722129-A625-4F91-92D6-3415F7056D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623974"/>
            <a:ext cx="9144000" cy="361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27863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BC25D4-021A-46C3-B4DF-CB453E178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295400"/>
            <a:ext cx="3667537" cy="38721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0975973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A7B841-FCD9-4B94-9E16-1CA1B6A2E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33400"/>
            <a:ext cx="3343715" cy="421308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5604E6-1D01-403A-902F-F6CBBA477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133600"/>
            <a:ext cx="3372011" cy="38807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4260269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77A798-B114-4F4A-9DFC-2D2C7D2C9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1000"/>
            <a:ext cx="6209019" cy="3124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EB1A2B-2997-4D99-AF28-526D00E56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3810000"/>
            <a:ext cx="3445614" cy="280527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3491980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7B214F-1405-4FF6-A6B9-4261433527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3276600"/>
            <a:ext cx="4065220" cy="251136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542C88-019D-4300-9AE9-DA7F7F12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33400"/>
            <a:ext cx="3558785" cy="38807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7430195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8817</TotalTime>
  <Words>2325</Words>
  <Application>Microsoft Office PowerPoint</Application>
  <PresentationFormat>On-screen Show (4:3)</PresentationFormat>
  <Paragraphs>364</Paragraphs>
  <Slides>59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</vt:lpstr>
      <vt:lpstr>Arial Black</vt:lpstr>
      <vt:lpstr>ArialUnicodeMS</vt:lpstr>
      <vt:lpstr>Calibri</vt:lpstr>
      <vt:lpstr>Courier New</vt:lpstr>
      <vt:lpstr>Myriad Pro</vt:lpstr>
      <vt:lpstr>Myriad Pro Semibold</vt:lpstr>
      <vt:lpstr>Wingdings</vt:lpstr>
      <vt:lpstr>TI Corporate: 4x3 – Title &amp; Content</vt:lpstr>
      <vt:lpstr>December 2018 DEC Meeting</vt:lpstr>
      <vt:lpstr>Agenda</vt:lpstr>
      <vt:lpstr>Do we all have a Feather in our CAP?</vt:lpstr>
      <vt:lpstr>Program Quality Update</vt:lpstr>
      <vt:lpstr>District TLI – December 1, 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Contest Season Begins January 2019</vt:lpstr>
      <vt:lpstr>2019 Spring Convention</vt:lpstr>
      <vt:lpstr>Contest Planning</vt:lpstr>
      <vt:lpstr>Why are we discussing this today?</vt:lpstr>
      <vt:lpstr>Planning vs. Execution</vt:lpstr>
      <vt:lpstr>Engage your clubs… early</vt:lpstr>
      <vt:lpstr>First Priorities</vt:lpstr>
      <vt:lpstr>Key Roles to Fill</vt:lpstr>
      <vt:lpstr>Contest Toastmaster</vt:lpstr>
      <vt:lpstr>Chief Judge</vt:lpstr>
      <vt:lpstr>Registration</vt:lpstr>
      <vt:lpstr>Other Roles</vt:lpstr>
      <vt:lpstr>Facilities</vt:lpstr>
      <vt:lpstr>Publicize</vt:lpstr>
      <vt:lpstr>Agenda</vt:lpstr>
      <vt:lpstr>Agenda (continued)</vt:lpstr>
      <vt:lpstr>Print</vt:lpstr>
      <vt:lpstr>Common Mistakes…  This doesn’t have to be you</vt:lpstr>
      <vt:lpstr>Resources</vt:lpstr>
      <vt:lpstr>Summary</vt:lpstr>
      <vt:lpstr>District Success Plan</vt:lpstr>
      <vt:lpstr>District Goals - Dashboards</vt:lpstr>
      <vt:lpstr>Membership Payments – Action Items</vt:lpstr>
      <vt:lpstr>New Clubs – Action Items</vt:lpstr>
      <vt:lpstr>Distinguished Clubs – Action Items</vt:lpstr>
      <vt:lpstr>Additional Goals – Action Items</vt:lpstr>
      <vt:lpstr>District Awards</vt:lpstr>
      <vt:lpstr>PowerPoint Presentation</vt:lpstr>
      <vt:lpstr>PR Contests</vt:lpstr>
      <vt:lpstr>PR Contests</vt:lpstr>
      <vt:lpstr>Toastmasters Ambassador of the Year</vt:lpstr>
      <vt:lpstr>Triple Crown</vt:lpstr>
      <vt:lpstr>Elite 8</vt:lpstr>
      <vt:lpstr>Upcoming Membership Campaign</vt:lpstr>
      <vt:lpstr>District Recognition at Spring Convention</vt:lpstr>
      <vt:lpstr>Recognition</vt:lpstr>
      <vt:lpstr>Area Director Visit Reports Complete</vt:lpstr>
      <vt:lpstr>Divisions with Reports Complete</vt:lpstr>
      <vt:lpstr>First Division with 100% Complete</vt:lpstr>
      <vt:lpstr>30-60-90 Day Review</vt:lpstr>
      <vt:lpstr>Your Next 30 Days (mid-January)</vt:lpstr>
      <vt:lpstr>Your Next 60 Days (mid-February)</vt:lpstr>
      <vt:lpstr>Your Next 90 Days (mid-March)</vt:lpstr>
      <vt:lpstr>Q &amp; A and Wrap-Up</vt:lpstr>
      <vt:lpstr>PowerPoint Presentation</vt:lpstr>
      <vt:lpstr>Next DEC Meeting</vt:lpstr>
      <vt:lpstr>Next DEC Meeting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drex</dc:creator>
  <cp:lastModifiedBy>Troy Pool</cp:lastModifiedBy>
  <cp:revision>377</cp:revision>
  <cp:lastPrinted>2017-08-03T22:39:42Z</cp:lastPrinted>
  <dcterms:created xsi:type="dcterms:W3CDTF">2011-07-13T15:20:37Z</dcterms:created>
  <dcterms:modified xsi:type="dcterms:W3CDTF">2018-12-15T04:30:55Z</dcterms:modified>
</cp:coreProperties>
</file>