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8" r:id="rId2"/>
    <p:sldId id="265" r:id="rId3"/>
    <p:sldId id="266" r:id="rId4"/>
    <p:sldId id="283" r:id="rId5"/>
    <p:sldId id="267" r:id="rId6"/>
    <p:sldId id="264" r:id="rId7"/>
    <p:sldId id="268" r:id="rId8"/>
    <p:sldId id="285" r:id="rId9"/>
    <p:sldId id="306" r:id="rId10"/>
    <p:sldId id="303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9" r:id="rId21"/>
    <p:sldId id="300" r:id="rId22"/>
    <p:sldId id="301" r:id="rId23"/>
    <p:sldId id="302" r:id="rId24"/>
    <p:sldId id="282" r:id="rId25"/>
    <p:sldId id="284" r:id="rId26"/>
    <p:sldId id="296" r:id="rId27"/>
    <p:sldId id="304" r:id="rId28"/>
    <p:sldId id="297" r:id="rId29"/>
    <p:sldId id="298" r:id="rId30"/>
    <p:sldId id="269" r:id="rId31"/>
    <p:sldId id="271" r:id="rId32"/>
    <p:sldId id="272" r:id="rId33"/>
    <p:sldId id="273" r:id="rId34"/>
    <p:sldId id="274" r:id="rId35"/>
    <p:sldId id="270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305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63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15" autoAdjust="0"/>
  </p:normalViewPr>
  <p:slideViewPr>
    <p:cSldViewPr showGuides="1"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598E5-AF8C-4705-9F84-734F0E34E9D6}" type="doc">
      <dgm:prSet loTypeId="urn:microsoft.com/office/officeart/2005/8/layout/funnel1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275C427-ABC3-4E11-BCE0-CB2F8754BAB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Areas</a:t>
          </a:r>
        </a:p>
      </dgm:t>
    </dgm:pt>
    <dgm:pt modelId="{2B2E5ED9-4880-4385-A66C-4786DD6F7A12}" type="parTrans" cxnId="{3D0A1886-2517-476C-9570-3966D537CA6C}">
      <dgm:prSet/>
      <dgm:spPr/>
      <dgm:t>
        <a:bodyPr/>
        <a:lstStyle/>
        <a:p>
          <a:endParaRPr lang="en-US"/>
        </a:p>
      </dgm:t>
    </dgm:pt>
    <dgm:pt modelId="{EB5B3769-E699-4C02-BAEE-852C00985C9D}" type="sibTrans" cxnId="{3D0A1886-2517-476C-9570-3966D537CA6C}">
      <dgm:prSet/>
      <dgm:spPr/>
      <dgm:t>
        <a:bodyPr/>
        <a:lstStyle/>
        <a:p>
          <a:endParaRPr lang="en-US"/>
        </a:p>
      </dgm:t>
    </dgm:pt>
    <dgm:pt modelId="{4BE92901-E0D5-4E72-B7A1-C0F3CEE8A1F7}">
      <dgm:prSet phldrT="[Text]"/>
      <dgm:spPr/>
      <dgm:t>
        <a:bodyPr/>
        <a:lstStyle/>
        <a:p>
          <a:r>
            <a:rPr lang="en-US" dirty="0"/>
            <a:t>Divisions</a:t>
          </a:r>
        </a:p>
      </dgm:t>
    </dgm:pt>
    <dgm:pt modelId="{E46403CA-A122-41E0-85FB-84E7D75A0AC4}" type="parTrans" cxnId="{68B9CFC7-A253-4BE7-8401-70F31D52832D}">
      <dgm:prSet/>
      <dgm:spPr/>
      <dgm:t>
        <a:bodyPr/>
        <a:lstStyle/>
        <a:p>
          <a:endParaRPr lang="en-US"/>
        </a:p>
      </dgm:t>
    </dgm:pt>
    <dgm:pt modelId="{A4EA9FB7-714A-4AE7-87E1-3D37EF9CDB5C}" type="sibTrans" cxnId="{68B9CFC7-A253-4BE7-8401-70F31D52832D}">
      <dgm:prSet/>
      <dgm:spPr/>
      <dgm:t>
        <a:bodyPr/>
        <a:lstStyle/>
        <a:p>
          <a:endParaRPr lang="en-US"/>
        </a:p>
      </dgm:t>
    </dgm:pt>
    <dgm:pt modelId="{19802F64-104D-4B3B-9FC4-671EE3BBAB8C}">
      <dgm:prSet phldrT="[Text]"/>
      <dgm:spPr/>
      <dgm:t>
        <a:bodyPr/>
        <a:lstStyle/>
        <a:p>
          <a:r>
            <a:rPr lang="en-US" dirty="0"/>
            <a:t>Clubs</a:t>
          </a:r>
        </a:p>
      </dgm:t>
    </dgm:pt>
    <dgm:pt modelId="{5520E8A6-2D33-4EA4-917A-FEA22AF7303C}" type="parTrans" cxnId="{0491601C-D58B-4628-BDAB-257B93801905}">
      <dgm:prSet/>
      <dgm:spPr/>
      <dgm:t>
        <a:bodyPr/>
        <a:lstStyle/>
        <a:p>
          <a:endParaRPr lang="en-US"/>
        </a:p>
      </dgm:t>
    </dgm:pt>
    <dgm:pt modelId="{FE504E7C-A767-4278-BD03-1616A9F26D02}" type="sibTrans" cxnId="{0491601C-D58B-4628-BDAB-257B93801905}">
      <dgm:prSet/>
      <dgm:spPr/>
      <dgm:t>
        <a:bodyPr/>
        <a:lstStyle/>
        <a:p>
          <a:endParaRPr lang="en-US"/>
        </a:p>
      </dgm:t>
    </dgm:pt>
    <dgm:pt modelId="{5EB68755-5850-4A22-9DD9-D3104E3B93D4}">
      <dgm:prSet phldrT="[Text]"/>
      <dgm:spPr/>
      <dgm:t>
        <a:bodyPr/>
        <a:lstStyle/>
        <a:p>
          <a:r>
            <a:rPr lang="en-US" dirty="0"/>
            <a:t>District 35</a:t>
          </a:r>
        </a:p>
      </dgm:t>
    </dgm:pt>
    <dgm:pt modelId="{57675E2D-B7EB-493B-90B9-29EC7A867961}" type="parTrans" cxnId="{4520389C-0D24-4846-B4A5-5D103C1B90EE}">
      <dgm:prSet/>
      <dgm:spPr/>
      <dgm:t>
        <a:bodyPr/>
        <a:lstStyle/>
        <a:p>
          <a:endParaRPr lang="en-US"/>
        </a:p>
      </dgm:t>
    </dgm:pt>
    <dgm:pt modelId="{02063B8C-913E-419C-B246-461D5BA4FBF8}" type="sibTrans" cxnId="{4520389C-0D24-4846-B4A5-5D103C1B90EE}">
      <dgm:prSet/>
      <dgm:spPr/>
      <dgm:t>
        <a:bodyPr/>
        <a:lstStyle/>
        <a:p>
          <a:endParaRPr lang="en-US"/>
        </a:p>
      </dgm:t>
    </dgm:pt>
    <dgm:pt modelId="{24841525-7D91-42B3-A53B-073DB8B680B5}" type="pres">
      <dgm:prSet presAssocID="{6FC598E5-AF8C-4705-9F84-734F0E34E9D6}" presName="Name0" presStyleCnt="0">
        <dgm:presLayoutVars>
          <dgm:chMax val="4"/>
          <dgm:resizeHandles val="exact"/>
        </dgm:presLayoutVars>
      </dgm:prSet>
      <dgm:spPr/>
    </dgm:pt>
    <dgm:pt modelId="{64631EC1-8DAC-4E92-A3D7-B45DFF55E460}" type="pres">
      <dgm:prSet presAssocID="{6FC598E5-AF8C-4705-9F84-734F0E34E9D6}" presName="ellipse" presStyleLbl="trBgShp" presStyleIdx="0" presStyleCnt="1"/>
      <dgm:spPr/>
    </dgm:pt>
    <dgm:pt modelId="{F9AF26B3-1A04-4002-BFB7-26971710504F}" type="pres">
      <dgm:prSet presAssocID="{6FC598E5-AF8C-4705-9F84-734F0E34E9D6}" presName="arrow1" presStyleLbl="fgShp" presStyleIdx="0" presStyleCnt="1"/>
      <dgm:spPr/>
    </dgm:pt>
    <dgm:pt modelId="{D17FDA13-9295-4742-A2EF-897BCBF382FA}" type="pres">
      <dgm:prSet presAssocID="{6FC598E5-AF8C-4705-9F84-734F0E34E9D6}" presName="rectangle" presStyleLbl="revTx" presStyleIdx="0" presStyleCnt="1">
        <dgm:presLayoutVars>
          <dgm:bulletEnabled val="1"/>
        </dgm:presLayoutVars>
      </dgm:prSet>
      <dgm:spPr/>
    </dgm:pt>
    <dgm:pt modelId="{BFB04FFE-0716-41AD-9783-04A4BD9E84A4}" type="pres">
      <dgm:prSet presAssocID="{4BE92901-E0D5-4E72-B7A1-C0F3CEE8A1F7}" presName="item1" presStyleLbl="node1" presStyleIdx="0" presStyleCnt="3">
        <dgm:presLayoutVars>
          <dgm:bulletEnabled val="1"/>
        </dgm:presLayoutVars>
      </dgm:prSet>
      <dgm:spPr/>
    </dgm:pt>
    <dgm:pt modelId="{FE5631C0-1237-4FFB-8654-230BC6048CBD}" type="pres">
      <dgm:prSet presAssocID="{19802F64-104D-4B3B-9FC4-671EE3BBAB8C}" presName="item2" presStyleLbl="node1" presStyleIdx="1" presStyleCnt="3">
        <dgm:presLayoutVars>
          <dgm:bulletEnabled val="1"/>
        </dgm:presLayoutVars>
      </dgm:prSet>
      <dgm:spPr/>
    </dgm:pt>
    <dgm:pt modelId="{AE2F5C44-67AC-437E-9A6A-A3BE404D189E}" type="pres">
      <dgm:prSet presAssocID="{5EB68755-5850-4A22-9DD9-D3104E3B93D4}" presName="item3" presStyleLbl="node1" presStyleIdx="2" presStyleCnt="3">
        <dgm:presLayoutVars>
          <dgm:bulletEnabled val="1"/>
        </dgm:presLayoutVars>
      </dgm:prSet>
      <dgm:spPr/>
    </dgm:pt>
    <dgm:pt modelId="{3CD7F1A4-A043-403F-A5F7-F2D299C83F80}" type="pres">
      <dgm:prSet presAssocID="{6FC598E5-AF8C-4705-9F84-734F0E34E9D6}" presName="funnel" presStyleLbl="trAlignAcc1" presStyleIdx="0" presStyleCnt="1" custLinFactNeighborX="-1137" custLinFactNeighborY="-893"/>
      <dgm:spPr/>
    </dgm:pt>
  </dgm:ptLst>
  <dgm:cxnLst>
    <dgm:cxn modelId="{0491601C-D58B-4628-BDAB-257B93801905}" srcId="{6FC598E5-AF8C-4705-9F84-734F0E34E9D6}" destId="{19802F64-104D-4B3B-9FC4-671EE3BBAB8C}" srcOrd="2" destOrd="0" parTransId="{5520E8A6-2D33-4EA4-917A-FEA22AF7303C}" sibTransId="{FE504E7C-A767-4278-BD03-1616A9F26D02}"/>
    <dgm:cxn modelId="{18C66224-187E-4205-B9A3-01E6834635DD}" type="presOf" srcId="{6FC598E5-AF8C-4705-9F84-734F0E34E9D6}" destId="{24841525-7D91-42B3-A53B-073DB8B680B5}" srcOrd="0" destOrd="0" presId="urn:microsoft.com/office/officeart/2005/8/layout/funnel1"/>
    <dgm:cxn modelId="{7FFB994F-3464-45E4-A4D0-34DC8610680D}" type="presOf" srcId="{19802F64-104D-4B3B-9FC4-671EE3BBAB8C}" destId="{BFB04FFE-0716-41AD-9783-04A4BD9E84A4}" srcOrd="0" destOrd="0" presId="urn:microsoft.com/office/officeart/2005/8/layout/funnel1"/>
    <dgm:cxn modelId="{4B3A9458-B29F-4D7A-9C07-01E76848EEBB}" type="presOf" srcId="{4BE92901-E0D5-4E72-B7A1-C0F3CEE8A1F7}" destId="{FE5631C0-1237-4FFB-8654-230BC6048CBD}" srcOrd="0" destOrd="0" presId="urn:microsoft.com/office/officeart/2005/8/layout/funnel1"/>
    <dgm:cxn modelId="{3D0A1886-2517-476C-9570-3966D537CA6C}" srcId="{6FC598E5-AF8C-4705-9F84-734F0E34E9D6}" destId="{8275C427-ABC3-4E11-BCE0-CB2F8754BABD}" srcOrd="0" destOrd="0" parTransId="{2B2E5ED9-4880-4385-A66C-4786DD6F7A12}" sibTransId="{EB5B3769-E699-4C02-BAEE-852C00985C9D}"/>
    <dgm:cxn modelId="{66383791-AB28-4315-B7BF-DFC1E3FF882B}" type="presOf" srcId="{5EB68755-5850-4A22-9DD9-D3104E3B93D4}" destId="{D17FDA13-9295-4742-A2EF-897BCBF382FA}" srcOrd="0" destOrd="0" presId="urn:microsoft.com/office/officeart/2005/8/layout/funnel1"/>
    <dgm:cxn modelId="{4520389C-0D24-4846-B4A5-5D103C1B90EE}" srcId="{6FC598E5-AF8C-4705-9F84-734F0E34E9D6}" destId="{5EB68755-5850-4A22-9DD9-D3104E3B93D4}" srcOrd="3" destOrd="0" parTransId="{57675E2D-B7EB-493B-90B9-29EC7A867961}" sibTransId="{02063B8C-913E-419C-B246-461D5BA4FBF8}"/>
    <dgm:cxn modelId="{F59925A2-B7A3-41B0-B5E3-6489265CB99B}" type="presOf" srcId="{8275C427-ABC3-4E11-BCE0-CB2F8754BABD}" destId="{AE2F5C44-67AC-437E-9A6A-A3BE404D189E}" srcOrd="0" destOrd="0" presId="urn:microsoft.com/office/officeart/2005/8/layout/funnel1"/>
    <dgm:cxn modelId="{68B9CFC7-A253-4BE7-8401-70F31D52832D}" srcId="{6FC598E5-AF8C-4705-9F84-734F0E34E9D6}" destId="{4BE92901-E0D5-4E72-B7A1-C0F3CEE8A1F7}" srcOrd="1" destOrd="0" parTransId="{E46403CA-A122-41E0-85FB-84E7D75A0AC4}" sibTransId="{A4EA9FB7-714A-4AE7-87E1-3D37EF9CDB5C}"/>
    <dgm:cxn modelId="{2292513C-E5D9-444F-A3BD-5711CA31D3F9}" type="presParOf" srcId="{24841525-7D91-42B3-A53B-073DB8B680B5}" destId="{64631EC1-8DAC-4E92-A3D7-B45DFF55E460}" srcOrd="0" destOrd="0" presId="urn:microsoft.com/office/officeart/2005/8/layout/funnel1"/>
    <dgm:cxn modelId="{360169AA-33E2-48AC-AC19-A931E9C06684}" type="presParOf" srcId="{24841525-7D91-42B3-A53B-073DB8B680B5}" destId="{F9AF26B3-1A04-4002-BFB7-26971710504F}" srcOrd="1" destOrd="0" presId="urn:microsoft.com/office/officeart/2005/8/layout/funnel1"/>
    <dgm:cxn modelId="{11248D1C-3A02-4255-8C0F-E61F01B963E6}" type="presParOf" srcId="{24841525-7D91-42B3-A53B-073DB8B680B5}" destId="{D17FDA13-9295-4742-A2EF-897BCBF382FA}" srcOrd="2" destOrd="0" presId="urn:microsoft.com/office/officeart/2005/8/layout/funnel1"/>
    <dgm:cxn modelId="{97BA4E15-57F4-4BA5-948E-80F278DFD6BE}" type="presParOf" srcId="{24841525-7D91-42B3-A53B-073DB8B680B5}" destId="{BFB04FFE-0716-41AD-9783-04A4BD9E84A4}" srcOrd="3" destOrd="0" presId="urn:microsoft.com/office/officeart/2005/8/layout/funnel1"/>
    <dgm:cxn modelId="{4C201359-0CDE-424D-A144-30BFE06A65D5}" type="presParOf" srcId="{24841525-7D91-42B3-A53B-073DB8B680B5}" destId="{FE5631C0-1237-4FFB-8654-230BC6048CBD}" srcOrd="4" destOrd="0" presId="urn:microsoft.com/office/officeart/2005/8/layout/funnel1"/>
    <dgm:cxn modelId="{64FA6C42-2C5B-4944-A6A6-73B2A2F8D163}" type="presParOf" srcId="{24841525-7D91-42B3-A53B-073DB8B680B5}" destId="{AE2F5C44-67AC-437E-9A6A-A3BE404D189E}" srcOrd="5" destOrd="0" presId="urn:microsoft.com/office/officeart/2005/8/layout/funnel1"/>
    <dgm:cxn modelId="{DEB933D1-AA64-45B6-9F51-86E0428046E2}" type="presParOf" srcId="{24841525-7D91-42B3-A53B-073DB8B680B5}" destId="{3CD7F1A4-A043-403F-A5F7-F2D299C83F8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31EC1-8DAC-4E92-A3D7-B45DFF55E460}">
      <dsp:nvSpPr>
        <dsp:cNvPr id="0" name=""/>
        <dsp:cNvSpPr/>
      </dsp:nvSpPr>
      <dsp:spPr>
        <a:xfrm>
          <a:off x="746436" y="752971"/>
          <a:ext cx="2727770" cy="947318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AF26B3-1A04-4002-BFB7-26971710504F}">
      <dsp:nvSpPr>
        <dsp:cNvPr id="0" name=""/>
        <dsp:cNvSpPr/>
      </dsp:nvSpPr>
      <dsp:spPr>
        <a:xfrm>
          <a:off x="1850231" y="3072633"/>
          <a:ext cx="528637" cy="338328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7FDA13-9295-4742-A2EF-897BCBF382FA}">
      <dsp:nvSpPr>
        <dsp:cNvPr id="0" name=""/>
        <dsp:cNvSpPr/>
      </dsp:nvSpPr>
      <dsp:spPr>
        <a:xfrm>
          <a:off x="845820" y="3343296"/>
          <a:ext cx="2537460" cy="634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District 35</a:t>
          </a:r>
        </a:p>
      </dsp:txBody>
      <dsp:txXfrm>
        <a:off x="845820" y="3343296"/>
        <a:ext cx="2537460" cy="634365"/>
      </dsp:txXfrm>
    </dsp:sp>
    <dsp:sp modelId="{BFB04FFE-0716-41AD-9783-04A4BD9E84A4}">
      <dsp:nvSpPr>
        <dsp:cNvPr id="0" name=""/>
        <dsp:cNvSpPr/>
      </dsp:nvSpPr>
      <dsp:spPr>
        <a:xfrm>
          <a:off x="1738160" y="1773453"/>
          <a:ext cx="951547" cy="9515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Clubs</a:t>
          </a:r>
        </a:p>
      </dsp:txBody>
      <dsp:txXfrm>
        <a:off x="1877511" y="1912804"/>
        <a:ext cx="672845" cy="672845"/>
      </dsp:txXfrm>
    </dsp:sp>
    <dsp:sp modelId="{FE5631C0-1237-4FFB-8654-230BC6048CBD}">
      <dsp:nvSpPr>
        <dsp:cNvPr id="0" name=""/>
        <dsp:cNvSpPr/>
      </dsp:nvSpPr>
      <dsp:spPr>
        <a:xfrm>
          <a:off x="1057275" y="1059581"/>
          <a:ext cx="951547" cy="951547"/>
        </a:xfrm>
        <a:prstGeom prst="ellipse">
          <a:avLst/>
        </a:prstGeom>
        <a:solidFill>
          <a:schemeClr val="accent2">
            <a:hueOff val="-10409901"/>
            <a:satOff val="-21129"/>
            <a:lumOff val="3607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Divisions</a:t>
          </a:r>
        </a:p>
      </dsp:txBody>
      <dsp:txXfrm>
        <a:off x="1196626" y="1198932"/>
        <a:ext cx="672845" cy="672845"/>
      </dsp:txXfrm>
    </dsp:sp>
    <dsp:sp modelId="{AE2F5C44-67AC-437E-9A6A-A3BE404D189E}">
      <dsp:nvSpPr>
        <dsp:cNvPr id="0" name=""/>
        <dsp:cNvSpPr/>
      </dsp:nvSpPr>
      <dsp:spPr>
        <a:xfrm>
          <a:off x="2029968" y="829518"/>
          <a:ext cx="951547" cy="951547"/>
        </a:xfrm>
        <a:prstGeom prst="ellipse">
          <a:avLst/>
        </a:prstGeom>
        <a:solidFill>
          <a:schemeClr val="accent2">
            <a:hueOff val="-20819802"/>
            <a:satOff val="-42258"/>
            <a:lumOff val="721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Areas</a:t>
          </a:r>
        </a:p>
      </dsp:txBody>
      <dsp:txXfrm>
        <a:off x="2169319" y="968869"/>
        <a:ext cx="672845" cy="672845"/>
      </dsp:txXfrm>
    </dsp:sp>
    <dsp:sp modelId="{3CD7F1A4-A043-403F-A5F7-F2D299C83F80}">
      <dsp:nvSpPr>
        <dsp:cNvPr id="0" name=""/>
        <dsp:cNvSpPr/>
      </dsp:nvSpPr>
      <dsp:spPr>
        <a:xfrm>
          <a:off x="600705" y="615522"/>
          <a:ext cx="2960370" cy="236829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90891-4D75-4B71-875D-E60B6D8B3F33}" type="datetimeFigureOut">
              <a:rPr lang="en-US" smtClean="0"/>
              <a:t>7/21/2018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D573F-1E27-408F-A43D-C76D613B4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4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33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 noChangeArrowheads="1"/>
          </p:cNvSpPr>
          <p:nvPr>
            <p:ph type="title"/>
          </p:nvPr>
        </p:nvSpPr>
        <p:spPr bwMode="auto">
          <a:xfrm>
            <a:off x="4800600" y="2286000"/>
            <a:ext cx="4267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4419600"/>
            <a:ext cx="5141912" cy="2057400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676000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0198531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9916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05000"/>
            <a:ext cx="39624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905000"/>
            <a:ext cx="43434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537687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68361"/>
            <a:ext cx="9144000" cy="96043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752600"/>
            <a:ext cx="4191000" cy="63976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462" y="2398712"/>
            <a:ext cx="4233338" cy="35448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752600"/>
            <a:ext cx="4194174" cy="63976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5757" y="2398712"/>
            <a:ext cx="4236509" cy="35448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00804259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>
            <a:lvl1pPr algn="ctr"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16808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469468"/>
            <a:ext cx="6437312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76400"/>
            <a:ext cx="5675312" cy="3962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6036206"/>
            <a:ext cx="64373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674235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289260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95300"/>
            <a:ext cx="7848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1" y="1524000"/>
            <a:ext cx="7924799" cy="391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3" r:id="rId3"/>
    <p:sldLayoutId id="2147483654" r:id="rId4"/>
    <p:sldLayoutId id="2147483655" r:id="rId5"/>
    <p:sldLayoutId id="2147483658" r:id="rId6"/>
    <p:sldLayoutId id="2147483661" r:id="rId7"/>
  </p:sldLayoutIdLst>
  <p:transition spd="slow">
    <p:wipe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63052"/>
          </a:solidFill>
          <a:latin typeface="+mj-lt"/>
          <a:ea typeface="ヒラギノ角ゴ Pro W3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ebdings" charset="0"/>
        <a:buChar char="4"/>
        <a:defRPr sz="2800">
          <a:solidFill>
            <a:schemeClr val="tx1"/>
          </a:solidFill>
          <a:latin typeface="+mn-lt"/>
          <a:ea typeface="ヒラギノ角ゴ Pro W3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Font typeface="Wingdings" charset="0"/>
        <a:buChar char="§"/>
        <a:defRPr sz="2500">
          <a:solidFill>
            <a:schemeClr val="tx1"/>
          </a:solidFill>
          <a:latin typeface="+mn-lt"/>
          <a:ea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2200">
          <a:solidFill>
            <a:schemeClr val="tx1"/>
          </a:solidFill>
          <a:latin typeface="+mn-lt"/>
          <a:ea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2000">
          <a:solidFill>
            <a:schemeClr val="tx1"/>
          </a:solidFill>
          <a:latin typeface="+mn-lt"/>
          <a:ea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charset="0"/>
        <a:buChar char="►"/>
        <a:defRPr sz="20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mailto:kamal.soan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dmthelen@gmail.com" TargetMode="External"/><Relationship Id="rId2" Type="http://schemas.openxmlformats.org/officeDocument/2006/relationships/hyperlink" Target="mailto:ethelen@humana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District 35 </a:t>
            </a:r>
            <a:br>
              <a:rPr lang="en-US"/>
            </a:br>
            <a:r>
              <a:rPr lang="en-US"/>
              <a:t>July 2018 </a:t>
            </a:r>
            <a:br>
              <a:rPr lang="en-US"/>
            </a:br>
            <a:r>
              <a:rPr lang="en-US"/>
              <a:t>DEC Meeting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July 21, 2018</a:t>
            </a:r>
          </a:p>
          <a:p>
            <a:r>
              <a:rPr lang="en-US"/>
              <a:t>Steinhafels Furniture</a:t>
            </a:r>
          </a:p>
          <a:p>
            <a:r>
              <a:rPr lang="en-US"/>
              <a:t>Waukesha, WI</a:t>
            </a:r>
          </a:p>
          <a:p>
            <a:r>
              <a:rPr lang="en-US"/>
              <a:t>Host – Division 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56130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Relations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Kamal </a:t>
            </a:r>
            <a:r>
              <a:rPr lang="en-US" dirty="0" err="1"/>
              <a:t>Soan</a:t>
            </a:r>
            <a:r>
              <a:rPr lang="en-US" dirty="0"/>
              <a:t>, DTM</a:t>
            </a:r>
          </a:p>
          <a:p>
            <a:r>
              <a:rPr lang="en-US" dirty="0"/>
              <a:t>Public Relations Manager</a:t>
            </a:r>
          </a:p>
        </p:txBody>
      </p:sp>
    </p:spTree>
    <p:extLst>
      <p:ext uri="{BB962C8B-B14F-4D97-AF65-F5344CB8AC3E}">
        <p14:creationId xmlns:p14="http://schemas.microsoft.com/office/powerpoint/2010/main" val="454890456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00200"/>
            <a:ext cx="7696200" cy="1143000"/>
          </a:xfrm>
        </p:spPr>
        <p:txBody>
          <a:bodyPr/>
          <a:lstStyle/>
          <a:p>
            <a:r>
              <a:rPr lang="en-US" dirty="0"/>
              <a:t>Current Metrics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75423"/>
              </p:ext>
            </p:extLst>
          </p:nvPr>
        </p:nvGraphicFramePr>
        <p:xfrm>
          <a:off x="4255476" y="685800"/>
          <a:ext cx="4202724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4236">
                  <a:extLst>
                    <a:ext uri="{9D8B030D-6E8A-4147-A177-3AD203B41FA5}">
                      <a16:colId xmlns:a16="http://schemas.microsoft.com/office/drawing/2014/main" val="922730272"/>
                    </a:ext>
                  </a:extLst>
                </a:gridCol>
                <a:gridCol w="1638488">
                  <a:extLst>
                    <a:ext uri="{9D8B030D-6E8A-4147-A177-3AD203B41FA5}">
                      <a16:colId xmlns:a16="http://schemas.microsoft.com/office/drawing/2014/main" val="3368732475"/>
                    </a:ext>
                  </a:extLst>
                </a:gridCol>
              </a:tblGrid>
              <a:tr h="59562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Social Media </a:t>
                      </a:r>
                    </a:p>
                    <a:p>
                      <a:pPr algn="ctr"/>
                      <a:r>
                        <a:rPr lang="en-US" dirty="0"/>
                        <a:t>Channel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Members Involved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867205087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r>
                        <a:rPr lang="en-US" dirty="0"/>
                        <a:t>Facebook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655287889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D35 Page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611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274122309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D35 Group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288976170"/>
                  </a:ext>
                </a:extLst>
              </a:tr>
              <a:tr h="595625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Adventures in District 35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401024370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Eastern Division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016726978"/>
                  </a:ext>
                </a:extLst>
              </a:tr>
              <a:tr h="580101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Southeastern Division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133902919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Central Division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192668733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DFAB Divisions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765112237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Division D (2)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44, 70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563236248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Division F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53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011495209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Division B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238913558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r>
                        <a:rPr lang="en-US" dirty="0"/>
                        <a:t>Twitter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558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491106560"/>
                  </a:ext>
                </a:extLst>
              </a:tr>
              <a:tr h="340357">
                <a:tc>
                  <a:txBody>
                    <a:bodyPr/>
                    <a:lstStyle/>
                    <a:p>
                      <a:r>
                        <a:rPr lang="en-US" dirty="0"/>
                        <a:t>LinkedIn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693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66759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855212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8382000" cy="1143000"/>
          </a:xfrm>
        </p:spPr>
        <p:txBody>
          <a:bodyPr/>
          <a:lstStyle/>
          <a:p>
            <a:r>
              <a:rPr lang="en-US" dirty="0"/>
              <a:t>Communication – The Funnel Concept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36098587"/>
              </p:ext>
            </p:extLst>
          </p:nvPr>
        </p:nvGraphicFramePr>
        <p:xfrm>
          <a:off x="228600" y="1524000"/>
          <a:ext cx="4229101" cy="4614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Image result for Information Funn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1471249"/>
            <a:ext cx="3609241" cy="481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33113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382000" cy="1143000"/>
          </a:xfrm>
        </p:spPr>
        <p:txBody>
          <a:bodyPr/>
          <a:lstStyle/>
          <a:p>
            <a:r>
              <a:rPr lang="en-US" dirty="0"/>
              <a:t>Division &amp; Area Level Public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Strongly recommend to think about PR activities at your levels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2BF11988-6B7D-488A-8F73-433308676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2249714"/>
            <a:ext cx="5080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388703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PR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topics of interest </a:t>
            </a:r>
          </a:p>
          <a:p>
            <a:r>
              <a:rPr lang="en-US" dirty="0"/>
              <a:t>Help develop better promotion of clubs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D50B0089-83B0-4721-B3F7-414A564A9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470" y="3124200"/>
            <a:ext cx="4767060" cy="342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687496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Under Consideration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Kudos and achievements (club and member)</a:t>
            </a:r>
          </a:p>
          <a:p>
            <a:r>
              <a:rPr lang="en-US" dirty="0"/>
              <a:t>Incentives</a:t>
            </a:r>
          </a:p>
          <a:p>
            <a:r>
              <a:rPr lang="en-US" dirty="0"/>
              <a:t>Current metrics</a:t>
            </a:r>
          </a:p>
          <a:p>
            <a:r>
              <a:rPr lang="en-US" dirty="0"/>
              <a:t>Social media channels</a:t>
            </a:r>
          </a:p>
          <a:p>
            <a:r>
              <a:rPr lang="en-US" dirty="0"/>
              <a:t>TLI</a:t>
            </a:r>
          </a:p>
          <a:p>
            <a:r>
              <a:rPr lang="en-US" dirty="0"/>
              <a:t>District newsletter</a:t>
            </a:r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26929FAF-7FC1-4AFF-B12F-28BA18E00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85571"/>
            <a:ext cx="39433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621823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Information Gathering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New clubs chartering </a:t>
            </a:r>
          </a:p>
          <a:p>
            <a:r>
              <a:rPr lang="en-US"/>
              <a:t>Success stories</a:t>
            </a:r>
          </a:p>
          <a:p>
            <a:r>
              <a:rPr lang="en-US"/>
              <a:t>Photos from recent events</a:t>
            </a:r>
          </a:p>
          <a:p>
            <a:r>
              <a:rPr lang="en-US"/>
              <a:t>Future meeting information</a:t>
            </a:r>
            <a:endParaRPr lang="en-US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A8BA5CF3-8A2A-4284-872D-2C9450B58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369917"/>
            <a:ext cx="3048000" cy="395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32529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Additional Volunteers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Social media channel(s) operators</a:t>
            </a:r>
          </a:p>
          <a:p>
            <a:r>
              <a:rPr lang="en-US" dirty="0"/>
              <a:t>Content creator</a:t>
            </a:r>
          </a:p>
          <a:p>
            <a:r>
              <a:rPr lang="en-US" dirty="0"/>
              <a:t>Metrics analyst</a:t>
            </a: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3825EA9B-AB1E-475F-AF97-20E1B91B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6060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546785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oastmasters public relations manag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699"/>
            <a:ext cx="6781800" cy="275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if you want to go fast go alon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9"/>
          <a:stretch/>
        </p:blipFill>
        <p:spPr bwMode="auto">
          <a:xfrm>
            <a:off x="3886200" y="3733800"/>
            <a:ext cx="4908061" cy="2754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557452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Kamal Soan, DTM</a:t>
            </a:r>
          </a:p>
          <a:p>
            <a:pPr lvl="1"/>
            <a:r>
              <a:rPr lang="en-US"/>
              <a:t>Email: </a:t>
            </a:r>
            <a:r>
              <a:rPr lang="en-US">
                <a:hlinkClick r:id="rId2"/>
              </a:rPr>
              <a:t>kamal.soan@gmail.com</a:t>
            </a:r>
            <a:endParaRPr lang="en-US"/>
          </a:p>
          <a:p>
            <a:pPr lvl="1"/>
            <a:r>
              <a:rPr lang="en-US"/>
              <a:t>Cell: 931-252-0599</a:t>
            </a:r>
            <a:endParaRPr lang="en-US" dirty="0"/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4AB8D0A9-A9F1-4E22-B8FC-1FF0B58DC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3296104"/>
            <a:ext cx="523875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58695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 – July 21,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305800" cy="4800600"/>
          </a:xfrm>
        </p:spPr>
        <p:txBody>
          <a:bodyPr/>
          <a:lstStyle/>
          <a:p>
            <a:r>
              <a:rPr lang="en-US" dirty="0"/>
              <a:t>10:30 – 10:35		Introduction</a:t>
            </a:r>
          </a:p>
          <a:p>
            <a:r>
              <a:rPr lang="en-US" dirty="0"/>
              <a:t>10:35 – 10:40		Communication Standards</a:t>
            </a:r>
          </a:p>
          <a:p>
            <a:r>
              <a:rPr lang="en-US" dirty="0"/>
              <a:t>10:40 – 11:05     	Area/Division Director 					Round Table</a:t>
            </a:r>
          </a:p>
          <a:p>
            <a:r>
              <a:rPr lang="en-US" dirty="0"/>
              <a:t>11:05 – 11:20     	Public Relations Manager</a:t>
            </a:r>
          </a:p>
          <a:p>
            <a:r>
              <a:rPr lang="en-US" dirty="0"/>
              <a:t>11:20 – 11:35     	TLI Update</a:t>
            </a:r>
          </a:p>
          <a:p>
            <a:r>
              <a:rPr lang="en-US" dirty="0"/>
              <a:t>11:35 – 11:55     	Team Building - 						Communication Styles</a:t>
            </a:r>
          </a:p>
        </p:txBody>
      </p:sp>
    </p:spTree>
    <p:extLst>
      <p:ext uri="{BB962C8B-B14F-4D97-AF65-F5344CB8AC3E}">
        <p14:creationId xmlns:p14="http://schemas.microsoft.com/office/powerpoint/2010/main" val="278229254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TLI Update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Rozaline</a:t>
            </a:r>
            <a:r>
              <a:rPr lang="en-US" dirty="0"/>
              <a:t> </a:t>
            </a:r>
            <a:r>
              <a:rPr lang="en-US" dirty="0" err="1"/>
              <a:t>Janci</a:t>
            </a:r>
            <a:r>
              <a:rPr lang="en-US" dirty="0"/>
              <a:t>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3654013730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35 TLI Keynote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63831"/>
            <a:ext cx="3200400" cy="4103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C5703F-AF2A-4857-95FA-B7654D4F0835}"/>
              </a:ext>
            </a:extLst>
          </p:cNvPr>
          <p:cNvSpPr/>
          <p:nvPr/>
        </p:nvSpPr>
        <p:spPr>
          <a:xfrm>
            <a:off x="4624614" y="1828800"/>
            <a:ext cx="436698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err="1"/>
              <a:t>Eldonna</a:t>
            </a:r>
            <a:r>
              <a:rPr lang="en-US" sz="3200" b="1" u="sng" dirty="0"/>
              <a:t> Fernandez</a:t>
            </a:r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Learn more:</a:t>
            </a:r>
          </a:p>
          <a:p>
            <a:r>
              <a:rPr lang="en-US" sz="2000" dirty="0"/>
              <a:t>https://eldonnalewisfernandez.com/</a:t>
            </a:r>
          </a:p>
        </p:txBody>
      </p:sp>
    </p:spTree>
    <p:extLst>
      <p:ext uri="{BB962C8B-B14F-4D97-AF65-F5344CB8AC3E}">
        <p14:creationId xmlns:p14="http://schemas.microsoft.com/office/powerpoint/2010/main" val="66236366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District 35 TLI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TLI Dean – Andy Little, DTM, PID</a:t>
            </a:r>
          </a:p>
          <a:p>
            <a:r>
              <a:rPr lang="en-US"/>
              <a:t>Looking for additional volunteers</a:t>
            </a:r>
            <a:endParaRPr lang="en-US" dirty="0"/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1FB6C9C3-38A3-4CD4-99BF-CB440944F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0063"/>
            <a:ext cx="9144000" cy="229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901026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Division Led TLI – Brief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90 seconds</a:t>
            </a:r>
          </a:p>
          <a:p>
            <a:r>
              <a:rPr lang="en-US"/>
              <a:t>Each Division Director: share your “golden nugget” from the TLI session(s) you’ve conducted</a:t>
            </a:r>
            <a:endParaRPr lang="en-US" dirty="0"/>
          </a:p>
        </p:txBody>
      </p:sp>
      <p:pic>
        <p:nvPicPr>
          <p:cNvPr id="10242" name="Picture 2" descr="See the source image">
            <a:extLst>
              <a:ext uri="{FF2B5EF4-FFF2-40B4-BE49-F238E27FC236}">
                <a16:creationId xmlns:a16="http://schemas.microsoft.com/office/drawing/2014/main" id="{2D3F0860-87ED-47C9-A772-C8A62894F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765119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 Building – Communication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2063924355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Did everyone take the survey ahead of time as requested?</a:t>
            </a:r>
          </a:p>
          <a:p>
            <a:r>
              <a:rPr lang="en-US"/>
              <a:t>Did you think you found out some interesting things about yourself?</a:t>
            </a:r>
            <a:endParaRPr lang="en-US" dirty="0"/>
          </a:p>
        </p:txBody>
      </p:sp>
      <p:pic>
        <p:nvPicPr>
          <p:cNvPr id="11266" name="Picture 2" descr="See the source image">
            <a:extLst>
              <a:ext uri="{FF2B5EF4-FFF2-40B4-BE49-F238E27FC236}">
                <a16:creationId xmlns:a16="http://schemas.microsoft.com/office/drawing/2014/main" id="{75B14E0C-3E53-489E-AE73-D08D4341F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510" y="3614252"/>
            <a:ext cx="5546979" cy="283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543490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– Number to Style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– Action</a:t>
            </a:r>
          </a:p>
          <a:p>
            <a:r>
              <a:rPr lang="en-US" dirty="0"/>
              <a:t>2 – Process</a:t>
            </a:r>
          </a:p>
          <a:p>
            <a:r>
              <a:rPr lang="en-US" dirty="0"/>
              <a:t>3 – People</a:t>
            </a:r>
          </a:p>
          <a:p>
            <a:r>
              <a:rPr lang="en-US" dirty="0"/>
              <a:t>4 – Idea</a:t>
            </a:r>
          </a:p>
        </p:txBody>
      </p:sp>
      <p:pic>
        <p:nvPicPr>
          <p:cNvPr id="12292" name="Picture 4" descr="See the source image">
            <a:extLst>
              <a:ext uri="{FF2B5EF4-FFF2-40B4-BE49-F238E27FC236}">
                <a16:creationId xmlns:a16="http://schemas.microsoft.com/office/drawing/2014/main" id="{B245F08E-F131-4738-A5A7-812F869C9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r="2929"/>
          <a:stretch/>
        </p:blipFill>
        <p:spPr bwMode="auto">
          <a:xfrm>
            <a:off x="2667000" y="3113710"/>
            <a:ext cx="6444343" cy="338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207964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8A814ADC-FE9C-4BAE-882A-CCB8669FF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16667" r="4999" b="13333"/>
          <a:stretch/>
        </p:blipFill>
        <p:spPr bwMode="auto">
          <a:xfrm>
            <a:off x="14515" y="609600"/>
            <a:ext cx="912948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205198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of Quad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chart</a:t>
            </a:r>
          </a:p>
          <a:p>
            <a:r>
              <a:rPr lang="en-US" dirty="0"/>
              <a:t>Any surprises?</a:t>
            </a:r>
          </a:p>
        </p:txBody>
      </p:sp>
      <p:pic>
        <p:nvPicPr>
          <p:cNvPr id="14338" name="Picture 2" descr="See the source image">
            <a:extLst>
              <a:ext uri="{FF2B5EF4-FFF2-40B4-BE49-F238E27FC236}">
                <a16:creationId xmlns:a16="http://schemas.microsoft.com/office/drawing/2014/main" id="{3596558E-05C6-47F6-881E-14A380789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2987221"/>
            <a:ext cx="7620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773235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Activity – Mark Divisions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 your scores</a:t>
            </a:r>
          </a:p>
          <a:p>
            <a:r>
              <a:rPr lang="en-US" dirty="0"/>
              <a:t>Mark where you are on the grid</a:t>
            </a:r>
          </a:p>
        </p:txBody>
      </p:sp>
      <p:pic>
        <p:nvPicPr>
          <p:cNvPr id="15362" name="Picture 2" descr="See the source image">
            <a:extLst>
              <a:ext uri="{FF2B5EF4-FFF2-40B4-BE49-F238E27FC236}">
                <a16:creationId xmlns:a16="http://schemas.microsoft.com/office/drawing/2014/main" id="{6CBA0202-6FCA-46BB-828E-998C1F806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2757714"/>
            <a:ext cx="46482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664031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July 21,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11:55 – 12:25		Lunch</a:t>
            </a:r>
          </a:p>
          <a:p>
            <a:r>
              <a:rPr lang="en-US" dirty="0"/>
              <a:t>12:25 – 2:05		District Success Plan</a:t>
            </a:r>
          </a:p>
          <a:p>
            <a:r>
              <a:rPr lang="en-US" dirty="0"/>
              <a:t>2:05 – 2:15        	30-60-90 Day Plan</a:t>
            </a:r>
          </a:p>
          <a:p>
            <a:r>
              <a:rPr lang="en-US" dirty="0"/>
              <a:t>2:15 – 2:30        	Q &amp; A and Next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57705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District Success Plan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District 35 Trio</a:t>
            </a:r>
          </a:p>
        </p:txBody>
      </p:sp>
    </p:spTree>
    <p:extLst>
      <p:ext uri="{BB962C8B-B14F-4D97-AF65-F5344CB8AC3E}">
        <p14:creationId xmlns:p14="http://schemas.microsoft.com/office/powerpoint/2010/main" val="446762383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Toastmasters International Mission </a:t>
            </a:r>
          </a:p>
          <a:p>
            <a:pPr lvl="1"/>
            <a:r>
              <a:rPr lang="en-US"/>
              <a:t>We empower individuals to become more effective communicators and leaders. </a:t>
            </a:r>
          </a:p>
          <a:p>
            <a:r>
              <a:rPr lang="en-US"/>
              <a:t>District Mission </a:t>
            </a:r>
          </a:p>
          <a:p>
            <a:pPr lvl="1"/>
            <a:r>
              <a:rPr lang="en-US"/>
              <a:t>We build new clubs and support all clubs in achieving excellence. </a:t>
            </a:r>
          </a:p>
          <a:p>
            <a:r>
              <a:rPr lang="en-US"/>
              <a:t>Club Mission </a:t>
            </a:r>
          </a:p>
          <a:p>
            <a:pPr lvl="1"/>
            <a:r>
              <a:rPr lang="en-US"/>
              <a:t>We provide a supportive and positive learning experience in which members are empowered to develop communication and leadership skills, resulting in greater self-confidence and personal growth. 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33400" y="2819400"/>
            <a:ext cx="8305800" cy="1371600"/>
          </a:xfrm>
          <a:prstGeom prst="roundRect">
            <a:avLst/>
          </a:prstGeom>
          <a:noFill/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12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Measurable Goals</a:t>
            </a:r>
          </a:p>
        </p:txBody>
      </p:sp>
      <p:pic>
        <p:nvPicPr>
          <p:cNvPr id="13" name="Content Placeholder 12"/>
          <p:cNvPicPr>
            <a:picLocks noGrp="1"/>
          </p:cNvPicPr>
          <p:nvPr>
            <p:ph idx="1"/>
          </p:nvPr>
        </p:nvPicPr>
        <p:blipFill rotWithShape="1">
          <a:blip r:embed="rId2"/>
          <a:srcRect l="17628" t="39696" r="8333" b="8881"/>
          <a:stretch/>
        </p:blipFill>
        <p:spPr>
          <a:xfrm>
            <a:off x="152400" y="1534886"/>
            <a:ext cx="8915400" cy="4256314"/>
          </a:xfrm>
        </p:spPr>
      </p:pic>
      <p:sp>
        <p:nvSpPr>
          <p:cNvPr id="14" name="Rounded Rectangle 13"/>
          <p:cNvSpPr/>
          <p:nvPr/>
        </p:nvSpPr>
        <p:spPr>
          <a:xfrm>
            <a:off x="152400" y="2819400"/>
            <a:ext cx="2133600" cy="2982686"/>
          </a:xfrm>
          <a:prstGeom prst="roundRect">
            <a:avLst/>
          </a:prstGeom>
          <a:noFill/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519681D4-8F32-4CB9-8615-0144163BC33B}"/>
              </a:ext>
            </a:extLst>
          </p:cNvPr>
          <p:cNvSpPr/>
          <p:nvPr/>
        </p:nvSpPr>
        <p:spPr>
          <a:xfrm>
            <a:off x="3543300" y="2830286"/>
            <a:ext cx="2133600" cy="2982686"/>
          </a:xfrm>
          <a:prstGeom prst="roundRect">
            <a:avLst/>
          </a:prstGeom>
          <a:noFill/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CCD2E927-E5F3-4F23-9242-6F8B94E7E3B3}"/>
              </a:ext>
            </a:extLst>
          </p:cNvPr>
          <p:cNvSpPr/>
          <p:nvPr/>
        </p:nvSpPr>
        <p:spPr>
          <a:xfrm>
            <a:off x="6934200" y="2804886"/>
            <a:ext cx="2133600" cy="2982686"/>
          </a:xfrm>
          <a:prstGeom prst="roundRect">
            <a:avLst/>
          </a:prstGeom>
          <a:noFill/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022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District Success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524000"/>
            <a:ext cx="4616449" cy="4800600"/>
          </a:xfrm>
        </p:spPr>
        <p:txBody>
          <a:bodyPr/>
          <a:lstStyle/>
          <a:p>
            <a:r>
              <a:rPr lang="en-US" sz="2400" dirty="0"/>
              <a:t>Roadmap for the year</a:t>
            </a:r>
          </a:p>
          <a:p>
            <a:r>
              <a:rPr lang="en-US" sz="2400" dirty="0"/>
              <a:t>Collective input from all DEC members</a:t>
            </a:r>
          </a:p>
          <a:p>
            <a:r>
              <a:rPr lang="en-US" sz="2400" dirty="0"/>
              <a:t>Supports the District mission and goals; supported by the District budget</a:t>
            </a:r>
          </a:p>
          <a:p>
            <a:r>
              <a:rPr lang="en-US" sz="2400" dirty="0"/>
              <a:t>Planning begins today and will continue to work on details through August</a:t>
            </a:r>
          </a:p>
          <a:p>
            <a:r>
              <a:rPr lang="en-US" sz="2400" dirty="0"/>
              <a:t>We will review implementation periodically</a:t>
            </a:r>
          </a:p>
          <a:p>
            <a:endParaRPr lang="en-US" sz="2400" dirty="0"/>
          </a:p>
        </p:txBody>
      </p:sp>
      <p:pic>
        <p:nvPicPr>
          <p:cNvPr id="16388" name="Picture 4" descr="See the source image">
            <a:extLst>
              <a:ext uri="{FF2B5EF4-FFF2-40B4-BE49-F238E27FC236}">
                <a16:creationId xmlns:a16="http://schemas.microsoft.com/office/drawing/2014/main" id="{A2E1C3A8-B866-4487-AE56-B6F484E9C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48" y="2133600"/>
            <a:ext cx="3676651" cy="275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593282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ee the source image">
            <a:extLst>
              <a:ext uri="{FF2B5EF4-FFF2-40B4-BE49-F238E27FC236}">
                <a16:creationId xmlns:a16="http://schemas.microsoft.com/office/drawing/2014/main" id="{E71B82D1-F8FF-4A86-A9BE-0413508FF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2800"/>
            <a:ext cx="4572000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 into teams</a:t>
            </a:r>
          </a:p>
          <a:p>
            <a:r>
              <a:rPr lang="en-US" dirty="0"/>
              <a:t>Define current situation (15 min)</a:t>
            </a:r>
          </a:p>
          <a:p>
            <a:r>
              <a:rPr lang="en-US" dirty="0"/>
              <a:t>Brainstorm strategies, resources (45 min)</a:t>
            </a:r>
          </a:p>
          <a:p>
            <a:r>
              <a:rPr lang="en-US" dirty="0"/>
              <a:t>Summarize, define next steps (15 min)</a:t>
            </a:r>
          </a:p>
          <a:p>
            <a:r>
              <a:rPr lang="en-US" dirty="0"/>
              <a:t>Present to assembled DEC (3 min)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131483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30-60-90 Day Review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705444446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839200" cy="1143000"/>
          </a:xfrm>
        </p:spPr>
        <p:txBody>
          <a:bodyPr/>
          <a:lstStyle/>
          <a:p>
            <a:r>
              <a:rPr lang="en-US" dirty="0"/>
              <a:t>Your Next 30 Days </a:t>
            </a:r>
            <a:r>
              <a:rPr lang="en-US" sz="2800" i="1" dirty="0"/>
              <a:t>(pre-Convention August)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600" dirty="0"/>
              <a:t>Schedule and conduct club visits (and file reports)</a:t>
            </a:r>
          </a:p>
          <a:p>
            <a:pPr lvl="0"/>
            <a:r>
              <a:rPr lang="en-US" sz="2600" dirty="0"/>
              <a:t>Schedule and conduct your first council meetings</a:t>
            </a:r>
          </a:p>
          <a:p>
            <a:pPr lvl="0"/>
            <a:r>
              <a:rPr lang="en-US" sz="2600" dirty="0"/>
              <a:t>Obtain club and officer lists (should be available online by late July)</a:t>
            </a:r>
          </a:p>
          <a:p>
            <a:pPr lvl="0"/>
            <a:r>
              <a:rPr lang="en-US" sz="2600" dirty="0"/>
              <a:t>Conduct TLIs - record training (Division Directors)</a:t>
            </a:r>
          </a:p>
          <a:p>
            <a:pPr lvl="0"/>
            <a:r>
              <a:rPr lang="en-US" sz="2600" dirty="0"/>
              <a:t>Get Toastmasters business cards (optional)</a:t>
            </a:r>
          </a:p>
          <a:p>
            <a:pPr lvl="0"/>
            <a:r>
              <a:rPr lang="en-US" sz="2600" dirty="0"/>
              <a:t>Update your profile on District website</a:t>
            </a:r>
          </a:p>
          <a:p>
            <a:pPr lvl="0"/>
            <a:r>
              <a:rPr lang="en-US" sz="2600" dirty="0"/>
              <a:t>Encourage your clubs to record their proxies for International Convention</a:t>
            </a:r>
          </a:p>
          <a:p>
            <a:pPr lvl="0"/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736481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60 Days </a:t>
            </a:r>
            <a:r>
              <a:rPr lang="en-US" sz="2800" i="1" dirty="0"/>
              <a:t>(mid-September)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Membership dues – October 1</a:t>
            </a:r>
          </a:p>
          <a:p>
            <a:r>
              <a:rPr lang="en-US"/>
              <a:t>Conduct TLIs - Record training</a:t>
            </a:r>
          </a:p>
          <a:p>
            <a:r>
              <a:rPr lang="en-US"/>
              <a:t>Continue club visits (and file reports)</a:t>
            </a:r>
          </a:p>
          <a:p>
            <a:r>
              <a:rPr lang="en-US"/>
              <a:t>Follow-up on/another round Council meetings</a:t>
            </a:r>
          </a:p>
          <a:p>
            <a:r>
              <a:rPr lang="en-US"/>
              <a:t>District TLI – December 1 </a:t>
            </a:r>
          </a:p>
          <a:p>
            <a:pPr lvl="1"/>
            <a:r>
              <a:rPr lang="en-US"/>
              <a:t>Communicate to your clubs</a:t>
            </a:r>
          </a:p>
          <a:p>
            <a:pPr lvl="1"/>
            <a:r>
              <a:rPr lang="en-US"/>
              <a:t>Pass along information as communicated down from Program Quality Director/Public Relations Manager</a:t>
            </a:r>
          </a:p>
          <a:p>
            <a:pPr lvl="1"/>
            <a:r>
              <a:rPr lang="en-US"/>
              <a:t>Complete your enrollment for TLI (if available)</a:t>
            </a:r>
          </a:p>
          <a:p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12875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90 Days </a:t>
            </a:r>
            <a:r>
              <a:rPr lang="en-US" sz="2800" i="1" dirty="0"/>
              <a:t>(mid-October)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Record TLI training (before November 30)</a:t>
            </a:r>
          </a:p>
          <a:p>
            <a:r>
              <a:rPr lang="en-US" dirty="0"/>
              <a:t>Continue club visits (and file reports)</a:t>
            </a:r>
          </a:p>
          <a:p>
            <a:r>
              <a:rPr lang="en-US" dirty="0"/>
              <a:t>District TLI – December 1</a:t>
            </a:r>
          </a:p>
          <a:p>
            <a:pPr lvl="1"/>
            <a:r>
              <a:rPr lang="en-US" dirty="0"/>
              <a:t>Communicate to your clubs</a:t>
            </a:r>
          </a:p>
          <a:p>
            <a:pPr lvl="1"/>
            <a:r>
              <a:rPr lang="en-US" dirty="0"/>
              <a:t>Pass along TLI information as handed down by Program Quality Director and Public Relations Manager</a:t>
            </a:r>
          </a:p>
          <a:p>
            <a:r>
              <a:rPr lang="en-US" dirty="0"/>
              <a:t>Complete your enrollment for Winter TLI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74658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 &amp; A and Wrap-Up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463360637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91600" cy="1143000"/>
          </a:xfrm>
        </p:spPr>
        <p:txBody>
          <a:bodyPr/>
          <a:lstStyle/>
          <a:p>
            <a:r>
              <a:rPr lang="en-US" dirty="0"/>
              <a:t>Do we all have a feather in our CAP?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4999"/>
            <a:ext cx="3962400" cy="4144963"/>
          </a:xfrm>
        </p:spPr>
        <p:txBody>
          <a:bodyPr/>
          <a:lstStyle/>
          <a:p>
            <a:r>
              <a:rPr lang="en-US" dirty="0"/>
              <a:t>Change</a:t>
            </a:r>
          </a:p>
          <a:p>
            <a:r>
              <a:rPr lang="en-US" dirty="0"/>
              <a:t>Attitude</a:t>
            </a:r>
          </a:p>
          <a:p>
            <a:r>
              <a:rPr lang="en-US" dirty="0"/>
              <a:t>Pathways</a:t>
            </a:r>
          </a:p>
        </p:txBody>
      </p:sp>
      <p:pic>
        <p:nvPicPr>
          <p:cNvPr id="4098" name="Picture 2" descr="C:\Users\Owner\AppData\Local\Microsoft\Windows\INetCache\IE\JU5QYK54\gray_ankh_top_hat_with_feathers_3_by_windthin-d4kxaxm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1904999"/>
            <a:ext cx="4343400" cy="3373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3494251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4DE6DA2E-0505-4AB5-9822-67E930A1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4400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191295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DEC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8943" y="1524000"/>
            <a:ext cx="7772400" cy="4800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Saturday, </a:t>
            </a:r>
            <a:r>
              <a:rPr lang="en-US" sz="3200"/>
              <a:t>August 11, </a:t>
            </a:r>
            <a:r>
              <a:rPr lang="en-US" sz="3200" dirty="0"/>
              <a:t>2018</a:t>
            </a:r>
          </a:p>
          <a:p>
            <a:pPr marL="0" indent="0" algn="ctr">
              <a:buNone/>
            </a:pPr>
            <a:r>
              <a:rPr lang="en-US" sz="3200" dirty="0"/>
              <a:t>10:30  a.m. to 2:30 p.m.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HSHS Sacred Heart Hospital</a:t>
            </a:r>
          </a:p>
          <a:p>
            <a:pPr marL="0" indent="0" algn="ctr">
              <a:buNone/>
            </a:pPr>
            <a:r>
              <a:rPr lang="en-US" sz="3200" dirty="0"/>
              <a:t>900 West Clairemont Avenue</a:t>
            </a:r>
          </a:p>
          <a:p>
            <a:pPr marL="0" indent="0" algn="ctr">
              <a:buNone/>
            </a:pPr>
            <a:r>
              <a:rPr lang="en-US" sz="3200" dirty="0" err="1"/>
              <a:t>Eau</a:t>
            </a:r>
            <a:r>
              <a:rPr lang="en-US" sz="3200" dirty="0"/>
              <a:t> Claire, WI</a:t>
            </a:r>
          </a:p>
          <a:p>
            <a:pPr marL="0" indent="0" algn="ctr">
              <a:buNone/>
            </a:pPr>
            <a:r>
              <a:rPr lang="en-US" sz="2400" dirty="0"/>
              <a:t>(approximately 3 ½ to 4 hours from Milwaukee)</a:t>
            </a:r>
          </a:p>
          <a:p>
            <a:pPr marL="0" indent="0" algn="ctr">
              <a:buNone/>
            </a:pPr>
            <a:r>
              <a:rPr lang="en-US" sz="3200" dirty="0"/>
              <a:t>Hosted by Northern Division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  <p:pic>
        <p:nvPicPr>
          <p:cNvPr id="22530" name="Picture 2" descr="See the source image">
            <a:extLst>
              <a:ext uri="{FF2B5EF4-FFF2-40B4-BE49-F238E27FC236}">
                <a16:creationId xmlns:a16="http://schemas.microsoft.com/office/drawing/2014/main" id="{24738E60-C322-4510-B9DC-0B969CC26D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97"/>
          <a:stretch/>
        </p:blipFill>
        <p:spPr bwMode="auto">
          <a:xfrm>
            <a:off x="356364" y="1828800"/>
            <a:ext cx="1965158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746609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Topics Include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Club Growth Information for Area/Division Directors – Kris</a:t>
            </a:r>
          </a:p>
          <a:p>
            <a:r>
              <a:rPr lang="en-US" dirty="0"/>
              <a:t>Budget Review – Jason</a:t>
            </a:r>
          </a:p>
          <a:p>
            <a:r>
              <a:rPr lang="en-US" dirty="0"/>
              <a:t>Team Building Activity – Keith</a:t>
            </a:r>
          </a:p>
          <a:p>
            <a:r>
              <a:rPr lang="en-US" dirty="0" err="1"/>
              <a:t>Rozaline</a:t>
            </a:r>
            <a:r>
              <a:rPr lang="en-US" dirty="0"/>
              <a:t> and Ed will have information to share too…</a:t>
            </a:r>
          </a:p>
        </p:txBody>
      </p:sp>
      <p:pic>
        <p:nvPicPr>
          <p:cNvPr id="19458" name="Picture 2" descr="See the source image">
            <a:extLst>
              <a:ext uri="{FF2B5EF4-FFF2-40B4-BE49-F238E27FC236}">
                <a16:creationId xmlns:a16="http://schemas.microsoft.com/office/drawing/2014/main" id="{71415D72-2FC0-4A6F-A6A7-766388818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 bwMode="auto">
          <a:xfrm>
            <a:off x="3429000" y="3941064"/>
            <a:ext cx="5600700" cy="26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760157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See the source image">
            <a:extLst>
              <a:ext uri="{FF2B5EF4-FFF2-40B4-BE49-F238E27FC236}">
                <a16:creationId xmlns:a16="http://schemas.microsoft.com/office/drawing/2014/main" id="{7D2CDECE-A44C-402E-8A79-2EECE9C5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04900"/>
            <a:ext cx="46482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20544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Communication Standards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Ed Thelen, DTM</a:t>
            </a:r>
          </a:p>
          <a:p>
            <a:r>
              <a:rPr lang="en-US"/>
              <a:t>District Director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08655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382000" cy="1143000"/>
          </a:xfrm>
        </p:spPr>
        <p:txBody>
          <a:bodyPr/>
          <a:lstStyle/>
          <a:p>
            <a:r>
              <a:rPr lang="en-US" dirty="0"/>
              <a:t>Communication from District Director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E-mail</a:t>
            </a:r>
          </a:p>
          <a:p>
            <a:pPr lvl="1"/>
            <a:r>
              <a:rPr lang="en-US" dirty="0"/>
              <a:t>If URGENT (Mon-Fri) – </a:t>
            </a:r>
            <a:r>
              <a:rPr lang="en-US" dirty="0">
                <a:hlinkClick r:id="rId2"/>
              </a:rPr>
              <a:t>ethelen@humana.com</a:t>
            </a:r>
            <a:endParaRPr lang="en-US" dirty="0"/>
          </a:p>
          <a:p>
            <a:pPr lvl="1"/>
            <a:r>
              <a:rPr lang="en-US" dirty="0"/>
              <a:t>Otherwise – </a:t>
            </a:r>
            <a:r>
              <a:rPr lang="en-US" dirty="0">
                <a:hlinkClick r:id="rId3"/>
              </a:rPr>
              <a:t>edmthelen@gmail.com</a:t>
            </a:r>
            <a:endParaRPr lang="en-US" dirty="0"/>
          </a:p>
          <a:p>
            <a:r>
              <a:rPr lang="en-US" dirty="0"/>
              <a:t>Response time</a:t>
            </a:r>
          </a:p>
          <a:p>
            <a:pPr lvl="1"/>
            <a:r>
              <a:rPr lang="en-US" dirty="0"/>
              <a:t>I try to respond in 48 hours – at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/>
              <a:t>least to acknowledge, even if I </a:t>
            </a:r>
          </a:p>
          <a:p>
            <a:pPr lvl="1">
              <a:spcBef>
                <a:spcPts val="0"/>
              </a:spcBef>
              <a:buNone/>
            </a:pPr>
            <a:r>
              <a:rPr lang="en-US" dirty="0"/>
              <a:t>don’t have the answer</a:t>
            </a:r>
          </a:p>
          <a:p>
            <a:pPr lvl="1"/>
            <a:r>
              <a:rPr lang="en-US" dirty="0"/>
              <a:t>Poke me again if you haven’t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dirty="0"/>
              <a:t>heard from me in a while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DCD2E94D-D021-4528-872F-938406BAB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807" y="3429000"/>
            <a:ext cx="3077193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25584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Usage of District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Club Officer and Membership Lists</a:t>
            </a:r>
          </a:p>
          <a:p>
            <a:pPr lvl="1"/>
            <a:r>
              <a:rPr lang="en-US"/>
              <a:t>Trio – all of District</a:t>
            </a:r>
          </a:p>
          <a:p>
            <a:pPr lvl="1"/>
            <a:r>
              <a:rPr lang="en-US"/>
              <a:t>Division Directors – for their Division</a:t>
            </a:r>
          </a:p>
          <a:p>
            <a:r>
              <a:rPr lang="en-US"/>
              <a:t>Can share with appropriate parties as needed</a:t>
            </a:r>
          </a:p>
          <a:p>
            <a:r>
              <a:rPr lang="en-US"/>
              <a:t>Please treat as CONFIDENTIAL information</a:t>
            </a:r>
            <a:endParaRPr lang="en-US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430B6FAC-4ED3-429A-A363-EE34B58C7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3924300"/>
            <a:ext cx="3981450" cy="269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46463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&amp; Division Director Roundtable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144017450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>
            <a:extLst>
              <a:ext uri="{FF2B5EF4-FFF2-40B4-BE49-F238E27FC236}">
                <a16:creationId xmlns:a16="http://schemas.microsoft.com/office/drawing/2014/main" id="{350B7EF9-C789-49F8-ADA0-1C13BFE1B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9725"/>
            <a:ext cx="9144000" cy="363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589143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Powerpoint Template">
  <a:themeElements>
    <a:clrScheme name="Convention_2011_Template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430</TotalTime>
  <Words>894</Words>
  <Application>Microsoft Office PowerPoint</Application>
  <PresentationFormat>On-screen Show (4:3)</PresentationFormat>
  <Paragraphs>204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Arial Black</vt:lpstr>
      <vt:lpstr>Calibri</vt:lpstr>
      <vt:lpstr>Webdings</vt:lpstr>
      <vt:lpstr>Wingdings</vt:lpstr>
      <vt:lpstr>ヒラギノ角ゴ Pro W3</vt:lpstr>
      <vt:lpstr>Powerpoint Template</vt:lpstr>
      <vt:lpstr>District 35  July 2018  DEC Meeting</vt:lpstr>
      <vt:lpstr>Agenda – July 21, 2018</vt:lpstr>
      <vt:lpstr>Agenda – July 21, 2018</vt:lpstr>
      <vt:lpstr>Do we all have a feather in our CAP?</vt:lpstr>
      <vt:lpstr>Communication Standards</vt:lpstr>
      <vt:lpstr>Communication from District Director</vt:lpstr>
      <vt:lpstr>Usage of District Lists</vt:lpstr>
      <vt:lpstr>Area &amp; Division Director Roundtable</vt:lpstr>
      <vt:lpstr>PowerPoint Presentation</vt:lpstr>
      <vt:lpstr>Public Relations</vt:lpstr>
      <vt:lpstr>Current Metrics</vt:lpstr>
      <vt:lpstr>Communication – The Funnel Concept</vt:lpstr>
      <vt:lpstr>Division &amp; Area Level Public Relations</vt:lpstr>
      <vt:lpstr>VP PR Survey</vt:lpstr>
      <vt:lpstr>Items Under Consideration</vt:lpstr>
      <vt:lpstr>Information Gathering</vt:lpstr>
      <vt:lpstr>Additional Volunteers</vt:lpstr>
      <vt:lpstr>PowerPoint Presentation</vt:lpstr>
      <vt:lpstr>Contact Me</vt:lpstr>
      <vt:lpstr>TLI Update</vt:lpstr>
      <vt:lpstr>District 35 TLI Keynote </vt:lpstr>
      <vt:lpstr>Other District 35 TLI Information</vt:lpstr>
      <vt:lpstr>Division Led TLI – Brief Discussion</vt:lpstr>
      <vt:lpstr>Team Building – Communication Styles</vt:lpstr>
      <vt:lpstr>Survey</vt:lpstr>
      <vt:lpstr>Key – Number to Style </vt:lpstr>
      <vt:lpstr>PowerPoint Presentation</vt:lpstr>
      <vt:lpstr>Review of Quad Results</vt:lpstr>
      <vt:lpstr>Activity – Mark Divisions</vt:lpstr>
      <vt:lpstr>District Success Plan </vt:lpstr>
      <vt:lpstr>Missions</vt:lpstr>
      <vt:lpstr>Three Measurable Goals</vt:lpstr>
      <vt:lpstr>District Success Plan</vt:lpstr>
      <vt:lpstr>Steps</vt:lpstr>
      <vt:lpstr>30-60-90 Day Review</vt:lpstr>
      <vt:lpstr>Your Next 30 Days (pre-Convention August)</vt:lpstr>
      <vt:lpstr>Your Next 60 Days (mid-September)</vt:lpstr>
      <vt:lpstr>Your Next 90 Days (mid-October)</vt:lpstr>
      <vt:lpstr>Q &amp; A and Wrap-Up</vt:lpstr>
      <vt:lpstr>PowerPoint Presentation</vt:lpstr>
      <vt:lpstr>Next DEC Meeting</vt:lpstr>
      <vt:lpstr>Agenda Topics Include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Thelen</dc:creator>
  <cp:lastModifiedBy>Troy Pool</cp:lastModifiedBy>
  <cp:revision>23</cp:revision>
  <cp:lastPrinted>2016-07-25T16:39:03Z</cp:lastPrinted>
  <dcterms:created xsi:type="dcterms:W3CDTF">2018-07-18T03:06:01Z</dcterms:created>
  <dcterms:modified xsi:type="dcterms:W3CDTF">2018-07-21T19:27:42Z</dcterms:modified>
</cp:coreProperties>
</file>