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4"/>
  </p:notesMasterIdLst>
  <p:sldIdLst>
    <p:sldId id="388" r:id="rId2"/>
    <p:sldId id="462" r:id="rId3"/>
    <p:sldId id="474" r:id="rId4"/>
    <p:sldId id="463" r:id="rId5"/>
    <p:sldId id="464" r:id="rId6"/>
    <p:sldId id="465" r:id="rId7"/>
    <p:sldId id="466" r:id="rId8"/>
    <p:sldId id="476" r:id="rId9"/>
    <p:sldId id="475" r:id="rId10"/>
    <p:sldId id="473" r:id="rId11"/>
    <p:sldId id="469" r:id="rId12"/>
    <p:sldId id="467" r:id="rId13"/>
    <p:sldId id="472" r:id="rId14"/>
    <p:sldId id="468" r:id="rId15"/>
    <p:sldId id="477" r:id="rId16"/>
    <p:sldId id="478" r:id="rId17"/>
    <p:sldId id="479" r:id="rId18"/>
    <p:sldId id="480" r:id="rId19"/>
    <p:sldId id="481" r:id="rId20"/>
    <p:sldId id="482" r:id="rId21"/>
    <p:sldId id="421" r:id="rId22"/>
    <p:sldId id="460" r:id="rId23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74A"/>
    <a:srgbClr val="004165"/>
    <a:srgbClr val="A9B2B1"/>
    <a:srgbClr val="C6D5D7"/>
    <a:srgbClr val="DCEAEA"/>
    <a:srgbClr val="EBFDFF"/>
    <a:srgbClr val="ECFCFE"/>
    <a:srgbClr val="D9EFF8"/>
    <a:srgbClr val="EC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36" autoAdjust="0"/>
    <p:restoredTop sz="90225" autoAdjust="0"/>
  </p:normalViewPr>
  <p:slideViewPr>
    <p:cSldViewPr showGuides="1">
      <p:cViewPr varScale="1">
        <p:scale>
          <a:sx n="104" d="100"/>
          <a:sy n="104" d="100"/>
        </p:scale>
        <p:origin x="1482" y="102"/>
      </p:cViewPr>
      <p:guideLst>
        <p:guide orient="horz" pos="1008"/>
        <p:guide pos="19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8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>
                <a:solidFill>
                  <a:schemeClr val="tx2"/>
                </a:solidFill>
              </a:rPr>
              <a:t>As one of the three officers that are Base Camp Managers, you will have additional access regarding Pathways.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>
                <a:solidFill>
                  <a:schemeClr val="tx2"/>
                </a:solidFill>
              </a:rPr>
              <a:t>As Vice President Education, you will help members achieve their goals by giving them speaking opportunities and tracking their progress.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>
                <a:solidFill>
                  <a:schemeClr val="tx2"/>
                </a:solidFill>
              </a:rPr>
              <a:t>The President and Secretary will back up the Vice President Education in your role as base camp manager.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>
                <a:solidFill>
                  <a:schemeClr val="tx2"/>
                </a:solidFill>
              </a:rPr>
              <a:t>We will go over in this session your responsibilities as a Base Camp Manager.</a:t>
            </a:r>
            <a:endParaRPr lang="en-US" dirty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50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 questions? </a:t>
            </a:r>
          </a:p>
          <a:p>
            <a:r>
              <a:rPr lang="en-US" dirty="0"/>
              <a:t>This presentation will be posted on the District website by August,</a:t>
            </a:r>
            <a:r>
              <a:rPr lang="en-US" baseline="0" dirty="0"/>
              <a:t> </a:t>
            </a:r>
            <a:r>
              <a:rPr lang="en-US" dirty="0"/>
              <a:t>https://district35.org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13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1826"/>
            <a:ext cx="3048000" cy="694946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D98C-3FBF-5641-BD16-364C9673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43034-AA9A-AD42-942B-799575C34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4BD33-51B2-5D49-9BC5-11A1CE73B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8249E-5E42-7C42-882A-D9A67493F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339F4-1A0C-D746-9F26-480389EED880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827B4-4BD8-E740-9E64-F61ECAF1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1ED72-0357-194B-8F7F-579B74762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18FC-34BD-2246-8252-98A470DAD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23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7404"/>
            <a:ext cx="3048000" cy="694944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800">
                <a:solidFill>
                  <a:schemeClr val="tx2"/>
                </a:solidFill>
              </a:defRPr>
            </a:lvl1pPr>
            <a:lvl2pPr marL="685800" indent="-228600">
              <a:defRPr sz="24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 marL="2060575" indent="-290513"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9144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5720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7620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4648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BEE49C-A640-DF47-981F-3DDD420CAE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859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  <p:sldLayoutId id="2147483756" r:id="rId9"/>
    <p:sldLayoutId id="2147483759" r:id="rId10"/>
  </p:sldLayoutIdLst>
  <p:transition spd="slow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Semibold" charset="0"/>
          <a:ea typeface="Myriad Pro Semibold" charset="0"/>
          <a:cs typeface="Myriad Pro Semi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Social Media &amp; Acronyms </a:t>
            </a:r>
            <a:br>
              <a:rPr lang="en-US" dirty="0"/>
            </a:br>
            <a:r>
              <a:rPr lang="en-US" dirty="0"/>
              <a:t>Used in Communication Tools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>
          <a:xfrm>
            <a:off x="1219200" y="4267200"/>
            <a:ext cx="6858000" cy="914400"/>
          </a:xfrm>
        </p:spPr>
        <p:txBody>
          <a:bodyPr/>
          <a:lstStyle/>
          <a:p>
            <a:r>
              <a:rPr lang="en-US" b="1" dirty="0"/>
              <a:t>Officer Training</a:t>
            </a:r>
            <a:br>
              <a:rPr lang="en-US" b="1" dirty="0"/>
            </a:br>
            <a:r>
              <a:rPr lang="en-US" b="1" dirty="0"/>
              <a:t>Seek – Learn – Grow</a:t>
            </a:r>
          </a:p>
          <a:p>
            <a:r>
              <a:rPr lang="en-US" b="1" dirty="0"/>
              <a:t>Summer 2019</a:t>
            </a: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Leadership </a:t>
            </a:r>
            <a:r>
              <a:rPr lang="en-US" dirty="0">
                <a:sym typeface="Wingdings" panose="05000000000000000000" pitchFamily="2" charset="2"/>
              </a:rPr>
              <a:t> Club Leadership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400" y="1371600"/>
            <a:ext cx="4038600" cy="5181600"/>
          </a:xfrm>
        </p:spPr>
        <p:txBody>
          <a:bodyPr/>
          <a:lstStyle/>
          <a:p>
            <a:r>
              <a:rPr lang="en-US" dirty="0"/>
              <a:t>DD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PQD</a:t>
            </a:r>
          </a:p>
          <a:p>
            <a:r>
              <a:rPr lang="en-US" dirty="0">
                <a:sym typeface="Wingdings" panose="05000000000000000000" pitchFamily="2" charset="2"/>
              </a:rPr>
              <a:t>CGD</a:t>
            </a:r>
          </a:p>
          <a:p>
            <a:r>
              <a:rPr lang="en-US" dirty="0">
                <a:sym typeface="Wingdings" panose="05000000000000000000" pitchFamily="2" charset="2"/>
              </a:rPr>
              <a:t>PRM</a:t>
            </a:r>
          </a:p>
          <a:p>
            <a:r>
              <a:rPr lang="en-US" dirty="0">
                <a:sym typeface="Wingdings" panose="05000000000000000000" pitchFamily="2" charset="2"/>
              </a:rPr>
              <a:t>Admin Manager</a:t>
            </a:r>
          </a:p>
          <a:p>
            <a:r>
              <a:rPr lang="en-US" dirty="0">
                <a:sym typeface="Wingdings" panose="05000000000000000000" pitchFamily="2" charset="2"/>
              </a:rPr>
              <a:t>Finance Manager</a:t>
            </a:r>
          </a:p>
          <a:p>
            <a:r>
              <a:rPr lang="en-US" dirty="0">
                <a:sym typeface="Wingdings" panose="05000000000000000000" pitchFamily="2" charset="2"/>
              </a:rPr>
              <a:t>Logistics Manager</a:t>
            </a:r>
          </a:p>
          <a:p>
            <a:r>
              <a:rPr lang="en-US" dirty="0">
                <a:sym typeface="Wingdings" panose="05000000000000000000" pitchFamily="2" charset="2"/>
              </a:rPr>
              <a:t>IPDD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DSP – District Success Plan</a:t>
            </a:r>
          </a:p>
          <a:p>
            <a:r>
              <a:rPr lang="en-US" dirty="0">
                <a:sym typeface="Wingdings" panose="05000000000000000000" pitchFamily="2" charset="2"/>
              </a:rPr>
              <a:t>DDP – Distinguished District Plan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B8E93F-F76E-4BC5-95CA-C5C73F93184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029200" y="1371600"/>
            <a:ext cx="3733800" cy="5181600"/>
          </a:xfrm>
        </p:spPr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President</a:t>
            </a:r>
          </a:p>
          <a:p>
            <a:r>
              <a:rPr lang="en-US" dirty="0">
                <a:sym typeface="Wingdings" panose="05000000000000000000" pitchFamily="2" charset="2"/>
              </a:rPr>
              <a:t>VPE</a:t>
            </a:r>
          </a:p>
          <a:p>
            <a:r>
              <a:rPr lang="en-US" dirty="0">
                <a:sym typeface="Wingdings" panose="05000000000000000000" pitchFamily="2" charset="2"/>
              </a:rPr>
              <a:t>VPM</a:t>
            </a:r>
          </a:p>
          <a:p>
            <a:r>
              <a:rPr lang="en-US" dirty="0">
                <a:sym typeface="Wingdings" panose="05000000000000000000" pitchFamily="2" charset="2"/>
              </a:rPr>
              <a:t>VPPR</a:t>
            </a:r>
          </a:p>
          <a:p>
            <a:r>
              <a:rPr lang="en-US" dirty="0">
                <a:sym typeface="Wingdings" panose="05000000000000000000" pitchFamily="2" charset="2"/>
              </a:rPr>
              <a:t>Secretary</a:t>
            </a:r>
          </a:p>
          <a:p>
            <a:r>
              <a:rPr lang="en-US" dirty="0">
                <a:sym typeface="Wingdings" panose="05000000000000000000" pitchFamily="2" charset="2"/>
              </a:rPr>
              <a:t>Treasurer</a:t>
            </a:r>
          </a:p>
          <a:p>
            <a:r>
              <a:rPr lang="en-US" dirty="0">
                <a:sym typeface="Wingdings" panose="05000000000000000000" pitchFamily="2" charset="2"/>
              </a:rPr>
              <a:t>SAA</a:t>
            </a:r>
          </a:p>
          <a:p>
            <a:r>
              <a:rPr lang="en-US" dirty="0">
                <a:sym typeface="Wingdings" panose="05000000000000000000" pitchFamily="2" charset="2"/>
              </a:rPr>
              <a:t>IP President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CSP – Club Success Plan</a:t>
            </a:r>
          </a:p>
          <a:p>
            <a:r>
              <a:rPr lang="en-US" dirty="0">
                <a:sym typeface="Wingdings" panose="05000000000000000000" pitchFamily="2" charset="2"/>
              </a:rPr>
              <a:t>DCP – Distinguished Club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695634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Regions and International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RA</a:t>
            </a:r>
          </a:p>
          <a:p>
            <a:pPr lvl="1"/>
            <a:r>
              <a:rPr lang="en-US" dirty="0"/>
              <a:t>Region Advisor (14 regions worldwide)</a:t>
            </a:r>
          </a:p>
          <a:p>
            <a:r>
              <a:rPr lang="en-US" dirty="0"/>
              <a:t>ID  / PID</a:t>
            </a:r>
          </a:p>
          <a:p>
            <a:pPr lvl="1"/>
            <a:r>
              <a:rPr lang="en-US" dirty="0"/>
              <a:t>International Director / Past International Director</a:t>
            </a:r>
          </a:p>
          <a:p>
            <a:r>
              <a:rPr lang="en-US" dirty="0"/>
              <a:t>IP / IPIP / PIP</a:t>
            </a:r>
          </a:p>
          <a:p>
            <a:pPr lvl="1"/>
            <a:r>
              <a:rPr lang="en-US" dirty="0"/>
              <a:t>International President</a:t>
            </a:r>
          </a:p>
          <a:p>
            <a:pPr lvl="1"/>
            <a:r>
              <a:rPr lang="en-US" dirty="0"/>
              <a:t>Immediate Past International President</a:t>
            </a:r>
          </a:p>
          <a:p>
            <a:pPr lvl="1"/>
            <a:r>
              <a:rPr lang="en-US" dirty="0"/>
              <a:t>Past International President</a:t>
            </a:r>
          </a:p>
          <a:p>
            <a:r>
              <a:rPr lang="en-US" dirty="0"/>
              <a:t>WCPS / PWCPS</a:t>
            </a:r>
          </a:p>
          <a:p>
            <a:pPr lvl="1"/>
            <a:r>
              <a:rPr lang="en-US" dirty="0"/>
              <a:t>World Champion of Public Speaking</a:t>
            </a:r>
          </a:p>
          <a:p>
            <a:pPr lvl="1"/>
            <a:r>
              <a:rPr lang="en-US" dirty="0"/>
              <a:t>Past World Champion of Public Speaking </a:t>
            </a:r>
          </a:p>
        </p:txBody>
      </p:sp>
    </p:spTree>
    <p:extLst>
      <p:ext uri="{BB962C8B-B14F-4D97-AF65-F5344CB8AC3E}">
        <p14:creationId xmlns:p14="http://schemas.microsoft.com/office/powerpoint/2010/main" val="28594360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 Program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 / Legacy / Classic Education Program</a:t>
            </a:r>
          </a:p>
          <a:p>
            <a:pPr lvl="1"/>
            <a:r>
              <a:rPr lang="en-US" dirty="0"/>
              <a:t>Communication</a:t>
            </a:r>
          </a:p>
          <a:p>
            <a:pPr lvl="2"/>
            <a:r>
              <a:rPr lang="en-US" dirty="0"/>
              <a:t>CC – Competent Communicator</a:t>
            </a:r>
          </a:p>
          <a:p>
            <a:pPr lvl="2"/>
            <a:r>
              <a:rPr lang="en-US" dirty="0"/>
              <a:t>ACB – Advanced Communicator Bronze</a:t>
            </a:r>
          </a:p>
          <a:p>
            <a:pPr lvl="2"/>
            <a:r>
              <a:rPr lang="en-US" dirty="0"/>
              <a:t>ACS – Advanced Communicator Silver</a:t>
            </a:r>
          </a:p>
          <a:p>
            <a:pPr lvl="2"/>
            <a:r>
              <a:rPr lang="en-US" dirty="0"/>
              <a:t>ACG – Advanced Communicator Gold</a:t>
            </a:r>
          </a:p>
        </p:txBody>
      </p:sp>
    </p:spTree>
    <p:extLst>
      <p:ext uri="{BB962C8B-B14F-4D97-AF65-F5344CB8AC3E}">
        <p14:creationId xmlns:p14="http://schemas.microsoft.com/office/powerpoint/2010/main" val="2735258095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 Program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 / Legacy / Classic Education Program</a:t>
            </a:r>
          </a:p>
          <a:p>
            <a:pPr lvl="1"/>
            <a:r>
              <a:rPr lang="en-US" dirty="0"/>
              <a:t>Leadership</a:t>
            </a:r>
          </a:p>
          <a:p>
            <a:pPr lvl="2"/>
            <a:r>
              <a:rPr lang="en-US" dirty="0"/>
              <a:t>CL – Competent Leader</a:t>
            </a:r>
          </a:p>
          <a:p>
            <a:pPr lvl="2"/>
            <a:r>
              <a:rPr lang="en-US" dirty="0"/>
              <a:t>ALB – Advanced Leader Bronze</a:t>
            </a:r>
          </a:p>
          <a:p>
            <a:pPr lvl="2"/>
            <a:r>
              <a:rPr lang="en-US" dirty="0"/>
              <a:t>ALS – Advanced Leader Silver</a:t>
            </a:r>
          </a:p>
          <a:p>
            <a:pPr lvl="3"/>
            <a:r>
              <a:rPr lang="en-US" dirty="0"/>
              <a:t>HPL – High Performance Leadership </a:t>
            </a:r>
          </a:p>
          <a:p>
            <a:pPr lvl="3"/>
            <a:r>
              <a:rPr lang="en-US" dirty="0"/>
              <a:t>LDREXEC – Leadership Excellence Award</a:t>
            </a:r>
          </a:p>
          <a:p>
            <a:pPr lvl="2"/>
            <a:r>
              <a:rPr lang="en-US" dirty="0"/>
              <a:t>DTM – Distinguished Toastmaster</a:t>
            </a:r>
          </a:p>
        </p:txBody>
      </p:sp>
    </p:spTree>
    <p:extLst>
      <p:ext uri="{BB962C8B-B14F-4D97-AF65-F5344CB8AC3E}">
        <p14:creationId xmlns:p14="http://schemas.microsoft.com/office/powerpoint/2010/main" val="582164917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 Program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155"/>
            <a:ext cx="8229600" cy="5101445"/>
          </a:xfrm>
        </p:spPr>
        <p:txBody>
          <a:bodyPr/>
          <a:lstStyle/>
          <a:p>
            <a:r>
              <a:rPr lang="en-US" dirty="0"/>
              <a:t>REP – Revitalized Education Program</a:t>
            </a:r>
          </a:p>
          <a:p>
            <a:r>
              <a:rPr lang="en-US" dirty="0"/>
              <a:t>Pathways</a:t>
            </a:r>
          </a:p>
          <a:p>
            <a:pPr lvl="1"/>
            <a:r>
              <a:rPr lang="en-US" dirty="0"/>
              <a:t>DL – Dynamic Leadership</a:t>
            </a:r>
          </a:p>
          <a:p>
            <a:pPr lvl="1"/>
            <a:r>
              <a:rPr lang="en-US" dirty="0"/>
              <a:t>EC – Effective Coaching</a:t>
            </a:r>
          </a:p>
          <a:p>
            <a:pPr lvl="1"/>
            <a:r>
              <a:rPr lang="en-US" dirty="0"/>
              <a:t>EH – Engaging Humor</a:t>
            </a:r>
          </a:p>
          <a:p>
            <a:pPr lvl="1"/>
            <a:r>
              <a:rPr lang="en-US" dirty="0"/>
              <a:t>IP – Innovative Planning</a:t>
            </a:r>
          </a:p>
          <a:p>
            <a:pPr lvl="1"/>
            <a:r>
              <a:rPr lang="en-US" dirty="0"/>
              <a:t>LD – Leadership Development</a:t>
            </a:r>
          </a:p>
          <a:p>
            <a:pPr lvl="1"/>
            <a:r>
              <a:rPr lang="en-US" dirty="0"/>
              <a:t>MS – Motivational Strategies</a:t>
            </a:r>
          </a:p>
          <a:p>
            <a:pPr lvl="1"/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4C159C74-6C5F-4D10-AED8-1DC0272E45EF}"/>
              </a:ext>
            </a:extLst>
          </p:cNvPr>
          <p:cNvSpPr txBox="1">
            <a:spLocks/>
          </p:cNvSpPr>
          <p:nvPr/>
        </p:nvSpPr>
        <p:spPr>
          <a:xfrm>
            <a:off x="4191000" y="2137555"/>
            <a:ext cx="5562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100000"/>
              <a:buFont typeface="ArialUnicodeMS" charset="0"/>
              <a:buChar char="▸"/>
              <a:defRPr sz="28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24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084263" indent="-1698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20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8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060575" indent="-290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800">
                <a:solidFill>
                  <a:schemeClr val="tx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/>
              <a:t> </a:t>
            </a:r>
          </a:p>
          <a:p>
            <a:pPr lvl="1"/>
            <a:r>
              <a:rPr lang="en-US" dirty="0"/>
              <a:t>PI – Persuasive Influence</a:t>
            </a:r>
          </a:p>
          <a:p>
            <a:pPr lvl="1"/>
            <a:r>
              <a:rPr lang="en-US" dirty="0"/>
              <a:t>PM – Presentation Mastery</a:t>
            </a:r>
          </a:p>
          <a:p>
            <a:pPr lvl="1"/>
            <a:r>
              <a:rPr lang="en-US" kern="0" dirty="0"/>
              <a:t>SR – Strategic Relationships</a:t>
            </a:r>
          </a:p>
          <a:p>
            <a:pPr lvl="1"/>
            <a:r>
              <a:rPr lang="en-US" kern="0" dirty="0"/>
              <a:t>TC – Team Collaboration</a:t>
            </a:r>
          </a:p>
          <a:p>
            <a:pPr lvl="1"/>
            <a:r>
              <a:rPr lang="en-US" kern="0" dirty="0"/>
              <a:t>VC – Visionary Communication</a:t>
            </a:r>
          </a:p>
          <a:p>
            <a:pPr lvl="1"/>
            <a:endParaRPr lang="en-US" kern="0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940D412C-A47B-4C00-88DC-7E5DB1D503F2}"/>
              </a:ext>
            </a:extLst>
          </p:cNvPr>
          <p:cNvSpPr txBox="1">
            <a:spLocks/>
          </p:cNvSpPr>
          <p:nvPr/>
        </p:nvSpPr>
        <p:spPr>
          <a:xfrm>
            <a:off x="228600" y="5284037"/>
            <a:ext cx="8001000" cy="1371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100000"/>
              <a:buFont typeface="ArialUnicodeMS" charset="0"/>
              <a:buChar char="▸"/>
              <a:defRPr sz="28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24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084263" indent="-1698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20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8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060575" indent="-290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800">
                <a:solidFill>
                  <a:schemeClr val="tx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/>
              <a:t> </a:t>
            </a:r>
          </a:p>
          <a:p>
            <a:pPr marL="457200" lvl="1" indent="0">
              <a:buNone/>
            </a:pPr>
            <a:r>
              <a:rPr lang="en-US" dirty="0"/>
              <a:t>Competed Levels: L1 – L2 – L3 – L4 – L5</a:t>
            </a:r>
            <a:endParaRPr lang="en-US" kern="0" dirty="0"/>
          </a:p>
          <a:p>
            <a:pPr lvl="1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715477161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B1AF1-920D-47E4-81B3-A08538DBB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 – 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15953-E3F2-4BC6-B211-0ECB6022A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Facebook</a:t>
            </a:r>
          </a:p>
          <a:p>
            <a:r>
              <a:rPr lang="en-US" dirty="0"/>
              <a:t>Twitter</a:t>
            </a:r>
          </a:p>
          <a:p>
            <a:r>
              <a:rPr lang="en-US" dirty="0"/>
              <a:t>Instagram</a:t>
            </a:r>
          </a:p>
          <a:p>
            <a:r>
              <a:rPr lang="en-US" dirty="0"/>
              <a:t>Twitter</a:t>
            </a:r>
          </a:p>
          <a:p>
            <a:r>
              <a:rPr lang="en-US" dirty="0"/>
              <a:t>LinkedIn</a:t>
            </a:r>
          </a:p>
          <a:p>
            <a:r>
              <a:rPr lang="en-US" dirty="0"/>
              <a:t>Website</a:t>
            </a:r>
          </a:p>
          <a:p>
            <a:r>
              <a:rPr lang="en-US" dirty="0"/>
              <a:t>Others ??</a:t>
            </a:r>
          </a:p>
          <a:p>
            <a:endParaRPr lang="en-US" dirty="0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C8F59100-0D61-45FE-8B5C-63AA9BF20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47800"/>
            <a:ext cx="4870767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520137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510B6-5E1A-41ED-BC0A-401B6F736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023E0-B541-4FE4-95D9-819E517C9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up to date</a:t>
            </a:r>
          </a:p>
          <a:p>
            <a:r>
              <a:rPr lang="en-US" dirty="0"/>
              <a:t>Keep correct! </a:t>
            </a:r>
          </a:p>
          <a:p>
            <a:r>
              <a:rPr lang="en-US" dirty="0"/>
              <a:t>Free </a:t>
            </a:r>
            <a:r>
              <a:rPr lang="en-US" dirty="0" err="1"/>
              <a:t>Toasthost</a:t>
            </a:r>
            <a:r>
              <a:rPr lang="en-US" dirty="0"/>
              <a:t> websites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32FA11-D19A-400E-9B31-41396E0B4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886200"/>
            <a:ext cx="668528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0060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510B6-5E1A-41ED-BC0A-401B6F736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Facebook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023E0-B541-4FE4-95D9-819E517C9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Post regularly </a:t>
            </a:r>
          </a:p>
          <a:p>
            <a:r>
              <a:rPr lang="en-US" dirty="0"/>
              <a:t>Ask each member/officer to post once a month</a:t>
            </a:r>
          </a:p>
          <a:p>
            <a:r>
              <a:rPr lang="en-US" dirty="0"/>
              <a:t>Promote meetings</a:t>
            </a:r>
          </a:p>
          <a:p>
            <a:r>
              <a:rPr lang="en-US" dirty="0"/>
              <a:t>Ask all your members to “LIKE” and “SHARE” the post</a:t>
            </a:r>
          </a:p>
          <a:p>
            <a:r>
              <a:rPr lang="en-US" dirty="0"/>
              <a:t>Include pictures and “tag” the people when possible</a:t>
            </a:r>
          </a:p>
        </p:txBody>
      </p:sp>
    </p:spTree>
    <p:extLst>
      <p:ext uri="{BB962C8B-B14F-4D97-AF65-F5344CB8AC3E}">
        <p14:creationId xmlns:p14="http://schemas.microsoft.com/office/powerpoint/2010/main" val="1889022488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510B6-5E1A-41ED-BC0A-401B6F736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Facebook Insights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87274E-5697-4A16-A41B-0CA6FCEAA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866" y="1206362"/>
            <a:ext cx="6200268" cy="565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51691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510B6-5E1A-41ED-BC0A-401B6F736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Facebook Insights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ECE363-3B03-4AB5-BED0-27148DCE0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76400"/>
            <a:ext cx="80772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42165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Toastmasters International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TM</a:t>
            </a:r>
          </a:p>
          <a:p>
            <a:pPr lvl="1"/>
            <a:r>
              <a:rPr lang="en-US" dirty="0"/>
              <a:t>Toastmasters</a:t>
            </a:r>
          </a:p>
          <a:p>
            <a:r>
              <a:rPr lang="en-US" dirty="0"/>
              <a:t>TI</a:t>
            </a:r>
          </a:p>
          <a:p>
            <a:pPr lvl="1"/>
            <a:r>
              <a:rPr lang="en-US" dirty="0"/>
              <a:t>Toastmasters International</a:t>
            </a:r>
          </a:p>
          <a:p>
            <a:r>
              <a:rPr lang="en-US" dirty="0"/>
              <a:t>WHQ</a:t>
            </a:r>
          </a:p>
          <a:p>
            <a:pPr lvl="1"/>
            <a:r>
              <a:rPr lang="en-US" dirty="0"/>
              <a:t>World Headquarters</a:t>
            </a:r>
          </a:p>
        </p:txBody>
      </p:sp>
      <p:pic>
        <p:nvPicPr>
          <p:cNvPr id="1026" name="Picture 2" descr="https://www.toastmasters.org/resources/logos-images-and-templates/~/media/5D9B89B4047440A6887EB7F184B3F238.ashx">
            <a:extLst>
              <a:ext uri="{FF2B5EF4-FFF2-40B4-BE49-F238E27FC236}">
                <a16:creationId xmlns:a16="http://schemas.microsoft.com/office/drawing/2014/main" id="{231FA76C-CC48-4EC3-8B05-FE9A329E3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29000"/>
            <a:ext cx="3545548" cy="268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946990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510B6-5E1A-41ED-BC0A-401B6F736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TSN – Try Something New</a:t>
            </a: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B93EA0F1-34D4-44D6-AFC9-9E4B86DFD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3716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039261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F9C3DE07-43D0-469D-A414-BBF6B26B6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16729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04879E7-FED6-41B1-B332-43103A94A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938204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COT</a:t>
            </a:r>
          </a:p>
          <a:p>
            <a:pPr lvl="1"/>
            <a:r>
              <a:rPr lang="en-US" dirty="0"/>
              <a:t>Club Officer Training</a:t>
            </a:r>
          </a:p>
          <a:p>
            <a:r>
              <a:rPr lang="en-US" dirty="0"/>
              <a:t>TLI </a:t>
            </a:r>
          </a:p>
          <a:p>
            <a:pPr lvl="1"/>
            <a:r>
              <a:rPr lang="en-US" dirty="0"/>
              <a:t>Toastmasters Leadership Institute</a:t>
            </a:r>
          </a:p>
          <a:p>
            <a:r>
              <a:rPr lang="en-US" dirty="0"/>
              <a:t>DCP</a:t>
            </a:r>
          </a:p>
          <a:p>
            <a:pPr lvl="1"/>
            <a:r>
              <a:rPr lang="en-US" dirty="0"/>
              <a:t>Distinguished Club Program</a:t>
            </a:r>
          </a:p>
          <a:p>
            <a:pPr lvl="2"/>
            <a:r>
              <a:rPr lang="en-US" dirty="0"/>
              <a:t>Distinguished, Select Distinguished, Presidents Distinguished </a:t>
            </a:r>
          </a:p>
          <a:p>
            <a:r>
              <a:rPr lang="en-US" dirty="0"/>
              <a:t>CSP</a:t>
            </a:r>
          </a:p>
          <a:p>
            <a:pPr lvl="1"/>
            <a:r>
              <a:rPr lang="en-US" dirty="0"/>
              <a:t>Club Success Plan</a:t>
            </a:r>
          </a:p>
        </p:txBody>
      </p:sp>
    </p:spTree>
    <p:extLst>
      <p:ext uri="{BB962C8B-B14F-4D97-AF65-F5344CB8AC3E}">
        <p14:creationId xmlns:p14="http://schemas.microsoft.com/office/powerpoint/2010/main" val="2420086395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and Officers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President</a:t>
            </a:r>
          </a:p>
          <a:p>
            <a:r>
              <a:rPr lang="en-US" dirty="0"/>
              <a:t>VPE</a:t>
            </a:r>
          </a:p>
          <a:p>
            <a:pPr lvl="1"/>
            <a:r>
              <a:rPr lang="en-US" dirty="0"/>
              <a:t>Vice President Education</a:t>
            </a:r>
          </a:p>
          <a:p>
            <a:r>
              <a:rPr lang="en-US" dirty="0"/>
              <a:t>VPM</a:t>
            </a:r>
          </a:p>
          <a:p>
            <a:pPr lvl="1"/>
            <a:r>
              <a:rPr lang="en-US" dirty="0"/>
              <a:t>Vice President Membership</a:t>
            </a:r>
          </a:p>
          <a:p>
            <a:r>
              <a:rPr lang="en-US" dirty="0"/>
              <a:t>VPPR</a:t>
            </a:r>
          </a:p>
          <a:p>
            <a:pPr lvl="1"/>
            <a:r>
              <a:rPr lang="en-US" dirty="0"/>
              <a:t>Vice President Public Relations</a:t>
            </a:r>
          </a:p>
          <a:p>
            <a:r>
              <a:rPr lang="en-US" dirty="0"/>
              <a:t>SAA / S@A</a:t>
            </a:r>
          </a:p>
          <a:p>
            <a:pPr lvl="1"/>
            <a:r>
              <a:rPr lang="en-US" dirty="0"/>
              <a:t>Sergeant at Arms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BD5577A7-5819-40A8-8B3A-8244DF851F9C}"/>
              </a:ext>
            </a:extLst>
          </p:cNvPr>
          <p:cNvSpPr txBox="1">
            <a:spLocks/>
          </p:cNvSpPr>
          <p:nvPr/>
        </p:nvSpPr>
        <p:spPr>
          <a:xfrm>
            <a:off x="5334000" y="1604155"/>
            <a:ext cx="34290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100000"/>
              <a:buFont typeface="ArialUnicodeMS" charset="0"/>
              <a:buChar char="▸"/>
              <a:defRPr sz="28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24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084263" indent="-1698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20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800">
                <a:solidFill>
                  <a:schemeClr val="tx2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060575" indent="-290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800">
                <a:solidFill>
                  <a:schemeClr val="tx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kern="0" dirty="0"/>
              <a:t>SEC</a:t>
            </a:r>
          </a:p>
          <a:p>
            <a:pPr lvl="1"/>
            <a:r>
              <a:rPr lang="en-US" kern="0" dirty="0"/>
              <a:t>Secretary</a:t>
            </a:r>
          </a:p>
          <a:p>
            <a:r>
              <a:rPr lang="en-US" kern="0" dirty="0"/>
              <a:t>TREAS</a:t>
            </a:r>
          </a:p>
          <a:p>
            <a:pPr lvl="1"/>
            <a:r>
              <a:rPr lang="en-US" kern="0" dirty="0"/>
              <a:t>Treasurer</a:t>
            </a:r>
          </a:p>
          <a:p>
            <a:endParaRPr lang="en-US" kern="0" dirty="0"/>
          </a:p>
          <a:p>
            <a:endParaRPr lang="en-US" kern="0" dirty="0"/>
          </a:p>
          <a:p>
            <a:r>
              <a:rPr lang="en-US" kern="0" dirty="0"/>
              <a:t>CEC – Club Executive Committee</a:t>
            </a:r>
          </a:p>
        </p:txBody>
      </p:sp>
    </p:spTree>
    <p:extLst>
      <p:ext uri="{BB962C8B-B14F-4D97-AF65-F5344CB8AC3E}">
        <p14:creationId xmlns:p14="http://schemas.microsoft.com/office/powerpoint/2010/main" val="2951613441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Areas and Divisions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</a:t>
            </a:r>
          </a:p>
          <a:p>
            <a:pPr lvl="1"/>
            <a:r>
              <a:rPr lang="en-US" dirty="0"/>
              <a:t>Area Director</a:t>
            </a:r>
          </a:p>
          <a:p>
            <a:pPr lvl="1"/>
            <a:r>
              <a:rPr lang="en-US" dirty="0"/>
              <a:t>Formerly Area Governor</a:t>
            </a:r>
          </a:p>
          <a:p>
            <a:r>
              <a:rPr lang="en-US" dirty="0" err="1"/>
              <a:t>DivD</a:t>
            </a:r>
            <a:endParaRPr lang="en-US" dirty="0"/>
          </a:p>
          <a:p>
            <a:pPr lvl="1"/>
            <a:r>
              <a:rPr lang="en-US" dirty="0"/>
              <a:t>Division Director</a:t>
            </a:r>
          </a:p>
          <a:p>
            <a:pPr lvl="1"/>
            <a:r>
              <a:rPr lang="en-US" dirty="0"/>
              <a:t>Formerly Division Governor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715945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DD</a:t>
            </a:r>
          </a:p>
          <a:p>
            <a:pPr lvl="1"/>
            <a:r>
              <a:rPr lang="en-US" dirty="0"/>
              <a:t>District Director</a:t>
            </a:r>
          </a:p>
          <a:p>
            <a:pPr lvl="1"/>
            <a:r>
              <a:rPr lang="en-US" dirty="0"/>
              <a:t>Formerly District Governor</a:t>
            </a:r>
          </a:p>
          <a:p>
            <a:r>
              <a:rPr lang="en-US" dirty="0"/>
              <a:t>PQD</a:t>
            </a:r>
          </a:p>
          <a:p>
            <a:pPr lvl="1"/>
            <a:r>
              <a:rPr lang="en-US" dirty="0"/>
              <a:t>Program Quality Director</a:t>
            </a:r>
          </a:p>
          <a:p>
            <a:pPr lvl="1"/>
            <a:r>
              <a:rPr lang="en-US" dirty="0"/>
              <a:t>Formerly LGET (Lt. Governor Education &amp; Training)</a:t>
            </a:r>
          </a:p>
          <a:p>
            <a:r>
              <a:rPr lang="en-US" dirty="0"/>
              <a:t>CGD</a:t>
            </a:r>
          </a:p>
          <a:p>
            <a:pPr lvl="1"/>
            <a:r>
              <a:rPr lang="en-US" dirty="0"/>
              <a:t>Club Growth Director</a:t>
            </a:r>
          </a:p>
          <a:p>
            <a:pPr lvl="1"/>
            <a:r>
              <a:rPr lang="en-US" dirty="0"/>
              <a:t>Formerly LGM (Lt. Governor Marketing)</a:t>
            </a:r>
          </a:p>
          <a:p>
            <a:r>
              <a:rPr lang="en-US" dirty="0"/>
              <a:t>IPDD and PDD</a:t>
            </a:r>
          </a:p>
          <a:p>
            <a:pPr lvl="1"/>
            <a:r>
              <a:rPr lang="en-US" dirty="0"/>
              <a:t>Immediate Past District Director and Past District Director</a:t>
            </a:r>
          </a:p>
          <a:p>
            <a:pPr lvl="1"/>
            <a:r>
              <a:rPr lang="en-US" dirty="0"/>
              <a:t>Formerly Past District Governor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927965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from the District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PRM</a:t>
            </a:r>
          </a:p>
          <a:p>
            <a:pPr lvl="1"/>
            <a:r>
              <a:rPr lang="en-US" dirty="0"/>
              <a:t>Public Relations Manager</a:t>
            </a:r>
          </a:p>
          <a:p>
            <a:pPr lvl="1"/>
            <a:r>
              <a:rPr lang="en-US" dirty="0"/>
              <a:t>Kamal </a:t>
            </a:r>
            <a:r>
              <a:rPr lang="en-US" dirty="0" err="1"/>
              <a:t>Soan</a:t>
            </a:r>
            <a:endParaRPr lang="en-US" dirty="0"/>
          </a:p>
          <a:p>
            <a:pPr lvl="1"/>
            <a:r>
              <a:rPr lang="en-US" dirty="0"/>
              <a:t>Formerly PRO – Public Relations Officer</a:t>
            </a:r>
          </a:p>
          <a:p>
            <a:r>
              <a:rPr lang="en-US" dirty="0"/>
              <a:t>Administrative Manager</a:t>
            </a:r>
          </a:p>
          <a:p>
            <a:pPr lvl="1"/>
            <a:r>
              <a:rPr lang="en-US" dirty="0"/>
              <a:t>Robin </a:t>
            </a:r>
            <a:r>
              <a:rPr lang="en-US" dirty="0" err="1"/>
              <a:t>Grabinski</a:t>
            </a:r>
            <a:endParaRPr lang="en-US" dirty="0"/>
          </a:p>
          <a:p>
            <a:pPr lvl="1"/>
            <a:r>
              <a:rPr lang="en-US" dirty="0"/>
              <a:t>Formerly District Secretary</a:t>
            </a:r>
          </a:p>
          <a:p>
            <a:r>
              <a:rPr lang="en-US" dirty="0"/>
              <a:t>Finance Manager </a:t>
            </a:r>
          </a:p>
          <a:p>
            <a:pPr lvl="1"/>
            <a:r>
              <a:rPr lang="en-US" dirty="0"/>
              <a:t>Spring Sun</a:t>
            </a:r>
          </a:p>
          <a:p>
            <a:pPr lvl="1"/>
            <a:r>
              <a:rPr lang="en-US" dirty="0"/>
              <a:t>Formerly District Treasurer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957763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District Leadership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Trio</a:t>
            </a:r>
          </a:p>
          <a:p>
            <a:pPr lvl="1"/>
            <a:r>
              <a:rPr lang="en-US" dirty="0"/>
              <a:t>The top three leaders in the district – DD, PQD, CGD</a:t>
            </a:r>
          </a:p>
          <a:p>
            <a:pPr lvl="1"/>
            <a:r>
              <a:rPr lang="en-US" dirty="0"/>
              <a:t>DD – </a:t>
            </a:r>
            <a:r>
              <a:rPr lang="en-US" dirty="0" err="1"/>
              <a:t>Rozaline</a:t>
            </a:r>
            <a:r>
              <a:rPr lang="en-US" dirty="0"/>
              <a:t> </a:t>
            </a:r>
            <a:r>
              <a:rPr lang="en-US" dirty="0" err="1"/>
              <a:t>Janci</a:t>
            </a:r>
            <a:endParaRPr lang="en-US" dirty="0"/>
          </a:p>
          <a:p>
            <a:pPr lvl="1"/>
            <a:r>
              <a:rPr lang="en-US" dirty="0"/>
              <a:t>PQD – Kris Pool</a:t>
            </a:r>
          </a:p>
          <a:p>
            <a:pPr lvl="1"/>
            <a:r>
              <a:rPr lang="en-US" dirty="0"/>
              <a:t>CGD – Teri McGregor</a:t>
            </a:r>
          </a:p>
          <a:p>
            <a:r>
              <a:rPr lang="en-US" dirty="0"/>
              <a:t>Quad </a:t>
            </a:r>
          </a:p>
          <a:p>
            <a:pPr lvl="1"/>
            <a:r>
              <a:rPr lang="en-US" dirty="0"/>
              <a:t>The top four leaders in the district – DD, PQD, CGD, IPDD</a:t>
            </a:r>
          </a:p>
          <a:p>
            <a:pPr lvl="1"/>
            <a:r>
              <a:rPr lang="en-US" dirty="0"/>
              <a:t>IPDD – Ed </a:t>
            </a:r>
            <a:r>
              <a:rPr lang="en-US" dirty="0" err="1"/>
              <a:t>Thelen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35809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F357CA-F1FD-4134-A35B-2A052213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 vs DC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B9760-2693-4CBF-9A39-056D429E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</a:t>
            </a:r>
          </a:p>
          <a:p>
            <a:pPr lvl="1"/>
            <a:r>
              <a:rPr lang="en-US" dirty="0"/>
              <a:t>District Executive Committee</a:t>
            </a:r>
          </a:p>
          <a:p>
            <a:pPr lvl="1"/>
            <a:r>
              <a:rPr lang="en-US" dirty="0"/>
              <a:t>Consists of top district officers plus all AD and </a:t>
            </a:r>
            <a:r>
              <a:rPr lang="en-US" dirty="0" err="1"/>
              <a:t>DivD</a:t>
            </a:r>
            <a:endParaRPr lang="en-US" dirty="0"/>
          </a:p>
          <a:p>
            <a:r>
              <a:rPr lang="en-US" dirty="0"/>
              <a:t>DC 	</a:t>
            </a:r>
          </a:p>
          <a:p>
            <a:pPr lvl="1"/>
            <a:r>
              <a:rPr lang="en-US" dirty="0"/>
              <a:t>District Council </a:t>
            </a:r>
          </a:p>
          <a:p>
            <a:pPr lvl="1"/>
            <a:r>
              <a:rPr lang="en-US" dirty="0"/>
              <a:t>Consists of the DEC plus all club presidents and VPE</a:t>
            </a:r>
          </a:p>
          <a:p>
            <a:pPr lvl="1"/>
            <a:r>
              <a:rPr lang="en-US" dirty="0"/>
              <a:t>Meet twice a year</a:t>
            </a:r>
          </a:p>
          <a:p>
            <a:pPr lvl="2"/>
            <a:r>
              <a:rPr lang="en-US" dirty="0"/>
              <a:t>September – voting on budget</a:t>
            </a:r>
          </a:p>
          <a:p>
            <a:pPr lvl="2"/>
            <a:r>
              <a:rPr lang="en-US" dirty="0"/>
              <a:t>May – election of incoming district leadership, realignment</a:t>
            </a:r>
          </a:p>
          <a:p>
            <a:pPr lvl="2"/>
            <a:r>
              <a:rPr lang="en-US" dirty="0"/>
              <a:t>Assign proxy to vote on club’s behalf – to another club member </a:t>
            </a:r>
          </a:p>
        </p:txBody>
      </p:sp>
    </p:spTree>
    <p:extLst>
      <p:ext uri="{BB962C8B-B14F-4D97-AF65-F5344CB8AC3E}">
        <p14:creationId xmlns:p14="http://schemas.microsoft.com/office/powerpoint/2010/main" val="125966424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16709</TotalTime>
  <Words>633</Words>
  <Application>Microsoft Office PowerPoint</Application>
  <PresentationFormat>On-screen Show (4:3)</PresentationFormat>
  <Paragraphs>186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Black</vt:lpstr>
      <vt:lpstr>ArialUnicodeMS</vt:lpstr>
      <vt:lpstr>Calibri</vt:lpstr>
      <vt:lpstr>Courier New</vt:lpstr>
      <vt:lpstr>Myriad Pro</vt:lpstr>
      <vt:lpstr>Myriad Pro Semibold</vt:lpstr>
      <vt:lpstr>Wingdings</vt:lpstr>
      <vt:lpstr>TI Corporate: 4x3 – Title &amp; Content</vt:lpstr>
      <vt:lpstr>Social Media &amp; Acronyms  Used in Communication Tools</vt:lpstr>
      <vt:lpstr>Toastmasters International</vt:lpstr>
      <vt:lpstr>Training</vt:lpstr>
      <vt:lpstr>Clubs and Officers</vt:lpstr>
      <vt:lpstr>Areas and Divisions</vt:lpstr>
      <vt:lpstr>Districts</vt:lpstr>
      <vt:lpstr>More from the District</vt:lpstr>
      <vt:lpstr>Your District Leadership</vt:lpstr>
      <vt:lpstr>DEC vs DC</vt:lpstr>
      <vt:lpstr>District Leadership  Club Leadership </vt:lpstr>
      <vt:lpstr>Regions and International </vt:lpstr>
      <vt:lpstr>Education Program</vt:lpstr>
      <vt:lpstr>Education Program</vt:lpstr>
      <vt:lpstr>Education Program</vt:lpstr>
      <vt:lpstr>SM – Social Media</vt:lpstr>
      <vt:lpstr>Club Website</vt:lpstr>
      <vt:lpstr>Club Facebook Page</vt:lpstr>
      <vt:lpstr>Facebook Insights</vt:lpstr>
      <vt:lpstr>Facebook Insights</vt:lpstr>
      <vt:lpstr>TSN – Try Something New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drex</dc:creator>
  <cp:lastModifiedBy>Troy Pool</cp:lastModifiedBy>
  <cp:revision>468</cp:revision>
  <cp:lastPrinted>2017-08-03T22:39:42Z</cp:lastPrinted>
  <dcterms:created xsi:type="dcterms:W3CDTF">2011-07-13T15:20:37Z</dcterms:created>
  <dcterms:modified xsi:type="dcterms:W3CDTF">2019-07-20T01:28:11Z</dcterms:modified>
</cp:coreProperties>
</file>