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25"/>
  </p:notesMasterIdLst>
  <p:sldIdLst>
    <p:sldId id="388" r:id="rId2"/>
    <p:sldId id="471" r:id="rId3"/>
    <p:sldId id="461" r:id="rId4"/>
    <p:sldId id="462" r:id="rId5"/>
    <p:sldId id="468" r:id="rId6"/>
    <p:sldId id="469" r:id="rId7"/>
    <p:sldId id="470" r:id="rId8"/>
    <p:sldId id="463" r:id="rId9"/>
    <p:sldId id="464" r:id="rId10"/>
    <p:sldId id="465" r:id="rId11"/>
    <p:sldId id="466" r:id="rId12"/>
    <p:sldId id="467" r:id="rId13"/>
    <p:sldId id="472" r:id="rId14"/>
    <p:sldId id="473" r:id="rId15"/>
    <p:sldId id="474" r:id="rId16"/>
    <p:sldId id="475" r:id="rId17"/>
    <p:sldId id="476" r:id="rId18"/>
    <p:sldId id="477" r:id="rId19"/>
    <p:sldId id="478" r:id="rId20"/>
    <p:sldId id="479" r:id="rId21"/>
    <p:sldId id="480" r:id="rId22"/>
    <p:sldId id="421" r:id="rId23"/>
    <p:sldId id="460" r:id="rId24"/>
  </p:sldIdLst>
  <p:sldSz cx="9144000" cy="6858000" type="screen4x3"/>
  <p:notesSz cx="7010400" cy="92360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08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2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00374A"/>
    <a:srgbClr val="004165"/>
    <a:srgbClr val="A9B2B1"/>
    <a:srgbClr val="C6D5D7"/>
    <a:srgbClr val="DCEAEA"/>
    <a:srgbClr val="EBFDFF"/>
    <a:srgbClr val="ECFCFE"/>
    <a:srgbClr val="D9EFF8"/>
    <a:srgbClr val="EC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75779" autoAdjust="0"/>
  </p:normalViewPr>
  <p:slideViewPr>
    <p:cSldViewPr showGuides="1">
      <p:cViewPr varScale="1">
        <p:scale>
          <a:sx n="55" d="100"/>
          <a:sy n="55" d="100"/>
        </p:scale>
        <p:origin x="870" y="84"/>
      </p:cViewPr>
      <p:guideLst>
        <p:guide orient="horz" pos="1008"/>
        <p:guide pos="192"/>
        <p:guide pos="28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88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5/27/2019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7163" y="1154113"/>
            <a:ext cx="41560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44861"/>
            <a:ext cx="560832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69"/>
            <a:ext cx="3037840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7713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Learning Opportunity: Re-assess </a:t>
            </a:r>
            <a:r>
              <a:rPr lang="en-US" dirty="0"/>
              <a:t>Toastmasters goals – ask</a:t>
            </a:r>
            <a:r>
              <a:rPr lang="en-US" baseline="0" dirty="0"/>
              <a:t> Base Camp Managers to open up the dashboard and review the progress percentage of each member.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912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Roll up your sleeves and let’s get to work!</a:t>
            </a:r>
          </a:p>
          <a:p>
            <a:r>
              <a:rPr lang="en-US" dirty="0"/>
              <a:t>Small group breakouts to begin going through checklist and brainstorm ideas for Club Success Plan.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6867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98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0138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Thank you for learning more about The WOW! Factor and taking the steps to begin building your Club Success Plan this year.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3501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Any questions? </a:t>
            </a:r>
          </a:p>
          <a:p>
            <a:r>
              <a:rPr lang="en-US" dirty="0"/>
              <a:t>This presentation will be posted on the District website (www.district35.org) in August.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713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dark bkg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1826"/>
            <a:ext cx="3048000" cy="694946"/>
          </a:xfrm>
          <a:prstGeom prst="rect">
            <a:avLst/>
          </a:prstGeom>
        </p:spPr>
      </p:pic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rgbClr val="EBEBEB"/>
                </a:solidFill>
              </a:defRPr>
            </a:lvl1pPr>
          </a:lstStyle>
          <a:p>
            <a:pPr lvl="0"/>
            <a:r>
              <a:rPr lang="en-US" dirty="0"/>
              <a:t>Click to Edit Master subtitle</a:t>
            </a:r>
          </a:p>
        </p:txBody>
      </p:sp>
    </p:spTree>
    <p:extLst/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18D98C-3FBF-5641-BD16-364C96738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D43034-AA9A-AD42-942B-799575C34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4BD33-51B2-5D49-9BC5-11A1CE73BD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38249E-5E42-7C42-882A-D9A67493F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339F4-1A0C-D746-9F26-480389EED880}" type="datetimeFigureOut">
              <a:rPr lang="en-US" smtClean="0"/>
              <a:t>5/27/2019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EF827B4-4BD8-E740-9E64-F61ECAF1F8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41ED72-0357-194B-8F7F-579B74762B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18FC-34BD-2246-8252-98A470DAD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923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-light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/>
          <p:cNvCxnSpPr/>
          <p:nvPr userDrawn="1"/>
        </p:nvCxnSpPr>
        <p:spPr>
          <a:xfrm>
            <a:off x="1066800" y="2743200"/>
            <a:ext cx="7010400" cy="0"/>
          </a:xfrm>
          <a:prstGeom prst="line">
            <a:avLst/>
          </a:prstGeom>
          <a:ln>
            <a:solidFill>
              <a:srgbClr val="A9B2B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628650" y="3200401"/>
            <a:ext cx="7886700" cy="533400"/>
          </a:xfrm>
          <a:prstGeom prst="rect">
            <a:avLst/>
          </a:prstGeom>
        </p:spPr>
        <p:txBody>
          <a:bodyPr/>
          <a:lstStyle>
            <a:lvl1pPr algn="ctr">
              <a:defRPr sz="2800">
                <a:solidFill>
                  <a:schemeClr val="tx2">
                    <a:lumMod val="65000"/>
                    <a:lumOff val="35000"/>
                  </a:schemeClr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 dirty="0"/>
              <a:t>Click to Edit Presentation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1647825" y="4038600"/>
            <a:ext cx="584835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Presentation Subtitle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677404"/>
            <a:ext cx="3048000" cy="694944"/>
          </a:xfrm>
          <a:prstGeom prst="rect">
            <a:avLst/>
          </a:prstGeom>
        </p:spPr>
      </p:pic>
    </p:spTree>
    <p:extLst/>
  </p:cSld>
  <p:clrMapOvr>
    <a:masterClrMapping/>
  </p:clrMapOvr>
  <p:transition spd="slow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Bullete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1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87338" indent="-287338">
              <a:buSzPct val="100000"/>
              <a:defRPr sz="2800">
                <a:solidFill>
                  <a:schemeClr val="tx2"/>
                </a:solidFill>
              </a:defRPr>
            </a:lvl1pPr>
            <a:lvl2pPr marL="685800" indent="-228600">
              <a:defRPr sz="24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 marL="2060575" indent="-290513">
              <a:defRPr sz="18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64164710"/>
      </p:ext>
    </p:extLst>
  </p:cSld>
  <p:clrMapOvr>
    <a:masterClrMapping/>
  </p:clrMapOvr>
  <p:transition spd="slow">
    <p:wipe dir="r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running 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9144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3"/>
          <p:cNvSpPr>
            <a:spLocks noGrp="1"/>
          </p:cNvSpPr>
          <p:nvPr>
            <p:ph idx="1"/>
          </p:nvPr>
        </p:nvSpPr>
        <p:spPr>
          <a:xfrm>
            <a:off x="457200" y="1604155"/>
            <a:ext cx="8229600" cy="5101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>
              <a:buSzPct val="100000"/>
              <a:buFontTx/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66820552"/>
      </p:ext>
    </p:extLst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8382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 hasCustomPrompt="1"/>
          </p:nvPr>
        </p:nvSpPr>
        <p:spPr>
          <a:xfrm>
            <a:off x="5334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4572000" y="1600200"/>
            <a:ext cx="3733800" cy="5181600"/>
          </a:xfrm>
          <a:prstGeom prst="rect">
            <a:avLst/>
          </a:prstGeom>
        </p:spPr>
        <p:txBody>
          <a:bodyPr vert="horz"/>
          <a:lstStyle>
            <a:lvl1pPr marL="228600" indent="-228600">
              <a:defRPr sz="2400">
                <a:solidFill>
                  <a:schemeClr val="tx2"/>
                </a:solidFill>
              </a:defRPr>
            </a:lvl1pPr>
            <a:lvl2pPr marL="685800" indent="-228600">
              <a:defRPr sz="2000">
                <a:solidFill>
                  <a:schemeClr val="tx2"/>
                </a:solidFill>
              </a:defRPr>
            </a:lvl2pPr>
            <a:lvl3pPr marL="1084263" indent="-169863">
              <a:defRPr sz="2000"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 marL="2057400" indent="-228600"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/>
              <a:t>Level One Bullet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82830085"/>
      </p:ext>
    </p:extLst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s--cop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609600"/>
            <a:ext cx="8229600" cy="762000"/>
          </a:xfrm>
          <a:prstGeom prst="rect">
            <a:avLst/>
          </a:prstGeom>
        </p:spPr>
        <p:txBody>
          <a:bodyPr vert="horz"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3" name="Straight Connector 2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10"/>
          <p:cNvSpPr>
            <a:spLocks noGrp="1"/>
          </p:cNvSpPr>
          <p:nvPr>
            <p:ph sz="quarter" idx="10"/>
          </p:nvPr>
        </p:nvSpPr>
        <p:spPr>
          <a:xfrm>
            <a:off x="457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>
                <a:solidFill>
                  <a:schemeClr val="tx2"/>
                </a:solidFill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  <p:sp>
        <p:nvSpPr>
          <p:cNvPr id="12" name="Content Placeholder 10"/>
          <p:cNvSpPr>
            <a:spLocks noGrp="1"/>
          </p:cNvSpPr>
          <p:nvPr>
            <p:ph sz="quarter" idx="11"/>
          </p:nvPr>
        </p:nvSpPr>
        <p:spPr>
          <a:xfrm>
            <a:off x="4648200" y="1600200"/>
            <a:ext cx="3886200" cy="5029200"/>
          </a:xfrm>
          <a:prstGeom prst="rect">
            <a:avLst/>
          </a:prstGeom>
        </p:spPr>
        <p:txBody>
          <a:bodyPr vert="horz"/>
          <a:lstStyle>
            <a:lvl1pPr marL="0" indent="0">
              <a:buFontTx/>
              <a:buNone/>
              <a:defRPr sz="2400"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7827990"/>
      </p:ext>
    </p:extLst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With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28600" y="609599"/>
            <a:ext cx="8610600" cy="6450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304800" y="1256580"/>
            <a:ext cx="5334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7075499"/>
      </p:ext>
    </p:extLst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ustom - No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8080885"/>
      </p:ext>
    </p:extLst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92BEE49C-A640-DF47-981F-3DDD420CAE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881859"/>
      </p:ext>
    </p:extLst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114300"/>
            <a:ext cx="1812635" cy="41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62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4" r:id="rId2"/>
    <p:sldLayoutId id="2147483666" r:id="rId3"/>
    <p:sldLayoutId id="2147483740" r:id="rId4"/>
    <p:sldLayoutId id="2147483744" r:id="rId5"/>
    <p:sldLayoutId id="2147483745" r:id="rId6"/>
    <p:sldLayoutId id="2147483736" r:id="rId7"/>
    <p:sldLayoutId id="2147483743" r:id="rId8"/>
    <p:sldLayoutId id="2147483756" r:id="rId9"/>
    <p:sldLayoutId id="2147483759" r:id="rId10"/>
  </p:sldLayoutIdLst>
  <p:transition spd="slow">
    <p:wipe dir="r"/>
  </p:transition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Semibold" charset="0"/>
          <a:ea typeface="Myriad Pro Semibold" charset="0"/>
          <a:cs typeface="Myriad Pro Semibold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mailto:marketing@toastmasters.org" TargetMode="Externa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s://www.toastmasters.org/wowfactor" TargetMode="Externa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oastmasters.org/wowfactor%20we%20are%20in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WOW! Factor and Club Success Plan</a:t>
            </a:r>
          </a:p>
        </p:txBody>
      </p:sp>
      <p:sp>
        <p:nvSpPr>
          <p:cNvPr id="21" name="Content Placeholder 20"/>
          <p:cNvSpPr>
            <a:spLocks noGrp="1"/>
          </p:cNvSpPr>
          <p:nvPr>
            <p:ph sz="quarter" idx="10"/>
          </p:nvPr>
        </p:nvSpPr>
        <p:spPr>
          <a:xfrm>
            <a:off x="1219200" y="4038600"/>
            <a:ext cx="6858000" cy="914400"/>
          </a:xfrm>
        </p:spPr>
        <p:txBody>
          <a:bodyPr/>
          <a:lstStyle/>
          <a:p>
            <a:r>
              <a:rPr lang="en-US" b="1" dirty="0"/>
              <a:t>Officer Training Extravaganza</a:t>
            </a:r>
            <a:br>
              <a:rPr lang="en-US" b="1" dirty="0"/>
            </a:br>
            <a:r>
              <a:rPr lang="en-US" b="1" dirty="0"/>
              <a:t>Seek – Learn – Grow</a:t>
            </a:r>
          </a:p>
          <a:p>
            <a:r>
              <a:rPr lang="en-US" b="1" dirty="0"/>
              <a:t>Summer 2019</a:t>
            </a:r>
          </a:p>
        </p:txBody>
      </p:sp>
    </p:spTree>
    <p:extLst>
      <p:ext uri="{BB962C8B-B14F-4D97-AF65-F5344CB8AC3E}">
        <p14:creationId xmlns:p14="http://schemas.microsoft.com/office/powerpoint/2010/main" val="1468468774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and Tell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5638800" cy="5101445"/>
          </a:xfrm>
        </p:spPr>
        <p:txBody>
          <a:bodyPr/>
          <a:lstStyle/>
          <a:p>
            <a:r>
              <a:rPr lang="en-US" dirty="0"/>
              <a:t>Follow these steps to participate:</a:t>
            </a:r>
          </a:p>
          <a:p>
            <a:pPr lvl="1"/>
            <a:r>
              <a:rPr lang="en-US" dirty="0"/>
              <a:t>Reflect, analyze, and assess your current club experience</a:t>
            </a:r>
          </a:p>
          <a:p>
            <a:pPr lvl="1"/>
            <a:r>
              <a:rPr lang="en-US" dirty="0"/>
              <a:t>Film a one-minute telling TI what makes your club so great and different</a:t>
            </a:r>
          </a:p>
          <a:p>
            <a:pPr lvl="1"/>
            <a:r>
              <a:rPr lang="en-US" dirty="0"/>
              <a:t>To submit, email </a:t>
            </a:r>
            <a:r>
              <a:rPr lang="en-US" dirty="0">
                <a:hlinkClick r:id="rId2"/>
              </a:rPr>
              <a:t>marketing@toastmasters.org</a:t>
            </a:r>
            <a:r>
              <a:rPr lang="en-US" dirty="0"/>
              <a:t> for upload instructions. </a:t>
            </a:r>
          </a:p>
          <a:p>
            <a:pPr lvl="1"/>
            <a:r>
              <a:rPr lang="en-US" dirty="0"/>
              <a:t>To post on social channels, use </a:t>
            </a:r>
            <a:r>
              <a:rPr lang="en-US" b="1" dirty="0"/>
              <a:t>#</a:t>
            </a:r>
            <a:r>
              <a:rPr lang="en-US" b="1" dirty="0" err="1"/>
              <a:t>wowfactor</a:t>
            </a:r>
            <a:endParaRPr lang="en-US" b="1" dirty="0"/>
          </a:p>
        </p:txBody>
      </p:sp>
      <p:pic>
        <p:nvPicPr>
          <p:cNvPr id="7170" name="Picture 2" descr="See the source image">
            <a:extLst>
              <a:ext uri="{FF2B5EF4-FFF2-40B4-BE49-F238E27FC236}">
                <a16:creationId xmlns:a16="http://schemas.microsoft.com/office/drawing/2014/main" id="{6522C5E9-3341-44C6-8E4D-7615823800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646678" y="3086578"/>
            <a:ext cx="3344922" cy="2196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326846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Assess Your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Is your club a good example of The WOW! Factor Project and how can you improve?</a:t>
            </a:r>
          </a:p>
          <a:p>
            <a:r>
              <a:rPr lang="en-US" dirty="0"/>
              <a:t>Are you personally an example of The WOW! Factor and how can you take it up a notch?</a:t>
            </a:r>
          </a:p>
          <a:p>
            <a:r>
              <a:rPr lang="en-US" dirty="0"/>
              <a:t>What sets your club apart from other clubs?</a:t>
            </a:r>
          </a:p>
          <a:p>
            <a:r>
              <a:rPr lang="en-US" dirty="0"/>
              <a:t>Take a poll – what are the “wows” of your club, according to members?</a:t>
            </a:r>
          </a:p>
          <a:p>
            <a:r>
              <a:rPr lang="en-US" dirty="0"/>
              <a:t>Which Toastmasters tools/modules have you utilized to “wow” members? </a:t>
            </a:r>
          </a:p>
        </p:txBody>
      </p:sp>
    </p:spTree>
    <p:extLst>
      <p:ext uri="{BB962C8B-B14F-4D97-AF65-F5344CB8AC3E}">
        <p14:creationId xmlns:p14="http://schemas.microsoft.com/office/powerpoint/2010/main" val="2324216891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https://www.toastmasters.org/wowfactor</a:t>
            </a:r>
            <a:r>
              <a:rPr lang="en-US" dirty="0"/>
              <a:t> 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513B6654-1402-4AFE-997B-DBC089298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438400"/>
            <a:ext cx="6324600" cy="4014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020030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1D3C37A-30E9-4453-92C3-3CB32216C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13719"/>
            <a:ext cx="4968218" cy="64305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00993026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3B2ED-9968-4A71-8467-E3873B9E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Set SMART Goals</a:t>
            </a:r>
          </a:p>
        </p:txBody>
      </p:sp>
      <p:pic>
        <p:nvPicPr>
          <p:cNvPr id="4" name="Picture 4" descr="See the source image">
            <a:extLst>
              <a:ext uri="{FF2B5EF4-FFF2-40B4-BE49-F238E27FC236}">
                <a16:creationId xmlns:a16="http://schemas.microsoft.com/office/drawing/2014/main" id="{A592AED0-2F33-4D86-A311-3C1E1D25D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524000"/>
            <a:ext cx="5112996" cy="5112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7693316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3B2ED-9968-4A71-8467-E3873B9E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 You Know How You’re Performing?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F6C18-5CE4-40E6-BB0E-1116E8098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Distinguished Performance Reports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C637A4C-AAB8-4723-93CD-736DCDF4D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78" y="2270321"/>
            <a:ext cx="902751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0051306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3B2ED-9968-4A71-8467-E3873B9E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Conduct a SWOT Analysis</a:t>
            </a:r>
          </a:p>
        </p:txBody>
      </p:sp>
      <p:pic>
        <p:nvPicPr>
          <p:cNvPr id="4" name="Picture 4" descr="See the source image">
            <a:extLst>
              <a:ext uri="{FF2B5EF4-FFF2-40B4-BE49-F238E27FC236}">
                <a16:creationId xmlns:a16="http://schemas.microsoft.com/office/drawing/2014/main" id="{5EC1A958-DE6B-4343-AFA5-1442FAAEC5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56062" y="1416896"/>
            <a:ext cx="8155676" cy="536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63177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3B2ED-9968-4A71-8467-E3873B9E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Sample SWOT Analysis</a:t>
            </a: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2FDC6D99-EE11-4447-97F3-C236F31241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394616"/>
              </p:ext>
            </p:extLst>
          </p:nvPr>
        </p:nvGraphicFramePr>
        <p:xfrm>
          <a:off x="1447800" y="1463040"/>
          <a:ext cx="6019800" cy="5166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9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09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66073"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2"/>
                          </a:solidFill>
                        </a:rPr>
                        <a:t>Strengths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Well-developed Club Success Plan and budget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Club officers</a:t>
                      </a:r>
                      <a:r>
                        <a:rPr lang="en-US" sz="1600" b="0" baseline="0" dirty="0">
                          <a:solidFill>
                            <a:schemeClr val="tx2"/>
                          </a:solidFill>
                        </a:rPr>
                        <a:t> who have p</a:t>
                      </a: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roperly set expectations</a:t>
                      </a:r>
                      <a:r>
                        <a:rPr lang="en-US" sz="1600" b="0" baseline="0" dirty="0">
                          <a:solidFill>
                            <a:schemeClr val="tx2"/>
                          </a:solidFill>
                        </a:rPr>
                        <a:t> about duties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2"/>
                          </a:solidFill>
                        </a:rPr>
                        <a:t>Opportunities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Speech contests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="0" dirty="0">
                          <a:solidFill>
                            <a:schemeClr val="tx2"/>
                          </a:solidFill>
                        </a:rPr>
                        <a:t>Membership-building contests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="0" i="1" baseline="0" dirty="0">
                          <a:solidFill>
                            <a:schemeClr val="tx2"/>
                          </a:solidFill>
                        </a:rPr>
                        <a:t>Speechcraft </a:t>
                      </a:r>
                      <a:r>
                        <a:rPr lang="en-US" sz="1600" b="0" i="0" baseline="0" dirty="0">
                          <a:solidFill>
                            <a:schemeClr val="tx2"/>
                          </a:solidFill>
                        </a:rPr>
                        <a:t>(Item 204)</a:t>
                      </a:r>
                      <a:endParaRPr lang="en-US" sz="1600" b="0" i="1" dirty="0">
                        <a:solidFill>
                          <a:schemeClr val="tx2"/>
                        </a:solidFill>
                      </a:endParaRP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="0" i="1" dirty="0">
                          <a:solidFill>
                            <a:schemeClr val="tx2"/>
                          </a:solidFill>
                        </a:rPr>
                        <a:t>The Successful Club Series</a:t>
                      </a:r>
                      <a:r>
                        <a:rPr lang="en-US" sz="1600" b="0" i="0" dirty="0">
                          <a:solidFill>
                            <a:schemeClr val="tx2"/>
                          </a:solidFill>
                        </a:rPr>
                        <a:t> (Item</a:t>
                      </a:r>
                      <a:r>
                        <a:rPr lang="en-US" sz="1600" b="0" i="0" baseline="0" dirty="0">
                          <a:solidFill>
                            <a:schemeClr val="tx2"/>
                          </a:solidFill>
                        </a:rPr>
                        <a:t> 289)</a:t>
                      </a:r>
                      <a:endParaRPr lang="en-US" sz="1600" b="0" i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00287"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2"/>
                          </a:solidFill>
                        </a:rPr>
                        <a:t>Weaknesses</a:t>
                      </a:r>
                      <a:endParaRPr lang="en-US" sz="1600" b="1" u="sng" dirty="0">
                        <a:solidFill>
                          <a:schemeClr val="tx2"/>
                        </a:solidFill>
                      </a:endParaRP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No presence on</a:t>
                      </a: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 social networks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Club website has not been updated recently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CL manual not being used</a:t>
                      </a:r>
                      <a:endParaRPr lang="en-US" sz="1600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u="sng" dirty="0">
                          <a:solidFill>
                            <a:schemeClr val="tx2"/>
                          </a:solidFill>
                        </a:rPr>
                        <a:t>Threats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dirty="0">
                          <a:solidFill>
                            <a:schemeClr val="tx2"/>
                          </a:solidFill>
                        </a:rPr>
                        <a:t>Low</a:t>
                      </a: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 attendance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Members not properly prepared for speeches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Dues not paid</a:t>
                      </a:r>
                    </a:p>
                    <a:p>
                      <a:pPr marL="228600" indent="-228600">
                        <a:buFont typeface="Arial" pitchFamily="34" charset="0"/>
                        <a:buChar char="•"/>
                      </a:pPr>
                      <a:r>
                        <a:rPr lang="en-US" sz="1600" baseline="0" dirty="0">
                          <a:solidFill>
                            <a:schemeClr val="tx2"/>
                          </a:solidFill>
                        </a:rPr>
                        <a:t>Members not engaged during meetings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0379066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3B2ED-9968-4A71-8467-E3873B9E4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Action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F6C18-5CE4-40E6-BB0E-1116E8098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00050" lvl="0" indent="-400050">
              <a:spcBef>
                <a:spcPts val="900"/>
              </a:spcBef>
              <a:buFont typeface="Webdings" charset="2"/>
              <a:buChar char=""/>
            </a:pPr>
            <a:r>
              <a:rPr lang="en-US" dirty="0"/>
              <a:t>What actions need to be taken?</a:t>
            </a:r>
          </a:p>
          <a:p>
            <a:pPr marL="400050" lvl="0" indent="-400050">
              <a:spcBef>
                <a:spcPts val="900"/>
              </a:spcBef>
              <a:buFont typeface="Webdings" charset="2"/>
              <a:buChar char=""/>
            </a:pPr>
            <a:r>
              <a:rPr lang="en-US" dirty="0"/>
              <a:t>What resources are available?</a:t>
            </a:r>
          </a:p>
          <a:p>
            <a:pPr marL="400050" lvl="0" indent="-400050">
              <a:spcBef>
                <a:spcPts val="900"/>
              </a:spcBef>
              <a:buFont typeface="Webdings" charset="2"/>
              <a:buChar char=""/>
            </a:pPr>
            <a:r>
              <a:rPr lang="en-US" dirty="0"/>
              <a:t>Who is responsible?</a:t>
            </a:r>
          </a:p>
          <a:p>
            <a:pPr marL="400050" lvl="0" indent="-400050">
              <a:spcBef>
                <a:spcPts val="900"/>
              </a:spcBef>
              <a:buFont typeface="Webdings" charset="2"/>
              <a:buChar char=""/>
            </a:pPr>
            <a:r>
              <a:rPr lang="en-US" dirty="0"/>
              <a:t>When must the action be completed?</a:t>
            </a:r>
          </a:p>
          <a:p>
            <a:endParaRPr lang="en-US" dirty="0"/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BFD381F7-005E-45C9-8DA6-DF197A746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50" y="3848099"/>
            <a:ext cx="4514850" cy="3009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0334222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See the source image">
            <a:extLst>
              <a:ext uri="{FF2B5EF4-FFF2-40B4-BE49-F238E27FC236}">
                <a16:creationId xmlns:a16="http://schemas.microsoft.com/office/drawing/2014/main" id="{41F907DC-B82D-4590-B590-3E76072096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400" y="876300"/>
            <a:ext cx="6807200" cy="510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150340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A61D17-EDE4-42AB-B153-658CC01EF4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28712"/>
            <a:ext cx="5904321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785516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ee the source image">
            <a:extLst>
              <a:ext uri="{FF2B5EF4-FFF2-40B4-BE49-F238E27FC236}">
                <a16:creationId xmlns:a16="http://schemas.microsoft.com/office/drawing/2014/main" id="{25FAD3DA-CDFD-462B-A5E4-BADB726B8A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2" y="762000"/>
            <a:ext cx="7991475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6171235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image.shutterstock.com/image-photo/lets-discuss-businessman-writing-message-260nw-233296864.jpg">
            <a:extLst>
              <a:ext uri="{FF2B5EF4-FFF2-40B4-BE49-F238E27FC236}">
                <a16:creationId xmlns:a16="http://schemas.microsoft.com/office/drawing/2014/main" id="{843C9245-205C-4ECF-9460-3A60F8DF7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57249" y="914400"/>
            <a:ext cx="7747907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8599424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F9C3DE07-43D0-469D-A414-BBF6B26B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0200" cy="7124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16729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04879E7-FED6-41B1-B332-43103A94AA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6938204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the WOW! Factor Project?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Invites all club leaders and members to raise the bar to the new gold standard of creating a successful Toastmasters club. </a:t>
            </a:r>
          </a:p>
          <a:p>
            <a:r>
              <a:rPr lang="en-US" dirty="0"/>
              <a:t>Tips and resources will be highlighted on Toastmasters social channels. </a:t>
            </a:r>
          </a:p>
          <a:p>
            <a:r>
              <a:rPr lang="en-US" dirty="0"/>
              <a:t>Clubs are encouraged to submit a one-minute video entry showing/telling how they created a successful club.</a:t>
            </a:r>
          </a:p>
        </p:txBody>
      </p:sp>
      <p:pic>
        <p:nvPicPr>
          <p:cNvPr id="8196" name="Picture 4" descr="See the source image">
            <a:extLst>
              <a:ext uri="{FF2B5EF4-FFF2-40B4-BE49-F238E27FC236}">
                <a16:creationId xmlns:a16="http://schemas.microsoft.com/office/drawing/2014/main" id="{4C991609-4210-409C-A6EB-9D115D0FB9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0323" y="4689950"/>
            <a:ext cx="4800600" cy="24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56184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 of WOW! Factor Project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raise the bar of clubs across the globe to be </a:t>
            </a:r>
            <a:r>
              <a:rPr lang="en-US" b="1" dirty="0"/>
              <a:t>more uniform and top-performing</a:t>
            </a:r>
            <a:r>
              <a:rPr lang="en-US" dirty="0"/>
              <a:t>. </a:t>
            </a:r>
          </a:p>
          <a:p>
            <a:r>
              <a:rPr lang="en-US" dirty="0"/>
              <a:t>As International President Lark </a:t>
            </a:r>
            <a:r>
              <a:rPr lang="en-US" dirty="0" err="1"/>
              <a:t>Doley</a:t>
            </a:r>
            <a:r>
              <a:rPr lang="en-US" dirty="0"/>
              <a:t> puts it, “this will be our new gold standard!”</a:t>
            </a:r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BE73A6B1-9007-4745-AD5E-EB2F95A8B5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9912" y="3943559"/>
            <a:ext cx="2924175" cy="2620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1156760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8291C-B85E-475F-BF2C-0FA1D2CFB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Ready, Set, WOW!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90CBC-690E-47BB-9D15-AC7367A9B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 your mark… </a:t>
            </a:r>
          </a:p>
          <a:p>
            <a:pPr lvl="1"/>
            <a:r>
              <a:rPr lang="en-US" dirty="0"/>
              <a:t>Begin with a deep dive analysis</a:t>
            </a:r>
          </a:p>
          <a:p>
            <a:pPr lvl="1"/>
            <a:r>
              <a:rPr lang="en-US" dirty="0"/>
              <a:t>Be proud of accomplishments</a:t>
            </a:r>
          </a:p>
          <a:p>
            <a:pPr lvl="1"/>
            <a:r>
              <a:rPr lang="en-US" dirty="0"/>
              <a:t>Be realistic about what needs tweaking</a:t>
            </a:r>
          </a:p>
          <a:p>
            <a:pPr lvl="1"/>
            <a:r>
              <a:rPr lang="en-US" dirty="0"/>
              <a:t>Find gaps and areas of weakness during the first month</a:t>
            </a:r>
          </a:p>
        </p:txBody>
      </p:sp>
      <p:pic>
        <p:nvPicPr>
          <p:cNvPr id="2050" name="Picture 2" descr="See the source image">
            <a:extLst>
              <a:ext uri="{FF2B5EF4-FFF2-40B4-BE49-F238E27FC236}">
                <a16:creationId xmlns:a16="http://schemas.microsoft.com/office/drawing/2014/main" id="{558F4DB2-6742-4452-9C3C-91D1A0C9E3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524000" y="3970499"/>
            <a:ext cx="2757488" cy="256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0174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8291C-B85E-475F-BF2C-0FA1D2CFB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Ready, Set, WOW!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90CBC-690E-47BB-9D15-AC7367A9B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set…</a:t>
            </a:r>
          </a:p>
          <a:p>
            <a:pPr lvl="1"/>
            <a:r>
              <a:rPr lang="en-US" dirty="0"/>
              <a:t>Fill in the gaps during the second month</a:t>
            </a:r>
          </a:p>
          <a:p>
            <a:pPr lvl="1"/>
            <a:r>
              <a:rPr lang="en-US" dirty="0"/>
              <a:t>Strive to be “the best club possible”</a:t>
            </a:r>
          </a:p>
          <a:p>
            <a:pPr lvl="1"/>
            <a:r>
              <a:rPr lang="en-US" dirty="0"/>
              <a:t>Hold open houses and recruit new members</a:t>
            </a:r>
          </a:p>
        </p:txBody>
      </p:sp>
      <p:pic>
        <p:nvPicPr>
          <p:cNvPr id="4" name="Picture 2" descr="See the source image">
            <a:extLst>
              <a:ext uri="{FF2B5EF4-FFF2-40B4-BE49-F238E27FC236}">
                <a16:creationId xmlns:a16="http://schemas.microsoft.com/office/drawing/2014/main" id="{41F84F18-F83B-4D6C-8A71-AEC2A52FC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3256" y="3970499"/>
            <a:ext cx="2757488" cy="2566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7742572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8291C-B85E-475F-BF2C-0FA1D2CFB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Ready, Set, WOW!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C90CBC-690E-47BB-9D15-AC7367A9BC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WOW!</a:t>
            </a:r>
          </a:p>
          <a:p>
            <a:pPr lvl="1"/>
            <a:r>
              <a:rPr lang="en-US" dirty="0"/>
              <a:t>By the third month, be in full force to pump up your WOW! Factor</a:t>
            </a:r>
          </a:p>
          <a:p>
            <a:pPr lvl="1"/>
            <a:r>
              <a:rPr lang="en-US" dirty="0"/>
              <a:t>Get members to think and say “WOW!” when they attend a meeting</a:t>
            </a:r>
          </a:p>
        </p:txBody>
      </p:sp>
      <p:pic>
        <p:nvPicPr>
          <p:cNvPr id="3078" name="Picture 6" descr="See the source image">
            <a:extLst>
              <a:ext uri="{FF2B5EF4-FFF2-40B4-BE49-F238E27FC236}">
                <a16:creationId xmlns:a16="http://schemas.microsoft.com/office/drawing/2014/main" id="{AA4E6916-600B-4CD9-BFFE-FAEDF3BE04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29000"/>
            <a:ext cx="4638675" cy="319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2857965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Targets to Hit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4155"/>
            <a:ext cx="6096000" cy="5101445"/>
          </a:xfrm>
        </p:spPr>
        <p:txBody>
          <a:bodyPr/>
          <a:lstStyle/>
          <a:p>
            <a:r>
              <a:rPr lang="en-US" dirty="0"/>
              <a:t>Re-assess Toastmasters goals</a:t>
            </a:r>
          </a:p>
          <a:p>
            <a:r>
              <a:rPr lang="en-US" dirty="0"/>
              <a:t>Improve club experience to meet goals</a:t>
            </a:r>
          </a:p>
          <a:p>
            <a:r>
              <a:rPr lang="en-US" dirty="0"/>
              <a:t>Promote club mission to share membership benefits</a:t>
            </a:r>
          </a:p>
          <a:p>
            <a:r>
              <a:rPr lang="en-US" dirty="0"/>
              <a:t>Publicize when and where clubs meet</a:t>
            </a:r>
          </a:p>
          <a:p>
            <a:r>
              <a:rPr lang="en-US" dirty="0"/>
              <a:t>Retain members by supporting personal and professional goals</a:t>
            </a:r>
          </a:p>
          <a:p>
            <a:r>
              <a:rPr lang="en-US" dirty="0"/>
              <a:t>Recruit new members through open houses</a:t>
            </a:r>
          </a:p>
          <a:p>
            <a:endParaRPr lang="en-US" dirty="0"/>
          </a:p>
        </p:txBody>
      </p:sp>
      <p:pic>
        <p:nvPicPr>
          <p:cNvPr id="5122" name="Picture 2" descr="See the source image">
            <a:extLst>
              <a:ext uri="{FF2B5EF4-FFF2-40B4-BE49-F238E27FC236}">
                <a16:creationId xmlns:a16="http://schemas.microsoft.com/office/drawing/2014/main" id="{0BF4798E-E230-4934-A336-B29A217A32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905000"/>
            <a:ext cx="2084052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6983900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E0C7B-8204-44A6-8D60-3B8430B42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Are You In?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6103-9E43-435B-AE86-D9D6DB3F49B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/>
              <a:t>Are you committed to The WOW! Factor Project?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AA6632-D0A2-4415-83D3-3BD8F6D1D7D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4572000" y="1600200"/>
            <a:ext cx="4267200" cy="5181600"/>
          </a:xfrm>
        </p:spPr>
        <p:txBody>
          <a:bodyPr/>
          <a:lstStyle/>
          <a:p>
            <a:r>
              <a:rPr lang="en-US" dirty="0"/>
              <a:t>Tell Toastmasters International how your club is working to raise the bar of club quality</a:t>
            </a:r>
          </a:p>
          <a:p>
            <a:pPr lvl="1"/>
            <a:r>
              <a:rPr lang="en-US" sz="2400" dirty="0"/>
              <a:t>Completing club quality checklist?</a:t>
            </a:r>
          </a:p>
          <a:p>
            <a:pPr lvl="1"/>
            <a:r>
              <a:rPr lang="en-US" sz="2400" dirty="0"/>
              <a:t>Hosting an open house?</a:t>
            </a:r>
          </a:p>
          <a:p>
            <a:pPr lvl="1"/>
            <a:r>
              <a:rPr lang="en-US" sz="2400" dirty="0"/>
              <a:t>Utilizing Wow! Factor tools and resources?</a:t>
            </a:r>
          </a:p>
          <a:p>
            <a:pPr lvl="1"/>
            <a:r>
              <a:rPr lang="en-US" sz="2400" dirty="0"/>
              <a:t>Other ways? </a:t>
            </a:r>
          </a:p>
          <a:p>
            <a:endParaRPr lang="en-US" dirty="0"/>
          </a:p>
        </p:txBody>
      </p:sp>
      <p:pic>
        <p:nvPicPr>
          <p:cNvPr id="6146" name="Picture 2" descr="See the source image">
            <a:extLst>
              <a:ext uri="{FF2B5EF4-FFF2-40B4-BE49-F238E27FC236}">
                <a16:creationId xmlns:a16="http://schemas.microsoft.com/office/drawing/2014/main" id="{B4958821-5DB4-4CF1-BE11-357A555E9C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895600"/>
            <a:ext cx="3681413" cy="1978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A242886-1018-43B3-99CB-C92195812A44}"/>
              </a:ext>
            </a:extLst>
          </p:cNvPr>
          <p:cNvSpPr/>
          <p:nvPr/>
        </p:nvSpPr>
        <p:spPr>
          <a:xfrm>
            <a:off x="0" y="5846080"/>
            <a:ext cx="914399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https://www.toastmasters.org/wowfactor%20we%20are%20in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146331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16332</TotalTime>
  <Words>664</Words>
  <Application>Microsoft Office PowerPoint</Application>
  <PresentationFormat>On-screen Show (4:3)</PresentationFormat>
  <Paragraphs>94</Paragraphs>
  <Slides>23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Arial Black</vt:lpstr>
      <vt:lpstr>ArialUnicodeMS</vt:lpstr>
      <vt:lpstr>Calibri</vt:lpstr>
      <vt:lpstr>Courier New</vt:lpstr>
      <vt:lpstr>Myriad Pro</vt:lpstr>
      <vt:lpstr>Myriad Pro Semibold</vt:lpstr>
      <vt:lpstr>Webdings</vt:lpstr>
      <vt:lpstr>Wingdings</vt:lpstr>
      <vt:lpstr>TI Corporate: 4x3 – Title &amp; Content</vt:lpstr>
      <vt:lpstr>The WOW! Factor and Club Success Plan</vt:lpstr>
      <vt:lpstr>PowerPoint Presentation</vt:lpstr>
      <vt:lpstr>What is the WOW! Factor Project?</vt:lpstr>
      <vt:lpstr>Goal of WOW! Factor Project</vt:lpstr>
      <vt:lpstr>Ready, Set, WOW!</vt:lpstr>
      <vt:lpstr>Ready, Set, WOW!</vt:lpstr>
      <vt:lpstr>Ready, Set, WOW!</vt:lpstr>
      <vt:lpstr>Targets to Hit</vt:lpstr>
      <vt:lpstr>Are You In? </vt:lpstr>
      <vt:lpstr>Show and Tell</vt:lpstr>
      <vt:lpstr>Assess Your Goals</vt:lpstr>
      <vt:lpstr>Additional Resources</vt:lpstr>
      <vt:lpstr>PowerPoint Presentation</vt:lpstr>
      <vt:lpstr>Set SMART Goals</vt:lpstr>
      <vt:lpstr>Do You Know How You’re Performing?</vt:lpstr>
      <vt:lpstr>Conduct a SWOT Analysis</vt:lpstr>
      <vt:lpstr>Sample SWOT Analysis</vt:lpstr>
      <vt:lpstr>Action Plan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drex</dc:creator>
  <cp:lastModifiedBy>Troy Pool</cp:lastModifiedBy>
  <cp:revision>446</cp:revision>
  <cp:lastPrinted>2017-08-03T22:39:42Z</cp:lastPrinted>
  <dcterms:created xsi:type="dcterms:W3CDTF">2011-07-13T15:20:37Z</dcterms:created>
  <dcterms:modified xsi:type="dcterms:W3CDTF">2019-05-27T17:36:07Z</dcterms:modified>
</cp:coreProperties>
</file>