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18"/>
  </p:notesMasterIdLst>
  <p:sldIdLst>
    <p:sldId id="388" r:id="rId2"/>
    <p:sldId id="407" r:id="rId3"/>
    <p:sldId id="408" r:id="rId4"/>
    <p:sldId id="409" r:id="rId5"/>
    <p:sldId id="410" r:id="rId6"/>
    <p:sldId id="411" r:id="rId7"/>
    <p:sldId id="413" r:id="rId8"/>
    <p:sldId id="414" r:id="rId9"/>
    <p:sldId id="415" r:id="rId10"/>
    <p:sldId id="416" r:id="rId11"/>
    <p:sldId id="418" r:id="rId12"/>
    <p:sldId id="419" r:id="rId13"/>
    <p:sldId id="461" r:id="rId14"/>
    <p:sldId id="420" r:id="rId15"/>
    <p:sldId id="421" r:id="rId16"/>
    <p:sldId id="460" r:id="rId17"/>
  </p:sldIdLst>
  <p:sldSz cx="9144000" cy="6858000" type="screen4x3"/>
  <p:notesSz cx="7010400" cy="9236075"/>
  <p:defaultTextStyle>
    <a:defPPr>
      <a:defRPr lang="en-US"/>
    </a:defPPr>
    <a:lvl1pPr algn="l" rtl="0" fontAlgn="base">
      <a:spcBef>
        <a:spcPct val="0"/>
      </a:spcBef>
      <a:spcAft>
        <a:spcPct val="0"/>
      </a:spcAft>
      <a:defRPr kern="1200">
        <a:solidFill>
          <a:schemeClr val="tx1"/>
        </a:solidFill>
        <a:latin typeface="Arial" charset="0"/>
        <a:ea typeface="ヒラギノ角ゴ Pro W3" charset="0"/>
        <a:cs typeface="Arial" charset="0"/>
      </a:defRPr>
    </a:lvl1pPr>
    <a:lvl2pPr marL="457200" algn="l" rtl="0" fontAlgn="base">
      <a:spcBef>
        <a:spcPct val="0"/>
      </a:spcBef>
      <a:spcAft>
        <a:spcPct val="0"/>
      </a:spcAft>
      <a:defRPr kern="1200">
        <a:solidFill>
          <a:schemeClr val="tx1"/>
        </a:solidFill>
        <a:latin typeface="Arial" charset="0"/>
        <a:ea typeface="ヒラギノ角ゴ Pro W3" charset="0"/>
        <a:cs typeface="Arial" charset="0"/>
      </a:defRPr>
    </a:lvl2pPr>
    <a:lvl3pPr marL="914400" algn="l" rtl="0" fontAlgn="base">
      <a:spcBef>
        <a:spcPct val="0"/>
      </a:spcBef>
      <a:spcAft>
        <a:spcPct val="0"/>
      </a:spcAft>
      <a:defRPr kern="1200">
        <a:solidFill>
          <a:schemeClr val="tx1"/>
        </a:solidFill>
        <a:latin typeface="Arial" charset="0"/>
        <a:ea typeface="ヒラギノ角ゴ Pro W3" charset="0"/>
        <a:cs typeface="Arial" charset="0"/>
      </a:defRPr>
    </a:lvl3pPr>
    <a:lvl4pPr marL="1371600" algn="l" rtl="0" fontAlgn="base">
      <a:spcBef>
        <a:spcPct val="0"/>
      </a:spcBef>
      <a:spcAft>
        <a:spcPct val="0"/>
      </a:spcAft>
      <a:defRPr kern="1200">
        <a:solidFill>
          <a:schemeClr val="tx1"/>
        </a:solidFill>
        <a:latin typeface="Arial" charset="0"/>
        <a:ea typeface="ヒラギノ角ゴ Pro W3" charset="0"/>
        <a:cs typeface="Arial" charset="0"/>
      </a:defRPr>
    </a:lvl4pPr>
    <a:lvl5pPr marL="1828800" algn="l" rtl="0" fontAlgn="base">
      <a:spcBef>
        <a:spcPct val="0"/>
      </a:spcBef>
      <a:spcAft>
        <a:spcPct val="0"/>
      </a:spcAft>
      <a:defRPr kern="1200">
        <a:solidFill>
          <a:schemeClr val="tx1"/>
        </a:solidFill>
        <a:latin typeface="Arial" charset="0"/>
        <a:ea typeface="ヒラギノ角ゴ Pro W3" charset="0"/>
        <a:cs typeface="Arial" charset="0"/>
      </a:defRPr>
    </a:lvl5pPr>
    <a:lvl6pPr marL="2286000" algn="l" defTabSz="457200" rtl="0" eaLnBrk="1" latinLnBrk="0" hangingPunct="1">
      <a:defRPr kern="1200">
        <a:solidFill>
          <a:schemeClr val="tx1"/>
        </a:solidFill>
        <a:latin typeface="Arial" charset="0"/>
        <a:ea typeface="ヒラギノ角ゴ Pro W3" charset="0"/>
        <a:cs typeface="Arial" charset="0"/>
      </a:defRPr>
    </a:lvl6pPr>
    <a:lvl7pPr marL="2743200" algn="l" defTabSz="457200" rtl="0" eaLnBrk="1" latinLnBrk="0" hangingPunct="1">
      <a:defRPr kern="1200">
        <a:solidFill>
          <a:schemeClr val="tx1"/>
        </a:solidFill>
        <a:latin typeface="Arial" charset="0"/>
        <a:ea typeface="ヒラギノ角ゴ Pro W3" charset="0"/>
        <a:cs typeface="Arial" charset="0"/>
      </a:defRPr>
    </a:lvl7pPr>
    <a:lvl8pPr marL="3200400" algn="l" defTabSz="457200" rtl="0" eaLnBrk="1" latinLnBrk="0" hangingPunct="1">
      <a:defRPr kern="1200">
        <a:solidFill>
          <a:schemeClr val="tx1"/>
        </a:solidFill>
        <a:latin typeface="Arial" charset="0"/>
        <a:ea typeface="ヒラギノ角ゴ Pro W3" charset="0"/>
        <a:cs typeface="Arial" charset="0"/>
      </a:defRPr>
    </a:lvl8pPr>
    <a:lvl9pPr marL="3657600" algn="l" defTabSz="457200" rtl="0" eaLnBrk="1" latinLnBrk="0" hangingPunct="1">
      <a:defRPr kern="1200">
        <a:solidFill>
          <a:schemeClr val="tx1"/>
        </a:solidFill>
        <a:latin typeface="Arial" charset="0"/>
        <a:ea typeface="ヒラギノ角ゴ Pro W3" charset="0"/>
        <a:cs typeface="Arial" charset="0"/>
      </a:defRPr>
    </a:lvl9pPr>
  </p:defaultTextStyle>
  <p:extLst>
    <p:ext uri="{EFAFB233-063F-42B5-8137-9DF3F51BA10A}">
      <p15:sldGuideLst xmlns:p15="http://schemas.microsoft.com/office/powerpoint/2012/main">
        <p15:guide id="1" orient="horz" pos="1008" userDrawn="1">
          <p15:clr>
            <a:srgbClr val="A4A3A4"/>
          </p15:clr>
        </p15:guide>
        <p15:guide id="2" pos="192" userDrawn="1">
          <p15:clr>
            <a:srgbClr val="A4A3A4"/>
          </p15:clr>
        </p15:guide>
        <p15:guide id="3" pos="2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374A"/>
    <a:srgbClr val="004165"/>
    <a:srgbClr val="A9B2B1"/>
    <a:srgbClr val="C6D5D7"/>
    <a:srgbClr val="DCEAEA"/>
    <a:srgbClr val="EBFDFF"/>
    <a:srgbClr val="ECFCFE"/>
    <a:srgbClr val="D9EFF8"/>
    <a:srgbClr val="ECEFE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0" autoAdjust="0"/>
    <p:restoredTop sz="67128" autoAdjust="0"/>
  </p:normalViewPr>
  <p:slideViewPr>
    <p:cSldViewPr showGuides="1">
      <p:cViewPr varScale="1">
        <p:scale>
          <a:sx n="48" d="100"/>
          <a:sy n="48" d="100"/>
        </p:scale>
        <p:origin x="1050" y="48"/>
      </p:cViewPr>
      <p:guideLst>
        <p:guide orient="horz" pos="1008"/>
        <p:guide pos="192"/>
        <p:guide pos="288"/>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88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16E6FB2C-DA94-C541-9E89-F92525DB3B64}" type="datetimeFigureOut">
              <a:rPr lang="en-US" smtClean="0"/>
              <a:t>5/25/2019</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1C54B805-CDAB-3A40-8111-AB777D1FAB7A}" type="slidenum">
              <a:rPr lang="en-US" smtClean="0"/>
              <a:t>‹#›</a:t>
            </a:fld>
            <a:endParaRPr lang="en-US"/>
          </a:p>
        </p:txBody>
      </p:sp>
    </p:spTree>
    <p:extLst>
      <p:ext uri="{BB962C8B-B14F-4D97-AF65-F5344CB8AC3E}">
        <p14:creationId xmlns:p14="http://schemas.microsoft.com/office/powerpoint/2010/main" val="465603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Congratulations on your election! As treasurer you are the club’s accountant. You are responsible for managing the bank account, collecting dues and submitting forms to World Headquarters.</a:t>
            </a:r>
          </a:p>
          <a:p>
            <a:endParaRPr lang="en-US" sz="12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1</a:t>
            </a:fld>
            <a:endParaRPr lang="en-US"/>
          </a:p>
        </p:txBody>
      </p:sp>
    </p:spTree>
    <p:extLst>
      <p:ext uri="{BB962C8B-B14F-4D97-AF65-F5344CB8AC3E}">
        <p14:creationId xmlns:p14="http://schemas.microsoft.com/office/powerpoint/2010/main" val="1063771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Now that we’ve looked at your club meeting responsibilities, we’ll look at your executive committee responsibilities.</a:t>
            </a:r>
          </a:p>
          <a:p>
            <a:r>
              <a:rPr lang="en-US" sz="1200" b="0" i="0" u="none" strike="noStrike" kern="1200" baseline="0" dirty="0">
                <a:solidFill>
                  <a:schemeClr val="tx1"/>
                </a:solidFill>
                <a:latin typeface="+mn-lt"/>
                <a:ea typeface="+mn-ea"/>
                <a:cs typeface="+mn-cs"/>
              </a:rPr>
              <a:t>▪ Prepare a budget.</a:t>
            </a:r>
          </a:p>
          <a:p>
            <a:r>
              <a:rPr lang="en-US" sz="1200" b="0" i="0" u="none" strike="noStrike" kern="1200" baseline="0" dirty="0">
                <a:solidFill>
                  <a:schemeClr val="tx1"/>
                </a:solidFill>
                <a:latin typeface="+mn-lt"/>
                <a:ea typeface="+mn-ea"/>
                <a:cs typeface="+mn-cs"/>
              </a:rPr>
              <a:t>▪ Present verbal and written quarterly financial reports.</a:t>
            </a:r>
          </a:p>
          <a:p>
            <a:r>
              <a:rPr lang="en-US" sz="1200" b="0" i="0" u="none" strike="noStrike" kern="1200" baseline="0" dirty="0">
                <a:solidFill>
                  <a:schemeClr val="tx1"/>
                </a:solidFill>
                <a:latin typeface="+mn-lt"/>
                <a:ea typeface="+mn-ea"/>
                <a:cs typeface="+mn-cs"/>
              </a:rPr>
              <a:t>▪ Submit club accounts for audit to the audit committee.</a:t>
            </a:r>
          </a:p>
          <a:p>
            <a:r>
              <a:rPr lang="en-US" sz="1200" b="0" i="0" u="none" strike="noStrike" kern="1200" baseline="0" dirty="0">
                <a:solidFill>
                  <a:schemeClr val="tx1"/>
                </a:solidFill>
                <a:latin typeface="+mn-lt"/>
                <a:ea typeface="+mn-ea"/>
                <a:cs typeface="+mn-cs"/>
              </a:rPr>
              <a:t>▪ Work with the executive committee on the Club Success Plan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Now that we’ve looked at your responsibilities in and out of the club, as well as your executive committee, we can explore the specifics.</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10</a:t>
            </a:fld>
            <a:endParaRPr lang="en-US"/>
          </a:p>
        </p:txBody>
      </p:sp>
    </p:spTree>
    <p:extLst>
      <p:ext uri="{BB962C8B-B14F-4D97-AF65-F5344CB8AC3E}">
        <p14:creationId xmlns:p14="http://schemas.microsoft.com/office/powerpoint/2010/main" val="445374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discussion among participants</a:t>
            </a:r>
          </a:p>
          <a:p>
            <a:r>
              <a:rPr lang="en-US" sz="1200" b="0" i="0" u="none" strike="noStrike" kern="1200" baseline="0" dirty="0">
                <a:solidFill>
                  <a:schemeClr val="tx1"/>
                </a:solidFill>
                <a:latin typeface="+mn-lt"/>
                <a:ea typeface="+mn-ea"/>
                <a:cs typeface="+mn-cs"/>
              </a:rPr>
              <a:t>▪ How will you fulfill this responsibility? (What specific actions will you complete?)</a:t>
            </a:r>
          </a:p>
          <a:p>
            <a:r>
              <a:rPr lang="en-US" sz="1200" b="0" i="0" u="none" strike="noStrike" kern="1200" baseline="0" dirty="0">
                <a:solidFill>
                  <a:schemeClr val="tx1"/>
                </a:solidFill>
                <a:latin typeface="+mn-lt"/>
                <a:ea typeface="+mn-ea"/>
                <a:cs typeface="+mn-cs"/>
              </a:rPr>
              <a:t>▪ When will each action be completed?</a:t>
            </a:r>
          </a:p>
          <a:p>
            <a:r>
              <a:rPr lang="en-US" sz="1200" b="0" i="0" u="none" strike="noStrike" kern="1200" baseline="0" dirty="0">
                <a:solidFill>
                  <a:schemeClr val="tx1"/>
                </a:solidFill>
                <a:latin typeface="+mn-lt"/>
                <a:ea typeface="+mn-ea"/>
                <a:cs typeface="+mn-cs"/>
              </a:rPr>
              <a:t>▪ Who is available to help you?</a:t>
            </a:r>
          </a:p>
          <a:p>
            <a:r>
              <a:rPr lang="en-US" sz="1200" b="0" i="0" u="none" strike="noStrike" kern="1200" baseline="0" dirty="0">
                <a:solidFill>
                  <a:schemeClr val="tx1"/>
                </a:solidFill>
                <a:latin typeface="+mn-lt"/>
                <a:ea typeface="+mn-ea"/>
                <a:cs typeface="+mn-cs"/>
              </a:rPr>
              <a:t>▪ What materials and resources can you use?</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11</a:t>
            </a:fld>
            <a:endParaRPr lang="en-US"/>
          </a:p>
        </p:txBody>
      </p:sp>
    </p:spTree>
    <p:extLst>
      <p:ext uri="{BB962C8B-B14F-4D97-AF65-F5344CB8AC3E}">
        <p14:creationId xmlns:p14="http://schemas.microsoft.com/office/powerpoint/2010/main" val="16714557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are several resources available to help you in your role as treasurer.</a:t>
            </a:r>
          </a:p>
          <a:p>
            <a:r>
              <a:rPr lang="en-US" sz="1200" b="0" i="0" u="none" strike="noStrike" kern="1200" baseline="0" dirty="0">
                <a:solidFill>
                  <a:schemeClr val="tx1"/>
                </a:solidFill>
                <a:latin typeface="+mn-lt"/>
                <a:ea typeface="+mn-ea"/>
                <a:cs typeface="+mn-cs"/>
              </a:rPr>
              <a:t>Getting Started: </a:t>
            </a:r>
          </a:p>
          <a:p>
            <a:r>
              <a:rPr lang="en-US" sz="1200" b="0" i="0" u="none" strike="noStrike" kern="1200" baseline="0" dirty="0">
                <a:solidFill>
                  <a:schemeClr val="tx1"/>
                </a:solidFill>
                <a:latin typeface="+mn-lt"/>
                <a:ea typeface="+mn-ea"/>
                <a:cs typeface="+mn-cs"/>
              </a:rPr>
              <a:t>▪ Attend district-sponsored club-officer training program. ▪ Read the </a:t>
            </a:r>
            <a:r>
              <a:rPr lang="en-US" sz="1200" b="0" i="1" u="none" strike="noStrike" kern="1200" baseline="0" dirty="0">
                <a:solidFill>
                  <a:schemeClr val="tx1"/>
                </a:solidFill>
                <a:latin typeface="+mn-lt"/>
                <a:ea typeface="+mn-ea"/>
                <a:cs typeface="+mn-cs"/>
              </a:rPr>
              <a:t>Club Leadership Handbook </a:t>
            </a:r>
            <a:r>
              <a:rPr lang="en-US" sz="1200" b="0" i="0" u="none" strike="noStrike" kern="1200" baseline="0" dirty="0">
                <a:solidFill>
                  <a:schemeClr val="tx1"/>
                </a:solidFill>
                <a:latin typeface="+mn-lt"/>
                <a:ea typeface="+mn-ea"/>
                <a:cs typeface="+mn-cs"/>
              </a:rPr>
              <a:t>(Item 1310) and </a:t>
            </a:r>
            <a:r>
              <a:rPr lang="en-US" sz="1200" b="0" i="1" u="none" strike="noStrike" kern="1200" baseline="0" dirty="0">
                <a:solidFill>
                  <a:schemeClr val="tx1"/>
                </a:solidFill>
                <a:latin typeface="+mn-lt"/>
                <a:ea typeface="+mn-ea"/>
                <a:cs typeface="+mn-cs"/>
              </a:rPr>
              <a:t>Distinguished Club Program and Club Success Plan </a:t>
            </a:r>
            <a:r>
              <a:rPr lang="en-US" sz="1200" b="0" i="0" u="none" strike="noStrike" kern="1200" baseline="0" dirty="0">
                <a:solidFill>
                  <a:schemeClr val="tx1"/>
                </a:solidFill>
                <a:latin typeface="+mn-lt"/>
                <a:ea typeface="+mn-ea"/>
                <a:cs typeface="+mn-cs"/>
              </a:rPr>
              <a:t>(Item 1111).</a:t>
            </a:r>
          </a:p>
          <a:p>
            <a:r>
              <a:rPr lang="en-US" sz="1200" b="0" i="0" u="none" strike="noStrike" kern="1200" baseline="0" dirty="0">
                <a:solidFill>
                  <a:schemeClr val="tx1"/>
                </a:solidFill>
                <a:latin typeface="+mn-lt"/>
                <a:ea typeface="+mn-ea"/>
                <a:cs typeface="+mn-cs"/>
              </a:rPr>
              <a:t>▪ Meet with the outgoing executive committee to transfer any necessary information.</a:t>
            </a:r>
          </a:p>
          <a:p>
            <a:r>
              <a:rPr lang="en-US" sz="1200" b="0" i="0" u="none" strike="noStrike" kern="1200" baseline="0" dirty="0">
                <a:solidFill>
                  <a:schemeClr val="tx1"/>
                </a:solidFill>
                <a:latin typeface="+mn-lt"/>
                <a:ea typeface="+mn-ea"/>
                <a:cs typeface="+mn-cs"/>
              </a:rPr>
              <a:t>▪ Meet with the outgoing treasurer to transfer any necessary files or information.</a:t>
            </a:r>
          </a:p>
          <a:p>
            <a:r>
              <a:rPr lang="en-US" sz="1200" b="0" i="0" u="none" strike="noStrike" kern="1200" baseline="0" dirty="0">
                <a:solidFill>
                  <a:schemeClr val="tx1"/>
                </a:solidFill>
                <a:latin typeface="+mn-lt"/>
                <a:ea typeface="+mn-ea"/>
                <a:cs typeface="+mn-cs"/>
              </a:rPr>
              <a:t>▪ Meet with the current executive committee and develop the Club Success Plan and budget.</a:t>
            </a:r>
          </a:p>
          <a:p>
            <a:r>
              <a:rPr lang="en-US" sz="1200" b="0" i="0" u="none" strike="noStrike" kern="1200" baseline="0" dirty="0">
                <a:solidFill>
                  <a:schemeClr val="tx1"/>
                </a:solidFill>
                <a:latin typeface="+mn-lt"/>
                <a:ea typeface="+mn-ea"/>
                <a:cs typeface="+mn-cs"/>
              </a:rPr>
              <a:t>▪ Review the Policies and Protocol section in the Governing Documents.</a:t>
            </a:r>
          </a:p>
          <a:p>
            <a:r>
              <a:rPr lang="en-US" sz="1200" b="0" i="0" u="none" strike="noStrike" kern="1200" baseline="0" dirty="0">
                <a:solidFill>
                  <a:schemeClr val="tx1"/>
                </a:solidFill>
                <a:latin typeface="+mn-lt"/>
                <a:ea typeface="+mn-ea"/>
                <a:cs typeface="+mn-cs"/>
              </a:rPr>
              <a:t>▪ Prepare a budget.</a:t>
            </a:r>
          </a:p>
          <a:p>
            <a:r>
              <a:rPr lang="en-US" sz="1200" b="0" i="0" u="none" strike="noStrike" kern="1200" baseline="0" dirty="0">
                <a:solidFill>
                  <a:schemeClr val="tx1"/>
                </a:solidFill>
                <a:latin typeface="+mn-lt"/>
                <a:ea typeface="+mn-ea"/>
                <a:cs typeface="+mn-cs"/>
              </a:rPr>
              <a:t>▪ Review the records of the past treasurer and most recent</a:t>
            </a:r>
          </a:p>
          <a:p>
            <a:r>
              <a:rPr lang="en-US" sz="1200" b="0" i="0" u="none" strike="noStrike" kern="1200" baseline="0" dirty="0">
                <a:solidFill>
                  <a:schemeClr val="tx1"/>
                </a:solidFill>
                <a:latin typeface="+mn-lt"/>
                <a:ea typeface="+mn-ea"/>
                <a:cs typeface="+mn-cs"/>
              </a:rPr>
              <a:t>quarterly financial report.</a:t>
            </a:r>
          </a:p>
          <a:p>
            <a:r>
              <a:rPr lang="en-US" sz="1200" b="0" i="0" u="none" strike="noStrike" kern="1200" baseline="0" dirty="0">
                <a:solidFill>
                  <a:schemeClr val="tx1"/>
                </a:solidFill>
                <a:latin typeface="+mn-lt"/>
                <a:ea typeface="+mn-ea"/>
                <a:cs typeface="+mn-cs"/>
              </a:rPr>
              <a:t>▪ Review the audit committee’s most recent report.</a:t>
            </a:r>
          </a:p>
          <a:p>
            <a:r>
              <a:rPr lang="en-US" sz="1200" b="0" i="0" u="none" strike="noStrike" kern="1200" baseline="0" dirty="0">
                <a:solidFill>
                  <a:schemeClr val="tx1"/>
                </a:solidFill>
                <a:latin typeface="+mn-lt"/>
                <a:ea typeface="+mn-ea"/>
                <a:cs typeface="+mn-cs"/>
              </a:rPr>
              <a:t>▪ Provide the bank with a bank signatory card.</a:t>
            </a:r>
          </a:p>
          <a:p>
            <a:r>
              <a:rPr lang="en-US" sz="1200" b="0" i="0" u="none" strike="noStrike" kern="1200" baseline="0" dirty="0">
                <a:solidFill>
                  <a:schemeClr val="tx1"/>
                </a:solidFill>
                <a:latin typeface="+mn-lt"/>
                <a:ea typeface="+mn-ea"/>
                <a:cs typeface="+mn-cs"/>
              </a:rPr>
              <a:t>▪ Create a simple financial record-keeping system if one is not in</a:t>
            </a:r>
          </a:p>
          <a:p>
            <a:r>
              <a:rPr lang="en-US" sz="1200" b="0" i="0" u="none" strike="noStrike" kern="1200" baseline="0" dirty="0">
                <a:solidFill>
                  <a:schemeClr val="tx1"/>
                </a:solidFill>
                <a:latin typeface="+mn-lt"/>
                <a:ea typeface="+mn-ea"/>
                <a:cs typeface="+mn-cs"/>
              </a:rPr>
              <a:t>place.</a:t>
            </a:r>
          </a:p>
        </p:txBody>
      </p:sp>
      <p:sp>
        <p:nvSpPr>
          <p:cNvPr id="4" name="Slide Number Placeholder 3"/>
          <p:cNvSpPr>
            <a:spLocks noGrp="1"/>
          </p:cNvSpPr>
          <p:nvPr>
            <p:ph type="sldNum" sz="quarter" idx="5"/>
          </p:nvPr>
        </p:nvSpPr>
        <p:spPr/>
        <p:txBody>
          <a:bodyPr/>
          <a:lstStyle/>
          <a:p>
            <a:fld id="{1C54B805-CDAB-3A40-8111-AB777D1FAB7A}" type="slidenum">
              <a:rPr lang="en-US" smtClean="0"/>
              <a:t>12</a:t>
            </a:fld>
            <a:endParaRPr lang="en-US"/>
          </a:p>
        </p:txBody>
      </p:sp>
    </p:spTree>
    <p:extLst>
      <p:ext uri="{BB962C8B-B14F-4D97-AF65-F5344CB8AC3E}">
        <p14:creationId xmlns:p14="http://schemas.microsoft.com/office/powerpoint/2010/main" val="417470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Review the records of the past treasurer and most recent</a:t>
            </a:r>
          </a:p>
          <a:p>
            <a:r>
              <a:rPr lang="en-US" sz="1200" b="0" i="0" u="none" strike="noStrike" kern="1200" baseline="0" dirty="0">
                <a:solidFill>
                  <a:schemeClr val="tx1"/>
                </a:solidFill>
                <a:latin typeface="+mn-lt"/>
                <a:ea typeface="+mn-ea"/>
                <a:cs typeface="+mn-cs"/>
              </a:rPr>
              <a:t>quarterly financial report.</a:t>
            </a:r>
          </a:p>
          <a:p>
            <a:r>
              <a:rPr lang="en-US" sz="1200" b="0" i="0" u="none" strike="noStrike" kern="1200" baseline="0" dirty="0">
                <a:solidFill>
                  <a:schemeClr val="tx1"/>
                </a:solidFill>
                <a:latin typeface="+mn-lt"/>
                <a:ea typeface="+mn-ea"/>
                <a:cs typeface="+mn-cs"/>
              </a:rPr>
              <a:t>▪ Review the audit committee’s most recent report.</a:t>
            </a:r>
          </a:p>
          <a:p>
            <a:r>
              <a:rPr lang="en-US" sz="1200" b="0" i="0" u="none" strike="noStrike" kern="1200" baseline="0" dirty="0">
                <a:solidFill>
                  <a:schemeClr val="tx1"/>
                </a:solidFill>
                <a:latin typeface="+mn-lt"/>
                <a:ea typeface="+mn-ea"/>
                <a:cs typeface="+mn-cs"/>
              </a:rPr>
              <a:t>▪ Provide the bank with a bank signatory card.</a:t>
            </a:r>
          </a:p>
          <a:p>
            <a:r>
              <a:rPr lang="en-US" sz="1200" b="0" i="0" u="none" strike="noStrike" kern="1200" baseline="0" dirty="0">
                <a:solidFill>
                  <a:schemeClr val="tx1"/>
                </a:solidFill>
                <a:latin typeface="+mn-lt"/>
                <a:ea typeface="+mn-ea"/>
                <a:cs typeface="+mn-cs"/>
              </a:rPr>
              <a:t>▪ Create a simple financial record-keeping system if one is not in</a:t>
            </a:r>
          </a:p>
          <a:p>
            <a:r>
              <a:rPr lang="en-US" sz="1200" b="0" i="0" u="none" strike="noStrike" kern="1200" baseline="0" dirty="0">
                <a:solidFill>
                  <a:schemeClr val="tx1"/>
                </a:solidFill>
                <a:latin typeface="+mn-lt"/>
                <a:ea typeface="+mn-ea"/>
                <a:cs typeface="+mn-cs"/>
              </a:rPr>
              <a:t>place.</a:t>
            </a:r>
          </a:p>
        </p:txBody>
      </p:sp>
      <p:sp>
        <p:nvSpPr>
          <p:cNvPr id="4" name="Slide Number Placeholder 3"/>
          <p:cNvSpPr>
            <a:spLocks noGrp="1"/>
          </p:cNvSpPr>
          <p:nvPr>
            <p:ph type="sldNum" sz="quarter" idx="5"/>
          </p:nvPr>
        </p:nvSpPr>
        <p:spPr/>
        <p:txBody>
          <a:bodyPr/>
          <a:lstStyle/>
          <a:p>
            <a:fld id="{1C54B805-CDAB-3A40-8111-AB777D1FAB7A}" type="slidenum">
              <a:rPr lang="en-US" smtClean="0"/>
              <a:t>13</a:t>
            </a:fld>
            <a:endParaRPr lang="en-US"/>
          </a:p>
        </p:txBody>
      </p:sp>
    </p:spTree>
    <p:extLst>
      <p:ext uri="{BB962C8B-B14F-4D97-AF65-F5344CB8AC3E}">
        <p14:creationId xmlns:p14="http://schemas.microsoft.com/office/powerpoint/2010/main" val="3350342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There are many resources available to the treasurer through the</a:t>
            </a:r>
          </a:p>
          <a:p>
            <a:r>
              <a:rPr lang="en-US" sz="1200" b="0" i="0" u="none" strike="noStrike" kern="1200" baseline="0" dirty="0">
                <a:solidFill>
                  <a:schemeClr val="tx1"/>
                </a:solidFill>
                <a:latin typeface="+mn-lt"/>
                <a:ea typeface="+mn-ea"/>
                <a:cs typeface="+mn-cs"/>
              </a:rPr>
              <a:t>Toastmasters website and manuals.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Additional resources can be found in the </a:t>
            </a:r>
            <a:r>
              <a:rPr lang="en-US" sz="1200" b="0" i="1" u="none" strike="noStrike" kern="1200" baseline="0" dirty="0">
                <a:solidFill>
                  <a:schemeClr val="tx1"/>
                </a:solidFill>
                <a:latin typeface="+mn-lt"/>
                <a:ea typeface="+mn-ea"/>
                <a:cs typeface="+mn-cs"/>
              </a:rPr>
              <a:t>Club Leadership</a:t>
            </a:r>
          </a:p>
          <a:p>
            <a:r>
              <a:rPr lang="en-US" sz="1200" b="0" i="1" u="none" strike="noStrike" kern="1200" baseline="0" dirty="0">
                <a:solidFill>
                  <a:schemeClr val="tx1"/>
                </a:solidFill>
                <a:latin typeface="+mn-lt"/>
                <a:ea typeface="+mn-ea"/>
                <a:cs typeface="+mn-cs"/>
              </a:rPr>
              <a:t>Handbook </a:t>
            </a:r>
            <a:r>
              <a:rPr lang="en-US" sz="1200" b="0" i="0" u="none" strike="noStrike" kern="1200" baseline="0" dirty="0">
                <a:solidFill>
                  <a:schemeClr val="tx1"/>
                </a:solidFill>
                <a:latin typeface="+mn-lt"/>
                <a:ea typeface="+mn-ea"/>
                <a:cs typeface="+mn-cs"/>
              </a:rPr>
              <a:t>(Item 1310) in the Treasurer section.</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14</a:t>
            </a:fld>
            <a:endParaRPr lang="en-US"/>
          </a:p>
        </p:txBody>
      </p:sp>
    </p:spTree>
    <p:extLst>
      <p:ext uri="{BB962C8B-B14F-4D97-AF65-F5344CB8AC3E}">
        <p14:creationId xmlns:p14="http://schemas.microsoft.com/office/powerpoint/2010/main" val="7028343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In this session, you learned about the role and responsibilities of a treasurer.</a:t>
            </a:r>
          </a:p>
          <a:p>
            <a:r>
              <a:rPr lang="en-US" sz="1200" b="0" i="0" u="none" strike="noStrike" kern="1200" baseline="0" dirty="0">
                <a:solidFill>
                  <a:schemeClr val="tx1"/>
                </a:solidFill>
                <a:latin typeface="+mn-lt"/>
                <a:ea typeface="+mn-ea"/>
                <a:cs typeface="+mn-cs"/>
              </a:rPr>
              <a:t>▪ Your responsibilities include managing the club bank account, collecting and submitting dues, keeping accurate records and preparing a budget.</a:t>
            </a:r>
          </a:p>
          <a:p>
            <a:r>
              <a:rPr lang="en-US" sz="1200" b="0" i="0" u="none" strike="noStrike" kern="1200" baseline="0" dirty="0">
                <a:solidFill>
                  <a:schemeClr val="tx1"/>
                </a:solidFill>
                <a:latin typeface="+mn-lt"/>
                <a:ea typeface="+mn-ea"/>
                <a:cs typeface="+mn-cs"/>
              </a:rPr>
              <a:t>▪ Serving as the treasurer will improve your accounting and organizational skills, especially with regards to receiving and managing money, preparing budgets, keeping accurate records and disbursement of funds.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INSTRUCT treasurers to take the session evaluation.</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15</a:t>
            </a:fld>
            <a:endParaRPr lang="en-US"/>
          </a:p>
        </p:txBody>
      </p:sp>
    </p:spTree>
    <p:extLst>
      <p:ext uri="{BB962C8B-B14F-4D97-AF65-F5344CB8AC3E}">
        <p14:creationId xmlns:p14="http://schemas.microsoft.com/office/powerpoint/2010/main" val="18960473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questions? </a:t>
            </a:r>
          </a:p>
          <a:p>
            <a:r>
              <a:rPr lang="en-US" dirty="0"/>
              <a:t>This presentation will be posted on the District website (www.district35.org) in August. </a:t>
            </a:r>
          </a:p>
        </p:txBody>
      </p:sp>
      <p:sp>
        <p:nvSpPr>
          <p:cNvPr id="4" name="Slide Number Placeholder 3"/>
          <p:cNvSpPr>
            <a:spLocks noGrp="1"/>
          </p:cNvSpPr>
          <p:nvPr>
            <p:ph type="sldNum" sz="quarter" idx="5"/>
          </p:nvPr>
        </p:nvSpPr>
        <p:spPr/>
        <p:txBody>
          <a:bodyPr/>
          <a:lstStyle/>
          <a:p>
            <a:fld id="{1C54B805-CDAB-3A40-8111-AB777D1FAB7A}" type="slidenum">
              <a:rPr lang="en-US" smtClean="0"/>
              <a:t>16</a:t>
            </a:fld>
            <a:endParaRPr lang="en-US"/>
          </a:p>
        </p:txBody>
      </p:sp>
    </p:spTree>
    <p:extLst>
      <p:ext uri="{BB962C8B-B14F-4D97-AF65-F5344CB8AC3E}">
        <p14:creationId xmlns:p14="http://schemas.microsoft.com/office/powerpoint/2010/main" val="1457713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First, treasurers learn about their role within the club. Then, they identify</a:t>
            </a:r>
          </a:p>
          <a:p>
            <a:r>
              <a:rPr lang="en-US" sz="1200" b="0" i="0" u="none" strike="noStrike" kern="1200" baseline="0" dirty="0">
                <a:solidFill>
                  <a:schemeClr val="tx1"/>
                </a:solidFill>
                <a:latin typeface="+mn-lt"/>
                <a:ea typeface="+mn-ea"/>
                <a:cs typeface="+mn-cs"/>
              </a:rPr>
              <a:t>the responsibilities of their role within club and club executive committee</a:t>
            </a:r>
          </a:p>
          <a:p>
            <a:r>
              <a:rPr lang="en-US" sz="1200" b="0" i="0" u="none" strike="noStrike" kern="1200" baseline="0" dirty="0">
                <a:solidFill>
                  <a:schemeClr val="tx1"/>
                </a:solidFill>
                <a:latin typeface="+mn-lt"/>
                <a:ea typeface="+mn-ea"/>
                <a:cs typeface="+mn-cs"/>
              </a:rPr>
              <a:t>meetings. To conclude, treasurers find specific resources to help them</a:t>
            </a:r>
          </a:p>
          <a:p>
            <a:r>
              <a:rPr lang="en-US" sz="1200" b="0" i="0" u="none" strike="noStrike" kern="1200" baseline="0" dirty="0">
                <a:solidFill>
                  <a:schemeClr val="tx1"/>
                </a:solidFill>
                <a:latin typeface="+mn-lt"/>
                <a:ea typeface="+mn-ea"/>
                <a:cs typeface="+mn-cs"/>
              </a:rPr>
              <a:t>fulfill their responsibilities.</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2</a:t>
            </a:fld>
            <a:endParaRPr lang="en-US"/>
          </a:p>
        </p:txBody>
      </p:sp>
    </p:spTree>
    <p:extLst>
      <p:ext uri="{BB962C8B-B14F-4D97-AF65-F5344CB8AC3E}">
        <p14:creationId xmlns:p14="http://schemas.microsoft.com/office/powerpoint/2010/main" val="2821721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TELL treasurers they can find information about their role in the </a:t>
            </a:r>
            <a:r>
              <a:rPr lang="en-US" sz="1200" b="0" i="1" u="none" strike="noStrike" kern="1200" baseline="0" dirty="0">
                <a:solidFill>
                  <a:schemeClr val="tx1"/>
                </a:solidFill>
                <a:latin typeface="+mn-lt"/>
                <a:ea typeface="+mn-ea"/>
                <a:cs typeface="+mn-cs"/>
              </a:rPr>
              <a:t>Club</a:t>
            </a:r>
          </a:p>
          <a:p>
            <a:r>
              <a:rPr lang="en-US" sz="1200" b="0" i="1" u="none" strike="noStrike" kern="1200" baseline="0" dirty="0">
                <a:solidFill>
                  <a:schemeClr val="tx1"/>
                </a:solidFill>
                <a:latin typeface="+mn-lt"/>
                <a:ea typeface="+mn-ea"/>
                <a:cs typeface="+mn-cs"/>
              </a:rPr>
              <a:t>Leadership Handbook </a:t>
            </a:r>
            <a:r>
              <a:rPr lang="en-US" sz="1200" b="0" i="0" u="none" strike="noStrike" kern="1200" baseline="0" dirty="0">
                <a:solidFill>
                  <a:schemeClr val="tx1"/>
                </a:solidFill>
                <a:latin typeface="+mn-lt"/>
                <a:ea typeface="+mn-ea"/>
                <a:cs typeface="+mn-cs"/>
              </a:rPr>
              <a:t>(Item 1310).</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ASK</a:t>
            </a:r>
          </a:p>
          <a:p>
            <a:r>
              <a:rPr lang="en-US" sz="1200" b="0" i="0" u="none" strike="noStrike" kern="1200" baseline="0" dirty="0">
                <a:solidFill>
                  <a:schemeClr val="tx1"/>
                </a:solidFill>
                <a:latin typeface="+mn-lt"/>
                <a:ea typeface="+mn-ea"/>
                <a:cs typeface="+mn-cs"/>
              </a:rPr>
              <a:t>What is the essence of the treasurer role?</a:t>
            </a:r>
          </a:p>
          <a:p>
            <a:r>
              <a:rPr lang="en-US" sz="1200" b="0" i="0" u="none" strike="noStrike" kern="1200" baseline="0" dirty="0">
                <a:solidFill>
                  <a:schemeClr val="tx1"/>
                </a:solidFill>
                <a:latin typeface="+mn-lt"/>
                <a:ea typeface="+mn-ea"/>
                <a:cs typeface="+mn-cs"/>
              </a:rPr>
              <a:t>▪ The treasurer is the club’s accountant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ASK</a:t>
            </a:r>
          </a:p>
          <a:p>
            <a:r>
              <a:rPr lang="en-US" sz="1200" b="0" i="0" u="none" strike="noStrike" kern="1200" baseline="0" dirty="0">
                <a:solidFill>
                  <a:schemeClr val="tx1"/>
                </a:solidFill>
                <a:latin typeface="+mn-lt"/>
                <a:ea typeface="+mn-ea"/>
                <a:cs typeface="+mn-cs"/>
              </a:rPr>
              <a:t>▪ What are the responsibilities of the treasurer?</a:t>
            </a:r>
          </a:p>
          <a:p>
            <a:r>
              <a:rPr lang="en-US" sz="1200" b="0" i="0" u="none" strike="noStrike" kern="1200" baseline="0" dirty="0">
                <a:solidFill>
                  <a:schemeClr val="tx1"/>
                </a:solidFill>
                <a:latin typeface="+mn-lt"/>
                <a:ea typeface="+mn-ea"/>
                <a:cs typeface="+mn-cs"/>
              </a:rPr>
              <a:t>▪ Oversee accounts</a:t>
            </a:r>
          </a:p>
          <a:p>
            <a:r>
              <a:rPr lang="en-US" sz="1200" b="0" i="0" u="none" strike="noStrike" kern="1200" baseline="0" dirty="0">
                <a:solidFill>
                  <a:schemeClr val="tx1"/>
                </a:solidFill>
                <a:latin typeface="+mn-lt"/>
                <a:ea typeface="+mn-ea"/>
                <a:cs typeface="+mn-cs"/>
              </a:rPr>
              <a:t>▪ Collect membership dues</a:t>
            </a:r>
          </a:p>
          <a:p>
            <a:r>
              <a:rPr lang="en-US" sz="1200" b="0" i="0" u="none" strike="noStrike" kern="1200" baseline="0" dirty="0">
                <a:solidFill>
                  <a:schemeClr val="tx1"/>
                </a:solidFill>
                <a:latin typeface="+mn-lt"/>
                <a:ea typeface="+mn-ea"/>
                <a:cs typeface="+mn-cs"/>
              </a:rPr>
              <a:t>▪ Pay bills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Your role as treasurer as stated in the Club Constitution and Standard Bylaws of Toastmasters International is: “The treasurer is responsible for club financial policies, procedures, and controls.  The club treasurer receives and disburses, with the approval of this club, all club funds; pays to Toastmasters International all financial obligations of this club as they come due; and keeps an accurate account of all transactions. The club treasurer shall make financial reports to this club and to the club executive committee quarterly and upon request, and shall transmit the accounts and all undistributed funds to the successor in office at the end of the club treasurer’s term.”</a:t>
            </a:r>
          </a:p>
          <a:p>
            <a:r>
              <a:rPr lang="en-US" sz="1200" b="0" i="0" u="none" strike="noStrike" kern="1200" baseline="0" dirty="0">
                <a:solidFill>
                  <a:schemeClr val="tx1"/>
                </a:solidFill>
                <a:latin typeface="+mn-lt"/>
                <a:ea typeface="+mn-ea"/>
                <a:cs typeface="+mn-cs"/>
              </a:rPr>
              <a:t>▪ The constitution provides a definition. Yet, there are many responsibilities that make up the day-to-day activities of a treasurer.</a:t>
            </a:r>
          </a:p>
          <a:p>
            <a:r>
              <a:rPr lang="en-US" sz="1200" b="0" i="0" u="none" strike="noStrike" kern="1200" baseline="0" dirty="0">
                <a:solidFill>
                  <a:schemeClr val="tx1"/>
                </a:solidFill>
                <a:latin typeface="+mn-lt"/>
                <a:ea typeface="+mn-ea"/>
                <a:cs typeface="+mn-cs"/>
              </a:rPr>
              <a:t>▪ Everything you do as treasurer should support the club mission.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And what is our club mission?  We provide a supportive and positive learning experience in which members are empowered to develop communication and leadership skills, resulting in greater self-confidence and personal growth.</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Let’s take a closer look at your responsibilities and the tools you can use to fulfill your role.</a:t>
            </a:r>
          </a:p>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3</a:t>
            </a:fld>
            <a:endParaRPr lang="en-US"/>
          </a:p>
        </p:txBody>
      </p:sp>
    </p:spTree>
    <p:extLst>
      <p:ext uri="{BB962C8B-B14F-4D97-AF65-F5344CB8AC3E}">
        <p14:creationId xmlns:p14="http://schemas.microsoft.com/office/powerpoint/2010/main" val="3425978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Your treasurer responsibilities are in three categories:</a:t>
            </a:r>
          </a:p>
          <a:p>
            <a:r>
              <a:rPr lang="en-US" sz="1200" b="0" i="0" u="none" strike="noStrike" kern="1200" baseline="0" dirty="0">
                <a:solidFill>
                  <a:schemeClr val="tx1"/>
                </a:solidFill>
                <a:latin typeface="+mn-lt"/>
                <a:ea typeface="+mn-ea"/>
                <a:cs typeface="+mn-cs"/>
              </a:rPr>
              <a:t>▪ The Club Meeting</a:t>
            </a:r>
          </a:p>
          <a:p>
            <a:r>
              <a:rPr lang="en-US" sz="1200" b="0" i="0" u="none" strike="noStrike" kern="1200" baseline="0" dirty="0">
                <a:solidFill>
                  <a:schemeClr val="tx1"/>
                </a:solidFill>
                <a:latin typeface="+mn-lt"/>
                <a:ea typeface="+mn-ea"/>
                <a:cs typeface="+mn-cs"/>
              </a:rPr>
              <a:t>▪ Outside the Club Meeting</a:t>
            </a:r>
          </a:p>
          <a:p>
            <a:r>
              <a:rPr lang="en-US" sz="1200" b="0" i="0" u="none" strike="noStrike" kern="1200" baseline="0" dirty="0">
                <a:solidFill>
                  <a:schemeClr val="tx1"/>
                </a:solidFill>
                <a:latin typeface="+mn-lt"/>
                <a:ea typeface="+mn-ea"/>
                <a:cs typeface="+mn-cs"/>
              </a:rPr>
              <a:t>▪ The Executive Committee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We’ll start by exploring your club meeting responsibilities.</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4</a:t>
            </a:fld>
            <a:endParaRPr lang="en-US"/>
          </a:p>
        </p:txBody>
      </p:sp>
    </p:spTree>
    <p:extLst>
      <p:ext uri="{BB962C8B-B14F-4D97-AF65-F5344CB8AC3E}">
        <p14:creationId xmlns:p14="http://schemas.microsoft.com/office/powerpoint/2010/main" val="626724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Your club meeting responsibilities are split into two types:</a:t>
            </a:r>
          </a:p>
          <a:p>
            <a:r>
              <a:rPr lang="en-US" sz="1200" b="0" i="0" u="none" strike="noStrike" kern="1200" baseline="0" dirty="0">
                <a:solidFill>
                  <a:schemeClr val="tx1"/>
                </a:solidFill>
                <a:latin typeface="+mn-lt"/>
                <a:ea typeface="+mn-ea"/>
                <a:cs typeface="+mn-cs"/>
              </a:rPr>
              <a:t>▪ Before Club Meetings</a:t>
            </a:r>
          </a:p>
          <a:p>
            <a:r>
              <a:rPr lang="en-US" sz="1200" b="0" i="0" u="none" strike="noStrike" kern="1200" baseline="0" dirty="0">
                <a:solidFill>
                  <a:schemeClr val="tx1"/>
                </a:solidFill>
                <a:latin typeface="+mn-lt"/>
                <a:ea typeface="+mn-ea"/>
                <a:cs typeface="+mn-cs"/>
              </a:rPr>
              <a:t>▪ During Club Meetings</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5</a:t>
            </a:fld>
            <a:endParaRPr lang="en-US"/>
          </a:p>
        </p:txBody>
      </p:sp>
    </p:spTree>
    <p:extLst>
      <p:ext uri="{BB962C8B-B14F-4D97-AF65-F5344CB8AC3E}">
        <p14:creationId xmlns:p14="http://schemas.microsoft.com/office/powerpoint/2010/main" val="2132313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Before Club Meetings:</a:t>
            </a:r>
          </a:p>
          <a:p>
            <a:r>
              <a:rPr lang="en-US" sz="1200" b="0" i="0" u="none" strike="noStrike" kern="1200" baseline="0" dirty="0">
                <a:solidFill>
                  <a:schemeClr val="tx1"/>
                </a:solidFill>
                <a:latin typeface="+mn-lt"/>
                <a:ea typeface="+mn-ea"/>
                <a:cs typeface="+mn-cs"/>
              </a:rPr>
              <a:t>Prepare a financial report as necessary to be presented at the</a:t>
            </a:r>
          </a:p>
          <a:p>
            <a:r>
              <a:rPr lang="en-US" sz="1200" b="0" i="0" u="none" strike="noStrike" kern="1200" baseline="0" dirty="0">
                <a:solidFill>
                  <a:schemeClr val="tx1"/>
                </a:solidFill>
                <a:latin typeface="+mn-lt"/>
                <a:ea typeface="+mn-ea"/>
                <a:cs typeface="+mn-cs"/>
              </a:rPr>
              <a:t>meeting.</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6</a:t>
            </a:fld>
            <a:endParaRPr lang="en-US"/>
          </a:p>
        </p:txBody>
      </p:sp>
    </p:spTree>
    <p:extLst>
      <p:ext uri="{BB962C8B-B14F-4D97-AF65-F5344CB8AC3E}">
        <p14:creationId xmlns:p14="http://schemas.microsoft.com/office/powerpoint/2010/main" val="1523176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During Club Meetings</a:t>
            </a:r>
          </a:p>
          <a:p>
            <a:r>
              <a:rPr lang="en-US" sz="1200" b="0" i="0" u="none" strike="noStrike" kern="1200" baseline="0" dirty="0">
                <a:solidFill>
                  <a:schemeClr val="tx1"/>
                </a:solidFill>
                <a:latin typeface="+mn-lt"/>
                <a:ea typeface="+mn-ea"/>
                <a:cs typeface="+mn-cs"/>
              </a:rPr>
              <a:t>▪ Collect any payable membership-renewal dues and fees from</a:t>
            </a:r>
          </a:p>
          <a:p>
            <a:r>
              <a:rPr lang="en-US" sz="1200" b="0" i="0" u="none" strike="noStrike" kern="1200" baseline="0" dirty="0">
                <a:solidFill>
                  <a:schemeClr val="tx1"/>
                </a:solidFill>
                <a:latin typeface="+mn-lt"/>
                <a:ea typeface="+mn-ea"/>
                <a:cs typeface="+mn-cs"/>
              </a:rPr>
              <a:t>members.</a:t>
            </a:r>
          </a:p>
          <a:p>
            <a:r>
              <a:rPr lang="en-US" sz="1200" b="0" i="0" u="none" strike="noStrike" kern="1200" baseline="0" dirty="0">
                <a:solidFill>
                  <a:schemeClr val="tx1"/>
                </a:solidFill>
                <a:latin typeface="+mn-lt"/>
                <a:ea typeface="+mn-ea"/>
                <a:cs typeface="+mn-cs"/>
              </a:rPr>
              <a:t>▪ Present the club financial report when necessary.</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7</a:t>
            </a:fld>
            <a:endParaRPr lang="en-US"/>
          </a:p>
        </p:txBody>
      </p:sp>
    </p:spTree>
    <p:extLst>
      <p:ext uri="{BB962C8B-B14F-4D97-AF65-F5344CB8AC3E}">
        <p14:creationId xmlns:p14="http://schemas.microsoft.com/office/powerpoint/2010/main" val="4113352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Outside the Club Meeting</a:t>
            </a:r>
          </a:p>
          <a:p>
            <a:r>
              <a:rPr lang="en-US" sz="1200" b="0" i="0" u="none" strike="noStrike" kern="1200" baseline="0" dirty="0">
                <a:solidFill>
                  <a:schemeClr val="tx1"/>
                </a:solidFill>
                <a:latin typeface="+mn-lt"/>
                <a:ea typeface="+mn-ea"/>
                <a:cs typeface="+mn-cs"/>
              </a:rPr>
              <a:t>▪ Prepare a budget.</a:t>
            </a:r>
          </a:p>
          <a:p>
            <a:r>
              <a:rPr lang="en-US" sz="1200" b="0" i="0" u="none" strike="noStrike" kern="1200" baseline="0" dirty="0">
                <a:solidFill>
                  <a:schemeClr val="tx1"/>
                </a:solidFill>
                <a:latin typeface="+mn-lt"/>
                <a:ea typeface="+mn-ea"/>
                <a:cs typeface="+mn-cs"/>
              </a:rPr>
              <a:t>▪ Provide the bank with a bank signatory card.</a:t>
            </a:r>
          </a:p>
          <a:p>
            <a:r>
              <a:rPr lang="en-US" sz="1200" b="0" i="0" u="none" strike="noStrike" kern="1200" baseline="0" dirty="0">
                <a:solidFill>
                  <a:schemeClr val="tx1"/>
                </a:solidFill>
                <a:latin typeface="+mn-lt"/>
                <a:ea typeface="+mn-ea"/>
                <a:cs typeface="+mn-cs"/>
              </a:rPr>
              <a:t>▪ Collect and pay dues to World Headquarters.</a:t>
            </a:r>
          </a:p>
          <a:p>
            <a:r>
              <a:rPr lang="en-US" sz="1200" b="0" i="0" u="none" strike="noStrike" kern="1200" baseline="0" dirty="0">
                <a:solidFill>
                  <a:schemeClr val="tx1"/>
                </a:solidFill>
                <a:latin typeface="+mn-lt"/>
                <a:ea typeface="+mn-ea"/>
                <a:cs typeface="+mn-cs"/>
              </a:rPr>
              <a:t>▪ Submit new member applications and dues to World Headquarters.</a:t>
            </a:r>
          </a:p>
          <a:p>
            <a:r>
              <a:rPr lang="en-US" sz="1200" b="0" i="0" u="none" strike="noStrike" kern="1200" baseline="0" dirty="0">
                <a:solidFill>
                  <a:schemeClr val="tx1"/>
                </a:solidFill>
                <a:latin typeface="+mn-lt"/>
                <a:ea typeface="+mn-ea"/>
                <a:cs typeface="+mn-cs"/>
              </a:rPr>
              <a:t>▪ Issue checks to cover club expenses.</a:t>
            </a:r>
          </a:p>
          <a:p>
            <a:r>
              <a:rPr lang="en-US" sz="1200" b="0" i="0" u="none" strike="noStrike" kern="1200" baseline="0" dirty="0">
                <a:solidFill>
                  <a:schemeClr val="tx1"/>
                </a:solidFill>
                <a:latin typeface="+mn-lt"/>
                <a:ea typeface="+mn-ea"/>
                <a:cs typeface="+mn-cs"/>
              </a:rPr>
              <a:t>▪ Keep records of all financial transactions.</a:t>
            </a:r>
          </a:p>
        </p:txBody>
      </p:sp>
      <p:sp>
        <p:nvSpPr>
          <p:cNvPr id="4" name="Slide Number Placeholder 3"/>
          <p:cNvSpPr>
            <a:spLocks noGrp="1"/>
          </p:cNvSpPr>
          <p:nvPr>
            <p:ph type="sldNum" sz="quarter" idx="5"/>
          </p:nvPr>
        </p:nvSpPr>
        <p:spPr/>
        <p:txBody>
          <a:bodyPr/>
          <a:lstStyle/>
          <a:p>
            <a:fld id="{1C54B805-CDAB-3A40-8111-AB777D1FAB7A}" type="slidenum">
              <a:rPr lang="en-US" smtClean="0"/>
              <a:t>8</a:t>
            </a:fld>
            <a:endParaRPr lang="en-US"/>
          </a:p>
        </p:txBody>
      </p:sp>
    </p:spTree>
    <p:extLst>
      <p:ext uri="{BB962C8B-B14F-4D97-AF65-F5344CB8AC3E}">
        <p14:creationId xmlns:p14="http://schemas.microsoft.com/office/powerpoint/2010/main" val="3874981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 Present verbal and written quarterly financial reports to the executive committee.</a:t>
            </a:r>
          </a:p>
          <a:p>
            <a:r>
              <a:rPr lang="en-US" sz="1200" b="0" i="0" u="none" strike="noStrike" kern="1200" baseline="0" dirty="0">
                <a:solidFill>
                  <a:schemeClr val="tx1"/>
                </a:solidFill>
                <a:latin typeface="+mn-lt"/>
                <a:ea typeface="+mn-ea"/>
                <a:cs typeface="+mn-cs"/>
              </a:rPr>
              <a:t>▪ Submit club accounts for audit.</a:t>
            </a:r>
          </a:p>
          <a:p>
            <a:r>
              <a:rPr lang="en-US" sz="1200" b="0" i="0" u="none" strike="noStrike" kern="1200" baseline="0" dirty="0">
                <a:solidFill>
                  <a:schemeClr val="tx1"/>
                </a:solidFill>
                <a:latin typeface="+mn-lt"/>
                <a:ea typeface="+mn-ea"/>
                <a:cs typeface="+mn-cs"/>
              </a:rPr>
              <a:t>▪ Attend executive committee meetings.</a:t>
            </a:r>
          </a:p>
          <a:p>
            <a:r>
              <a:rPr lang="en-US" sz="1200" b="0" i="0" u="none" strike="noStrike" kern="1200" baseline="0" dirty="0">
                <a:solidFill>
                  <a:schemeClr val="tx1"/>
                </a:solidFill>
                <a:latin typeface="+mn-lt"/>
                <a:ea typeface="+mn-ea"/>
                <a:cs typeface="+mn-cs"/>
              </a:rPr>
              <a:t>▪ Reconcile deposits, expenditures, and cash on hand each month. </a:t>
            </a:r>
          </a:p>
          <a:p>
            <a:r>
              <a:rPr lang="en-US" sz="1200" b="0" i="0" u="none" strike="noStrike" kern="1200" baseline="0" dirty="0">
                <a:solidFill>
                  <a:schemeClr val="tx1"/>
                </a:solidFill>
                <a:latin typeface="+mn-lt"/>
                <a:ea typeface="+mn-ea"/>
                <a:cs typeface="+mn-cs"/>
              </a:rPr>
              <a:t>▪ Receive all bills and other financial correspondence for the club.</a:t>
            </a:r>
          </a:p>
          <a:p>
            <a:r>
              <a:rPr lang="en-US" sz="1200" b="0" i="0" u="none" strike="noStrike" kern="1200" baseline="0" dirty="0">
                <a:solidFill>
                  <a:schemeClr val="tx1"/>
                </a:solidFill>
                <a:latin typeface="+mn-lt"/>
                <a:ea typeface="+mn-ea"/>
                <a:cs typeface="+mn-cs"/>
              </a:rPr>
              <a:t>▪ Prepare for the audit committee near the end of your term of office.</a:t>
            </a:r>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9</a:t>
            </a:fld>
            <a:endParaRPr lang="en-US"/>
          </a:p>
        </p:txBody>
      </p:sp>
    </p:spTree>
    <p:extLst>
      <p:ext uri="{BB962C8B-B14F-4D97-AF65-F5344CB8AC3E}">
        <p14:creationId xmlns:p14="http://schemas.microsoft.com/office/powerpoint/2010/main" val="19490077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dark bkg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048000" y="1671826"/>
            <a:ext cx="3048000" cy="694946"/>
          </a:xfrm>
          <a:prstGeom prst="rect">
            <a:avLst/>
          </a:prstGeom>
        </p:spPr>
      </p:pic>
      <p:cxnSp>
        <p:nvCxnSpPr>
          <p:cNvPr id="4" name="Straight Connector 3"/>
          <p:cNvCxnSpPr/>
          <p:nvPr userDrawn="1"/>
        </p:nvCxnSpPr>
        <p:spPr>
          <a:xfrm>
            <a:off x="1066800" y="2743200"/>
            <a:ext cx="7010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rgbClr val="FFF0A0"/>
                </a:solidFill>
                <a:latin typeface="Myriad Pro" charset="0"/>
                <a:ea typeface="Myriad Pro" charset="0"/>
                <a:cs typeface="Myriad Pro" charset="0"/>
              </a:defRPr>
            </a:lvl1pPr>
          </a:lstStyle>
          <a:p>
            <a:r>
              <a:rPr lang="en-US" dirty="0"/>
              <a:t>Click to Edit Master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rgbClr val="EBEBEB"/>
                </a:solidFill>
              </a:defRPr>
            </a:lvl1pPr>
          </a:lstStyle>
          <a:p>
            <a:pPr lvl="0"/>
            <a:r>
              <a:rPr lang="en-US" dirty="0"/>
              <a:t>Click to Edit Master subtitle</a:t>
            </a:r>
          </a:p>
        </p:txBody>
      </p:sp>
    </p:spTree>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8D98C-3FBF-5641-BD16-364C967384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D43034-AA9A-AD42-942B-799575C34A4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64BD33-51B2-5D49-9BC5-11A1CE73BDE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38249E-5E42-7C42-882A-D9A67493F60F}"/>
              </a:ext>
            </a:extLst>
          </p:cNvPr>
          <p:cNvSpPr>
            <a:spLocks noGrp="1"/>
          </p:cNvSpPr>
          <p:nvPr>
            <p:ph type="dt" sz="half" idx="10"/>
          </p:nvPr>
        </p:nvSpPr>
        <p:spPr/>
        <p:txBody>
          <a:bodyPr/>
          <a:lstStyle/>
          <a:p>
            <a:fld id="{248339F4-1A0C-D746-9F26-480389EED880}" type="datetimeFigureOut">
              <a:rPr lang="en-US" smtClean="0"/>
              <a:t>5/25/2019</a:t>
            </a:fld>
            <a:endParaRPr lang="en-US"/>
          </a:p>
        </p:txBody>
      </p:sp>
      <p:sp>
        <p:nvSpPr>
          <p:cNvPr id="6" name="Footer Placeholder 5">
            <a:extLst>
              <a:ext uri="{FF2B5EF4-FFF2-40B4-BE49-F238E27FC236}">
                <a16:creationId xmlns:a16="http://schemas.microsoft.com/office/drawing/2014/main" id="{3EF827B4-4BD8-E740-9E64-F61ECAF1F8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41ED72-0357-194B-8F7F-579B74762B22}"/>
              </a:ext>
            </a:extLst>
          </p:cNvPr>
          <p:cNvSpPr>
            <a:spLocks noGrp="1"/>
          </p:cNvSpPr>
          <p:nvPr>
            <p:ph type="sldNum" sz="quarter" idx="12"/>
          </p:nvPr>
        </p:nvSpPr>
        <p:spPr/>
        <p:txBody>
          <a:bodyPr/>
          <a:lstStyle/>
          <a:p>
            <a:fld id="{D8C918FC-34BD-2246-8252-98A470DAD538}" type="slidenum">
              <a:rPr lang="en-US" smtClean="0"/>
              <a:t>‹#›</a:t>
            </a:fld>
            <a:endParaRPr lang="en-US"/>
          </a:p>
        </p:txBody>
      </p:sp>
    </p:spTree>
    <p:extLst>
      <p:ext uri="{BB962C8B-B14F-4D97-AF65-F5344CB8AC3E}">
        <p14:creationId xmlns:p14="http://schemas.microsoft.com/office/powerpoint/2010/main" val="1359923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light bkgd">
    <p:spTree>
      <p:nvGrpSpPr>
        <p:cNvPr id="1" name=""/>
        <p:cNvGrpSpPr/>
        <p:nvPr/>
      </p:nvGrpSpPr>
      <p:grpSpPr>
        <a:xfrm>
          <a:off x="0" y="0"/>
          <a:ext cx="0" cy="0"/>
          <a:chOff x="0" y="0"/>
          <a:chExt cx="0" cy="0"/>
        </a:xfrm>
      </p:grpSpPr>
      <p:cxnSp>
        <p:nvCxnSpPr>
          <p:cNvPr id="4" name="Straight Connector 3"/>
          <p:cNvCxnSpPr/>
          <p:nvPr userDrawn="1"/>
        </p:nvCxnSpPr>
        <p:spPr>
          <a:xfrm>
            <a:off x="1066800" y="2743200"/>
            <a:ext cx="7010400" cy="0"/>
          </a:xfrm>
          <a:prstGeom prst="line">
            <a:avLst/>
          </a:prstGeom>
          <a:ln>
            <a:solidFill>
              <a:srgbClr val="A9B2B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chemeClr val="tx2">
                    <a:lumMod val="65000"/>
                    <a:lumOff val="35000"/>
                  </a:schemeClr>
                </a:solidFill>
                <a:latin typeface="Myriad Pro" charset="0"/>
                <a:ea typeface="Myriad Pro" charset="0"/>
                <a:cs typeface="Myriad Pro" charset="0"/>
              </a:defRPr>
            </a:lvl1pPr>
          </a:lstStyle>
          <a:p>
            <a:r>
              <a:rPr lang="en-US" dirty="0"/>
              <a:t>Click to Edit Presentation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chemeClr val="tx2">
                    <a:lumMod val="65000"/>
                    <a:lumOff val="35000"/>
                  </a:schemeClr>
                </a:solidFill>
              </a:defRPr>
            </a:lvl1pPr>
          </a:lstStyle>
          <a:p>
            <a:pPr lvl="0"/>
            <a:r>
              <a:rPr lang="en-US" dirty="0"/>
              <a:t>Click to Edit Presentation Subtitle</a:t>
            </a:r>
          </a:p>
        </p:txBody>
      </p:sp>
      <p:pic>
        <p:nvPicPr>
          <p:cNvPr id="17" name="Picture 1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048000" y="1677404"/>
            <a:ext cx="3048000" cy="694944"/>
          </a:xfrm>
          <a:prstGeom prst="rect">
            <a:avLst/>
          </a:prstGeom>
        </p:spPr>
      </p:pic>
    </p:spTree>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Bulleted Content">
    <p:spTree>
      <p:nvGrpSpPr>
        <p:cNvPr id="1" name=""/>
        <p:cNvGrpSpPr/>
        <p:nvPr/>
      </p:nvGrpSpPr>
      <p:grpSpPr>
        <a:xfrm>
          <a:off x="0" y="0"/>
          <a:ext cx="0" cy="0"/>
          <a:chOff x="0" y="0"/>
          <a:chExt cx="0" cy="0"/>
        </a:xfrm>
      </p:grpSpPr>
      <p:cxnSp>
        <p:nvCxnSpPr>
          <p:cNvPr id="9" name="Straight Connector 8"/>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r>
              <a:rPr lang="en-US" dirty="0"/>
              <a:t>Click to edit Master title style</a:t>
            </a:r>
          </a:p>
        </p:txBody>
      </p:sp>
      <p:sp>
        <p:nvSpPr>
          <p:cNvPr id="11"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287338" indent="-287338">
              <a:buSzPct val="100000"/>
              <a:defRPr sz="2800">
                <a:solidFill>
                  <a:schemeClr val="tx2"/>
                </a:solidFill>
              </a:defRPr>
            </a:lvl1pPr>
            <a:lvl2pPr marL="685800" indent="-228600">
              <a:defRPr sz="2400">
                <a:solidFill>
                  <a:schemeClr val="tx2"/>
                </a:solidFill>
              </a:defRPr>
            </a:lvl2pPr>
            <a:lvl3pPr marL="1084263" indent="-169863">
              <a:defRPr sz="2000">
                <a:solidFill>
                  <a:schemeClr val="tx2"/>
                </a:solidFill>
              </a:defRPr>
            </a:lvl3pPr>
            <a:lvl4pPr>
              <a:defRPr sz="1800">
                <a:solidFill>
                  <a:schemeClr val="tx2"/>
                </a:solidFill>
              </a:defRPr>
            </a:lvl4pPr>
            <a:lvl5pPr marL="2060575" indent="-290513">
              <a:defRPr sz="18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4164710"/>
      </p:ext>
    </p:extLst>
  </p:cSld>
  <p:clrMapOvr>
    <a:masterClrMapping/>
  </p:clrMapOvr>
  <p:transition spd="slow">
    <p:wipe dir="r"/>
  </p:transition>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running 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9144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3"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0" indent="0">
              <a:buSzPct val="100000"/>
              <a:buFontTx/>
              <a:buNone/>
              <a:defRPr sz="2400">
                <a:solidFill>
                  <a:schemeClr val="tx2"/>
                </a:solidFill>
              </a:defRPr>
            </a:lvl1pPr>
            <a:lvl2pPr marL="457200" indent="0">
              <a:buFontTx/>
              <a:buNone/>
              <a:defRPr sz="2000">
                <a:solidFill>
                  <a:schemeClr val="tx2">
                    <a:lumMod val="65000"/>
                    <a:lumOff val="35000"/>
                  </a:schemeClr>
                </a:solidFill>
              </a:defRPr>
            </a:lvl2pPr>
            <a:lvl3pPr marL="914400" indent="0">
              <a:buFontTx/>
              <a:buNone/>
              <a:defRPr>
                <a:solidFill>
                  <a:schemeClr val="tx2">
                    <a:lumMod val="65000"/>
                    <a:lumOff val="35000"/>
                  </a:schemeClr>
                </a:solidFill>
              </a:defRPr>
            </a:lvl3pPr>
            <a:lvl4pPr marL="1371600" indent="0">
              <a:buFontTx/>
              <a:buNone/>
              <a:defRPr>
                <a:solidFill>
                  <a:schemeClr val="tx2">
                    <a:lumMod val="65000"/>
                    <a:lumOff val="35000"/>
                  </a:schemeClr>
                </a:solidFill>
              </a:defRPr>
            </a:lvl4pPr>
            <a:lvl5pPr marL="1770062" indent="0">
              <a:buFontTx/>
              <a:buNone/>
              <a:defRPr>
                <a:solidFill>
                  <a:schemeClr val="tx2">
                    <a:lumMod val="65000"/>
                    <a:lumOff val="35000"/>
                  </a:schemeClr>
                </a:solidFill>
              </a:defRPr>
            </a:lvl5pPr>
          </a:lstStyle>
          <a:p>
            <a:pPr lvl="0"/>
            <a:r>
              <a:rPr lang="en-US" dirty="0"/>
              <a:t>Click to edit Master text styles</a:t>
            </a:r>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820552"/>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s--bullets">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8382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4" name="Content Placeholder 3"/>
          <p:cNvSpPr>
            <a:spLocks noGrp="1"/>
          </p:cNvSpPr>
          <p:nvPr>
            <p:ph sz="quarter" idx="10" hasCustomPrompt="1"/>
          </p:nvPr>
        </p:nvSpPr>
        <p:spPr>
          <a:xfrm>
            <a:off x="5334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6" name="Content Placeholder 3"/>
          <p:cNvSpPr>
            <a:spLocks noGrp="1"/>
          </p:cNvSpPr>
          <p:nvPr>
            <p:ph sz="quarter" idx="11" hasCustomPrompt="1"/>
          </p:nvPr>
        </p:nvSpPr>
        <p:spPr>
          <a:xfrm>
            <a:off x="45720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2830085"/>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s--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762000"/>
          </a:xfrm>
          <a:prstGeom prst="rect">
            <a:avLst/>
          </a:prstGeom>
        </p:spPr>
        <p:txBody>
          <a:bodyPr vert="horz"/>
          <a:lstStyle>
            <a:lvl1pPr>
              <a:defRPr sz="3200">
                <a:solidFill>
                  <a:schemeClr val="tx2"/>
                </a:solidFill>
              </a:defRPr>
            </a:lvl1pPr>
          </a:lstStyle>
          <a:p>
            <a:r>
              <a:rPr lang="en-US" dirty="0"/>
              <a:t>Click to edit Master title style</a:t>
            </a:r>
          </a:p>
        </p:txBody>
      </p:sp>
      <p:cxnSp>
        <p:nvCxnSpPr>
          <p:cNvPr id="3" name="Straight Connector 2"/>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11" name="Content Placeholder 10"/>
          <p:cNvSpPr>
            <a:spLocks noGrp="1"/>
          </p:cNvSpPr>
          <p:nvPr>
            <p:ph sz="quarter" idx="10"/>
          </p:nvPr>
        </p:nvSpPr>
        <p:spPr>
          <a:xfrm>
            <a:off x="457200" y="1600200"/>
            <a:ext cx="3886200" cy="5029200"/>
          </a:xfrm>
          <a:prstGeom prst="rect">
            <a:avLst/>
          </a:prstGeom>
        </p:spPr>
        <p:txBody>
          <a:bodyPr vert="horz"/>
          <a:lstStyle>
            <a:lvl1pPr marL="0" indent="0">
              <a:buFontTx/>
              <a:buNone/>
              <a:defRPr>
                <a:solidFill>
                  <a:schemeClr val="tx2"/>
                </a:solidFill>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
        <p:nvSpPr>
          <p:cNvPr id="12" name="Content Placeholder 10"/>
          <p:cNvSpPr>
            <a:spLocks noGrp="1"/>
          </p:cNvSpPr>
          <p:nvPr>
            <p:ph sz="quarter" idx="11"/>
          </p:nvPr>
        </p:nvSpPr>
        <p:spPr>
          <a:xfrm>
            <a:off x="4648200" y="1600200"/>
            <a:ext cx="3886200" cy="5029200"/>
          </a:xfrm>
          <a:prstGeom prst="rect">
            <a:avLst/>
          </a:prstGeom>
        </p:spPr>
        <p:txBody>
          <a:bodyPr vert="horz"/>
          <a:lstStyle>
            <a:lvl1pPr marL="0" indent="0">
              <a:buFontTx/>
              <a:buNone/>
              <a:defRPr sz="2400"/>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1547827990"/>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 With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
        <p:nvSpPr>
          <p:cNvPr id="3"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endParaRPr lang="en-US" dirty="0"/>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075499"/>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 No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251808088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92BEE49C-A640-DF47-981F-3DDD420CAE4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7881859"/>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C6D5D7">
            <a:alpha val="65000"/>
          </a:srgbClr>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786624690"/>
      </p:ext>
    </p:extLst>
  </p:cSld>
  <p:clrMap bg1="lt1" tx1="dk1" bg2="lt2" tx2="dk2" accent1="accent1" accent2="accent2" accent3="accent3" accent4="accent4" accent5="accent5" accent6="accent6" hlink="hlink" folHlink="folHlink"/>
  <p:sldLayoutIdLst>
    <p:sldLayoutId id="2147483735" r:id="rId1"/>
    <p:sldLayoutId id="2147483734" r:id="rId2"/>
    <p:sldLayoutId id="2147483666" r:id="rId3"/>
    <p:sldLayoutId id="2147483740" r:id="rId4"/>
    <p:sldLayoutId id="2147483744" r:id="rId5"/>
    <p:sldLayoutId id="2147483745" r:id="rId6"/>
    <p:sldLayoutId id="2147483736" r:id="rId7"/>
    <p:sldLayoutId id="2147483743" r:id="rId8"/>
    <p:sldLayoutId id="2147483756" r:id="rId9"/>
    <p:sldLayoutId id="2147483759" r:id="rId10"/>
  </p:sldLayoutIdLst>
  <p:transition spd="slow">
    <p:wipe dir="r"/>
  </p:transition>
  <p:hf sldNum="0" hdr="0" ftr="0" dt="0"/>
  <p:txStyles>
    <p:titleStyle>
      <a:lvl1pPr algn="l" rtl="0" eaLnBrk="1" fontAlgn="base" hangingPunct="1">
        <a:spcBef>
          <a:spcPct val="0"/>
        </a:spcBef>
        <a:spcAft>
          <a:spcPct val="0"/>
        </a:spcAft>
        <a:defRPr sz="2800" b="1" i="0">
          <a:solidFill>
            <a:schemeClr val="tx2">
              <a:lumMod val="65000"/>
              <a:lumOff val="35000"/>
            </a:schemeClr>
          </a:solidFill>
          <a:latin typeface="Myriad Pro Semibold" charset="0"/>
          <a:ea typeface="Myriad Pro Semibold" charset="0"/>
          <a:cs typeface="Myriad Pro Semibold" charset="0"/>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p:titleStyle>
    <p:body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Treasurer</a:t>
            </a:r>
          </a:p>
        </p:txBody>
      </p:sp>
      <p:sp>
        <p:nvSpPr>
          <p:cNvPr id="21" name="Content Placeholder 20"/>
          <p:cNvSpPr>
            <a:spLocks noGrp="1"/>
          </p:cNvSpPr>
          <p:nvPr>
            <p:ph sz="quarter" idx="10"/>
          </p:nvPr>
        </p:nvSpPr>
        <p:spPr>
          <a:xfrm>
            <a:off x="1219200" y="4038600"/>
            <a:ext cx="6858000" cy="914400"/>
          </a:xfrm>
        </p:spPr>
        <p:txBody>
          <a:bodyPr/>
          <a:lstStyle/>
          <a:p>
            <a:r>
              <a:rPr lang="en-US" b="1" dirty="0"/>
              <a:t>Officer Training Extravaganza</a:t>
            </a:r>
            <a:br>
              <a:rPr lang="en-US" b="1" dirty="0"/>
            </a:br>
            <a:r>
              <a:rPr lang="en-US" b="1" dirty="0"/>
              <a:t>Seek – Learn – Grow</a:t>
            </a:r>
          </a:p>
          <a:p>
            <a:r>
              <a:rPr lang="en-US" b="1" dirty="0"/>
              <a:t>Summer 2019</a:t>
            </a:r>
          </a:p>
        </p:txBody>
      </p:sp>
    </p:spTree>
    <p:extLst>
      <p:ext uri="{BB962C8B-B14F-4D97-AF65-F5344CB8AC3E}">
        <p14:creationId xmlns:p14="http://schemas.microsoft.com/office/powerpoint/2010/main" val="1468468774"/>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0C064-0538-4C45-B381-A3FD0CD2CCC1}"/>
              </a:ext>
            </a:extLst>
          </p:cNvPr>
          <p:cNvSpPr>
            <a:spLocks noGrp="1"/>
          </p:cNvSpPr>
          <p:nvPr>
            <p:ph type="title"/>
          </p:nvPr>
        </p:nvSpPr>
        <p:spPr/>
        <p:txBody>
          <a:bodyPr/>
          <a:lstStyle/>
          <a:p>
            <a:r>
              <a:rPr lang="en-US" dirty="0"/>
              <a:t>The Executive Committee</a:t>
            </a:r>
          </a:p>
        </p:txBody>
      </p:sp>
      <p:sp>
        <p:nvSpPr>
          <p:cNvPr id="3" name="Content Placeholder 2">
            <a:extLst>
              <a:ext uri="{FF2B5EF4-FFF2-40B4-BE49-F238E27FC236}">
                <a16:creationId xmlns:a16="http://schemas.microsoft.com/office/drawing/2014/main" id="{272BFB4E-3A16-4483-BF86-FF369AF3E13C}"/>
              </a:ext>
            </a:extLst>
          </p:cNvPr>
          <p:cNvSpPr>
            <a:spLocks noGrp="1"/>
          </p:cNvSpPr>
          <p:nvPr>
            <p:ph idx="1"/>
          </p:nvPr>
        </p:nvSpPr>
        <p:spPr/>
        <p:txBody>
          <a:bodyPr/>
          <a:lstStyle/>
          <a:p>
            <a:r>
              <a:rPr lang="en-US" dirty="0"/>
              <a:t>Prepare a budget</a:t>
            </a:r>
          </a:p>
          <a:p>
            <a:r>
              <a:rPr lang="en-US" dirty="0"/>
              <a:t>Present financial reports</a:t>
            </a:r>
          </a:p>
          <a:p>
            <a:r>
              <a:rPr lang="en-US" dirty="0"/>
              <a:t>Submit club accounts for audit</a:t>
            </a:r>
          </a:p>
          <a:p>
            <a:r>
              <a:rPr lang="en-US" dirty="0"/>
              <a:t>Work with executive committee on Club Success Plan</a:t>
            </a:r>
          </a:p>
        </p:txBody>
      </p:sp>
      <p:pic>
        <p:nvPicPr>
          <p:cNvPr id="5122" name="Picture 2" descr="See the source image">
            <a:extLst>
              <a:ext uri="{FF2B5EF4-FFF2-40B4-BE49-F238E27FC236}">
                <a16:creationId xmlns:a16="http://schemas.microsoft.com/office/drawing/2014/main" id="{4E95552B-EDA7-4F13-A083-FCFDF32E5AE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572000" y="4002505"/>
            <a:ext cx="3686175" cy="2522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500819"/>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2FD45-AB30-40A4-86DF-813C7CF1AEC0}"/>
              </a:ext>
            </a:extLst>
          </p:cNvPr>
          <p:cNvSpPr>
            <a:spLocks noGrp="1"/>
          </p:cNvSpPr>
          <p:nvPr>
            <p:ph type="title"/>
          </p:nvPr>
        </p:nvSpPr>
        <p:spPr/>
        <p:txBody>
          <a:bodyPr/>
          <a:lstStyle/>
          <a:p>
            <a:r>
              <a:rPr lang="en-US" dirty="0"/>
              <a:t>Treasurer Responsibility Action Plan</a:t>
            </a:r>
          </a:p>
        </p:txBody>
      </p:sp>
      <p:sp>
        <p:nvSpPr>
          <p:cNvPr id="3" name="Content Placeholder 2">
            <a:extLst>
              <a:ext uri="{FF2B5EF4-FFF2-40B4-BE49-F238E27FC236}">
                <a16:creationId xmlns:a16="http://schemas.microsoft.com/office/drawing/2014/main" id="{6D3DBAC2-B16A-41F5-94A4-F0C5674BB9EC}"/>
              </a:ext>
            </a:extLst>
          </p:cNvPr>
          <p:cNvSpPr>
            <a:spLocks noGrp="1"/>
          </p:cNvSpPr>
          <p:nvPr>
            <p:ph idx="1"/>
          </p:nvPr>
        </p:nvSpPr>
        <p:spPr/>
        <p:txBody>
          <a:bodyPr/>
          <a:lstStyle/>
          <a:p>
            <a:r>
              <a:rPr lang="en-US" dirty="0"/>
              <a:t>How will you fulfill this responsibility?</a:t>
            </a:r>
          </a:p>
          <a:p>
            <a:r>
              <a:rPr lang="en-US" dirty="0"/>
              <a:t>When will each action be completed?</a:t>
            </a:r>
          </a:p>
          <a:p>
            <a:r>
              <a:rPr lang="en-US" dirty="0"/>
              <a:t>Who is available to help you?</a:t>
            </a:r>
          </a:p>
          <a:p>
            <a:r>
              <a:rPr lang="en-US" dirty="0"/>
              <a:t>What materials and resources can you use?</a:t>
            </a:r>
          </a:p>
        </p:txBody>
      </p:sp>
      <p:pic>
        <p:nvPicPr>
          <p:cNvPr id="7172" name="Picture 4" descr="See the source image">
            <a:extLst>
              <a:ext uri="{FF2B5EF4-FFF2-40B4-BE49-F238E27FC236}">
                <a16:creationId xmlns:a16="http://schemas.microsoft.com/office/drawing/2014/main" id="{F9371473-1804-46CA-9F72-9A569533FDC8}"/>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19024" b="22508"/>
          <a:stretch/>
        </p:blipFill>
        <p:spPr bwMode="auto">
          <a:xfrm>
            <a:off x="1752600" y="3962400"/>
            <a:ext cx="5572125" cy="2001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111521"/>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3B9A4-7973-46C3-9DB9-3268016CD406}"/>
              </a:ext>
            </a:extLst>
          </p:cNvPr>
          <p:cNvSpPr>
            <a:spLocks noGrp="1"/>
          </p:cNvSpPr>
          <p:nvPr>
            <p:ph type="title"/>
          </p:nvPr>
        </p:nvSpPr>
        <p:spPr/>
        <p:txBody>
          <a:bodyPr/>
          <a:lstStyle/>
          <a:p>
            <a:r>
              <a:rPr lang="en-US" dirty="0"/>
              <a:t>Getting Started</a:t>
            </a:r>
          </a:p>
        </p:txBody>
      </p:sp>
      <p:sp>
        <p:nvSpPr>
          <p:cNvPr id="3" name="Content Placeholder 2">
            <a:extLst>
              <a:ext uri="{FF2B5EF4-FFF2-40B4-BE49-F238E27FC236}">
                <a16:creationId xmlns:a16="http://schemas.microsoft.com/office/drawing/2014/main" id="{42D122D0-E38D-4E93-A90D-4F1B8103459C}"/>
              </a:ext>
            </a:extLst>
          </p:cNvPr>
          <p:cNvSpPr>
            <a:spLocks noGrp="1"/>
          </p:cNvSpPr>
          <p:nvPr>
            <p:ph idx="1"/>
          </p:nvPr>
        </p:nvSpPr>
        <p:spPr/>
        <p:txBody>
          <a:bodyPr/>
          <a:lstStyle/>
          <a:p>
            <a:r>
              <a:rPr lang="en-US" dirty="0"/>
              <a:t>Attend district-sponsored club-officer training program (today – thank you!)</a:t>
            </a:r>
          </a:p>
          <a:p>
            <a:r>
              <a:rPr lang="en-US" dirty="0"/>
              <a:t>Read materials</a:t>
            </a:r>
          </a:p>
          <a:p>
            <a:r>
              <a:rPr lang="en-US" dirty="0"/>
              <a:t>Meet with outgoing executive committee</a:t>
            </a:r>
          </a:p>
          <a:p>
            <a:r>
              <a:rPr lang="en-US" dirty="0"/>
              <a:t>Meet with outgoing treasurer</a:t>
            </a:r>
          </a:p>
          <a:p>
            <a:r>
              <a:rPr lang="en-US" dirty="0"/>
              <a:t>Meet with current executive </a:t>
            </a:r>
          </a:p>
          <a:p>
            <a:pPr marL="0" indent="0">
              <a:buNone/>
            </a:pPr>
            <a:r>
              <a:rPr lang="en-US" dirty="0"/>
              <a:t>    committee </a:t>
            </a:r>
          </a:p>
          <a:p>
            <a:r>
              <a:rPr lang="en-US" dirty="0"/>
              <a:t>Review Policies and Protocol</a:t>
            </a:r>
          </a:p>
          <a:p>
            <a:r>
              <a:rPr lang="en-US" dirty="0"/>
              <a:t>Prepare a budget</a:t>
            </a:r>
          </a:p>
        </p:txBody>
      </p:sp>
      <p:pic>
        <p:nvPicPr>
          <p:cNvPr id="8194" name="Picture 2" descr="See the source image">
            <a:extLst>
              <a:ext uri="{FF2B5EF4-FFF2-40B4-BE49-F238E27FC236}">
                <a16:creationId xmlns:a16="http://schemas.microsoft.com/office/drawing/2014/main" id="{CE262671-ED6A-4C7E-82C3-B1C3F4D821E1}"/>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8000" t="3999" r="4000" b="5334"/>
          <a:stretch/>
        </p:blipFill>
        <p:spPr bwMode="auto">
          <a:xfrm>
            <a:off x="5308276" y="4094922"/>
            <a:ext cx="3378524" cy="2610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2226208"/>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3B9A4-7973-46C3-9DB9-3268016CD406}"/>
              </a:ext>
            </a:extLst>
          </p:cNvPr>
          <p:cNvSpPr>
            <a:spLocks noGrp="1"/>
          </p:cNvSpPr>
          <p:nvPr>
            <p:ph type="title"/>
          </p:nvPr>
        </p:nvSpPr>
        <p:spPr/>
        <p:txBody>
          <a:bodyPr/>
          <a:lstStyle/>
          <a:p>
            <a:r>
              <a:rPr lang="en-US" dirty="0"/>
              <a:t>Getting Started</a:t>
            </a:r>
          </a:p>
        </p:txBody>
      </p:sp>
      <p:sp>
        <p:nvSpPr>
          <p:cNvPr id="3" name="Content Placeholder 2">
            <a:extLst>
              <a:ext uri="{FF2B5EF4-FFF2-40B4-BE49-F238E27FC236}">
                <a16:creationId xmlns:a16="http://schemas.microsoft.com/office/drawing/2014/main" id="{42D122D0-E38D-4E93-A90D-4F1B8103459C}"/>
              </a:ext>
            </a:extLst>
          </p:cNvPr>
          <p:cNvSpPr>
            <a:spLocks noGrp="1"/>
          </p:cNvSpPr>
          <p:nvPr>
            <p:ph idx="1"/>
          </p:nvPr>
        </p:nvSpPr>
        <p:spPr/>
        <p:txBody>
          <a:bodyPr/>
          <a:lstStyle/>
          <a:p>
            <a:r>
              <a:rPr lang="en-US" dirty="0"/>
              <a:t>Review records, financial reports, and audit committee’s report</a:t>
            </a:r>
          </a:p>
          <a:p>
            <a:r>
              <a:rPr lang="en-US" dirty="0"/>
              <a:t>Provide bank with a signatory card</a:t>
            </a:r>
          </a:p>
          <a:p>
            <a:r>
              <a:rPr lang="en-US" dirty="0"/>
              <a:t>Create a record-keeping system, if needed</a:t>
            </a:r>
          </a:p>
        </p:txBody>
      </p:sp>
      <p:pic>
        <p:nvPicPr>
          <p:cNvPr id="8194" name="Picture 2" descr="See the source image">
            <a:extLst>
              <a:ext uri="{FF2B5EF4-FFF2-40B4-BE49-F238E27FC236}">
                <a16:creationId xmlns:a16="http://schemas.microsoft.com/office/drawing/2014/main" id="{CE262671-ED6A-4C7E-82C3-B1C3F4D821E1}"/>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l="8000" t="3999" r="4000" b="5334"/>
          <a:stretch/>
        </p:blipFill>
        <p:spPr bwMode="auto">
          <a:xfrm>
            <a:off x="5308276" y="4094922"/>
            <a:ext cx="3378524" cy="2610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197535"/>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6C38E-86DC-46A1-944A-B9DEC9246B2F}"/>
              </a:ext>
            </a:extLst>
          </p:cNvPr>
          <p:cNvSpPr>
            <a:spLocks noGrp="1"/>
          </p:cNvSpPr>
          <p:nvPr>
            <p:ph type="title"/>
          </p:nvPr>
        </p:nvSpPr>
        <p:spPr/>
        <p:txBody>
          <a:bodyPr/>
          <a:lstStyle/>
          <a:p>
            <a:r>
              <a:rPr lang="en-US" dirty="0"/>
              <a:t>Additional Resources</a:t>
            </a:r>
          </a:p>
        </p:txBody>
      </p:sp>
      <p:pic>
        <p:nvPicPr>
          <p:cNvPr id="3" name="Picture 2">
            <a:extLst>
              <a:ext uri="{FF2B5EF4-FFF2-40B4-BE49-F238E27FC236}">
                <a16:creationId xmlns:a16="http://schemas.microsoft.com/office/drawing/2014/main" id="{42D9BBD3-37C5-4269-B299-A28F9D02E89C}"/>
              </a:ext>
            </a:extLst>
          </p:cNvPr>
          <p:cNvPicPr>
            <a:picLocks noChangeAspect="1"/>
          </p:cNvPicPr>
          <p:nvPr/>
        </p:nvPicPr>
        <p:blipFill>
          <a:blip r:embed="rId3"/>
          <a:stretch>
            <a:fillRect/>
          </a:stretch>
        </p:blipFill>
        <p:spPr>
          <a:xfrm>
            <a:off x="381758" y="2133600"/>
            <a:ext cx="8215952" cy="2743200"/>
          </a:xfrm>
          <a:prstGeom prst="rect">
            <a:avLst/>
          </a:prstGeom>
        </p:spPr>
      </p:pic>
    </p:spTree>
    <p:extLst>
      <p:ext uri="{BB962C8B-B14F-4D97-AF65-F5344CB8AC3E}">
        <p14:creationId xmlns:p14="http://schemas.microsoft.com/office/powerpoint/2010/main" val="1094365159"/>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F9C3DE07-43D0-469D-A414-BBF6B26B66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20200" cy="712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816729"/>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e the source image">
            <a:extLst>
              <a:ext uri="{FF2B5EF4-FFF2-40B4-BE49-F238E27FC236}">
                <a16:creationId xmlns:a16="http://schemas.microsoft.com/office/drawing/2014/main" id="{504879E7-FED6-41B1-B332-43103A94AAE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43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938204"/>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p:txBody>
          <a:bodyPr/>
          <a:lstStyle/>
          <a:p>
            <a:r>
              <a:rPr lang="en-US" dirty="0"/>
              <a:t>Treasurer Role</a:t>
            </a:r>
          </a:p>
          <a:p>
            <a:r>
              <a:rPr lang="en-US" dirty="0"/>
              <a:t>Treasurer Responsibilities </a:t>
            </a:r>
          </a:p>
          <a:p>
            <a:r>
              <a:rPr lang="en-US" dirty="0"/>
              <a:t>Treasurer Resources</a:t>
            </a:r>
          </a:p>
          <a:p>
            <a:endParaRPr lang="en-US" dirty="0"/>
          </a:p>
        </p:txBody>
      </p:sp>
      <p:pic>
        <p:nvPicPr>
          <p:cNvPr id="1026" name="Picture 2" descr="See the source image">
            <a:extLst>
              <a:ext uri="{FF2B5EF4-FFF2-40B4-BE49-F238E27FC236}">
                <a16:creationId xmlns:a16="http://schemas.microsoft.com/office/drawing/2014/main" id="{F96213BA-CEBB-4866-B722-EA54ECED4491}"/>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329545" y="3124200"/>
            <a:ext cx="4343400" cy="3257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2929307"/>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418CB-E99C-47A9-96CD-283CE278A2A6}"/>
              </a:ext>
            </a:extLst>
          </p:cNvPr>
          <p:cNvSpPr>
            <a:spLocks noGrp="1"/>
          </p:cNvSpPr>
          <p:nvPr>
            <p:ph type="title"/>
          </p:nvPr>
        </p:nvSpPr>
        <p:spPr/>
        <p:txBody>
          <a:bodyPr/>
          <a:lstStyle/>
          <a:p>
            <a:r>
              <a:rPr lang="en-US" dirty="0">
                <a:solidFill>
                  <a:schemeClr val="tx2"/>
                </a:solidFill>
              </a:rPr>
              <a:t>Treasurer Role</a:t>
            </a:r>
          </a:p>
        </p:txBody>
      </p:sp>
      <p:pic>
        <p:nvPicPr>
          <p:cNvPr id="2056" name="Picture 8" descr="See the source image">
            <a:extLst>
              <a:ext uri="{FF2B5EF4-FFF2-40B4-BE49-F238E27FC236}">
                <a16:creationId xmlns:a16="http://schemas.microsoft.com/office/drawing/2014/main" id="{1541996C-D42A-48EA-B917-09E046A9CDD0}"/>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69843" y="1752600"/>
            <a:ext cx="80772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7389608"/>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2CB8E-0166-4169-A9A1-80236C23BEA8}"/>
              </a:ext>
            </a:extLst>
          </p:cNvPr>
          <p:cNvSpPr>
            <a:spLocks noGrp="1"/>
          </p:cNvSpPr>
          <p:nvPr>
            <p:ph type="title"/>
          </p:nvPr>
        </p:nvSpPr>
        <p:spPr/>
        <p:txBody>
          <a:bodyPr/>
          <a:lstStyle/>
          <a:p>
            <a:r>
              <a:rPr lang="en-US" dirty="0"/>
              <a:t>Treasurer</a:t>
            </a:r>
          </a:p>
        </p:txBody>
      </p:sp>
      <p:sp>
        <p:nvSpPr>
          <p:cNvPr id="3" name="Content Placeholder 2">
            <a:extLst>
              <a:ext uri="{FF2B5EF4-FFF2-40B4-BE49-F238E27FC236}">
                <a16:creationId xmlns:a16="http://schemas.microsoft.com/office/drawing/2014/main" id="{8A5EC471-F916-4D24-B744-5393F7103BF6}"/>
              </a:ext>
            </a:extLst>
          </p:cNvPr>
          <p:cNvSpPr>
            <a:spLocks noGrp="1"/>
          </p:cNvSpPr>
          <p:nvPr>
            <p:ph idx="1"/>
          </p:nvPr>
        </p:nvSpPr>
        <p:spPr/>
        <p:txBody>
          <a:bodyPr/>
          <a:lstStyle/>
          <a:p>
            <a:r>
              <a:rPr lang="en-US" dirty="0"/>
              <a:t>The Club Meeting</a:t>
            </a:r>
          </a:p>
          <a:p>
            <a:r>
              <a:rPr lang="en-US" dirty="0"/>
              <a:t>Outside the Club Meeting</a:t>
            </a:r>
          </a:p>
          <a:p>
            <a:r>
              <a:rPr lang="en-US" dirty="0"/>
              <a:t>The Executive Committee</a:t>
            </a:r>
          </a:p>
        </p:txBody>
      </p:sp>
      <p:pic>
        <p:nvPicPr>
          <p:cNvPr id="3074" name="Picture 2" descr="See the source image">
            <a:extLst>
              <a:ext uri="{FF2B5EF4-FFF2-40B4-BE49-F238E27FC236}">
                <a16:creationId xmlns:a16="http://schemas.microsoft.com/office/drawing/2014/main" id="{AACEC1A8-4711-4C7D-927A-BCDD4A47A2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9823" y="2663884"/>
            <a:ext cx="3800475" cy="363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629819"/>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B947E-1FDA-4313-B9C0-6D522F96C822}"/>
              </a:ext>
            </a:extLst>
          </p:cNvPr>
          <p:cNvSpPr>
            <a:spLocks noGrp="1"/>
          </p:cNvSpPr>
          <p:nvPr>
            <p:ph type="title"/>
          </p:nvPr>
        </p:nvSpPr>
        <p:spPr/>
        <p:txBody>
          <a:bodyPr/>
          <a:lstStyle/>
          <a:p>
            <a:r>
              <a:rPr lang="en-US" dirty="0"/>
              <a:t>The Club Meeting</a:t>
            </a:r>
          </a:p>
        </p:txBody>
      </p:sp>
      <p:sp>
        <p:nvSpPr>
          <p:cNvPr id="3" name="Content Placeholder 2">
            <a:extLst>
              <a:ext uri="{FF2B5EF4-FFF2-40B4-BE49-F238E27FC236}">
                <a16:creationId xmlns:a16="http://schemas.microsoft.com/office/drawing/2014/main" id="{87E7036D-E169-443D-867A-4EB1719C4204}"/>
              </a:ext>
            </a:extLst>
          </p:cNvPr>
          <p:cNvSpPr>
            <a:spLocks noGrp="1"/>
          </p:cNvSpPr>
          <p:nvPr>
            <p:ph idx="1"/>
          </p:nvPr>
        </p:nvSpPr>
        <p:spPr/>
        <p:txBody>
          <a:bodyPr/>
          <a:lstStyle/>
          <a:p>
            <a:r>
              <a:rPr lang="en-US" dirty="0"/>
              <a:t>Before club meetings</a:t>
            </a:r>
          </a:p>
          <a:p>
            <a:r>
              <a:rPr lang="en-US" dirty="0"/>
              <a:t>During club meetings</a:t>
            </a:r>
          </a:p>
        </p:txBody>
      </p:sp>
      <p:pic>
        <p:nvPicPr>
          <p:cNvPr id="6146" name="Picture 2" descr="See the source image">
            <a:extLst>
              <a:ext uri="{FF2B5EF4-FFF2-40B4-BE49-F238E27FC236}">
                <a16:creationId xmlns:a16="http://schemas.microsoft.com/office/drawing/2014/main" id="{6E5F51A8-6A74-447E-8188-F4C78B76042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74062" y="3429000"/>
            <a:ext cx="5219364" cy="3071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8331688"/>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EC8BD-B417-4DAE-844D-71DF165D6BD1}"/>
              </a:ext>
            </a:extLst>
          </p:cNvPr>
          <p:cNvSpPr>
            <a:spLocks noGrp="1"/>
          </p:cNvSpPr>
          <p:nvPr>
            <p:ph type="title"/>
          </p:nvPr>
        </p:nvSpPr>
        <p:spPr/>
        <p:txBody>
          <a:bodyPr/>
          <a:lstStyle/>
          <a:p>
            <a:r>
              <a:rPr lang="en-US" dirty="0"/>
              <a:t>Before Club Meetings</a:t>
            </a:r>
          </a:p>
        </p:txBody>
      </p:sp>
      <p:sp>
        <p:nvSpPr>
          <p:cNvPr id="3" name="Content Placeholder 2">
            <a:extLst>
              <a:ext uri="{FF2B5EF4-FFF2-40B4-BE49-F238E27FC236}">
                <a16:creationId xmlns:a16="http://schemas.microsoft.com/office/drawing/2014/main" id="{5CA63517-9E38-4AAE-985A-0BBCED77A0FF}"/>
              </a:ext>
            </a:extLst>
          </p:cNvPr>
          <p:cNvSpPr>
            <a:spLocks noGrp="1"/>
          </p:cNvSpPr>
          <p:nvPr>
            <p:ph idx="1"/>
          </p:nvPr>
        </p:nvSpPr>
        <p:spPr/>
        <p:txBody>
          <a:bodyPr/>
          <a:lstStyle/>
          <a:p>
            <a:r>
              <a:rPr lang="en-US" dirty="0"/>
              <a:t>Prepare a financial report</a:t>
            </a:r>
          </a:p>
        </p:txBody>
      </p:sp>
      <p:pic>
        <p:nvPicPr>
          <p:cNvPr id="9218" name="Picture 2" descr="See the source image">
            <a:extLst>
              <a:ext uri="{FF2B5EF4-FFF2-40B4-BE49-F238E27FC236}">
                <a16:creationId xmlns:a16="http://schemas.microsoft.com/office/drawing/2014/main" id="{DA780F5B-5F7A-4DD8-B308-D8ED6BC14B6A}"/>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181600" y="3200400"/>
            <a:ext cx="2876550" cy="287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086542"/>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739A-5A7E-481D-B5F9-C79EAE0E1B35}"/>
              </a:ext>
            </a:extLst>
          </p:cNvPr>
          <p:cNvSpPr>
            <a:spLocks noGrp="1"/>
          </p:cNvSpPr>
          <p:nvPr>
            <p:ph type="title"/>
          </p:nvPr>
        </p:nvSpPr>
        <p:spPr/>
        <p:txBody>
          <a:bodyPr/>
          <a:lstStyle/>
          <a:p>
            <a:r>
              <a:rPr lang="en-US" dirty="0"/>
              <a:t>During Club Meetings</a:t>
            </a:r>
          </a:p>
        </p:txBody>
      </p:sp>
      <p:sp>
        <p:nvSpPr>
          <p:cNvPr id="3" name="Content Placeholder 2">
            <a:extLst>
              <a:ext uri="{FF2B5EF4-FFF2-40B4-BE49-F238E27FC236}">
                <a16:creationId xmlns:a16="http://schemas.microsoft.com/office/drawing/2014/main" id="{F6CCE49F-BE5B-48D8-BCE0-605B798422AA}"/>
              </a:ext>
            </a:extLst>
          </p:cNvPr>
          <p:cNvSpPr>
            <a:spLocks noGrp="1"/>
          </p:cNvSpPr>
          <p:nvPr>
            <p:ph idx="1"/>
          </p:nvPr>
        </p:nvSpPr>
        <p:spPr/>
        <p:txBody>
          <a:bodyPr/>
          <a:lstStyle/>
          <a:p>
            <a:r>
              <a:rPr lang="en-US" dirty="0"/>
              <a:t>Collect membership dues</a:t>
            </a:r>
          </a:p>
          <a:p>
            <a:r>
              <a:rPr lang="en-US" dirty="0"/>
              <a:t>Report on club finances</a:t>
            </a:r>
          </a:p>
        </p:txBody>
      </p:sp>
      <p:pic>
        <p:nvPicPr>
          <p:cNvPr id="4" name="Picture 2" descr="See the source image">
            <a:extLst>
              <a:ext uri="{FF2B5EF4-FFF2-40B4-BE49-F238E27FC236}">
                <a16:creationId xmlns:a16="http://schemas.microsoft.com/office/drawing/2014/main" id="{E1AB2D64-4254-4A46-B56D-A9954D4C0C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3136211"/>
            <a:ext cx="4524375"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788758"/>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19C9-91EE-498F-A239-D308599B6633}"/>
              </a:ext>
            </a:extLst>
          </p:cNvPr>
          <p:cNvSpPr>
            <a:spLocks noGrp="1"/>
          </p:cNvSpPr>
          <p:nvPr>
            <p:ph type="title"/>
          </p:nvPr>
        </p:nvSpPr>
        <p:spPr/>
        <p:txBody>
          <a:bodyPr/>
          <a:lstStyle/>
          <a:p>
            <a:r>
              <a:rPr lang="en-US" dirty="0"/>
              <a:t>Outside the Club Meeting</a:t>
            </a:r>
          </a:p>
        </p:txBody>
      </p:sp>
      <p:sp>
        <p:nvSpPr>
          <p:cNvPr id="3" name="Content Placeholder 2">
            <a:extLst>
              <a:ext uri="{FF2B5EF4-FFF2-40B4-BE49-F238E27FC236}">
                <a16:creationId xmlns:a16="http://schemas.microsoft.com/office/drawing/2014/main" id="{A3F8E9A8-9F1B-4257-A7F4-7B951A31E682}"/>
              </a:ext>
            </a:extLst>
          </p:cNvPr>
          <p:cNvSpPr>
            <a:spLocks noGrp="1"/>
          </p:cNvSpPr>
          <p:nvPr>
            <p:ph idx="1"/>
          </p:nvPr>
        </p:nvSpPr>
        <p:spPr/>
        <p:txBody>
          <a:bodyPr/>
          <a:lstStyle/>
          <a:p>
            <a:r>
              <a:rPr lang="en-US" dirty="0"/>
              <a:t>Prepare a budget</a:t>
            </a:r>
          </a:p>
          <a:p>
            <a:r>
              <a:rPr lang="en-US" dirty="0"/>
              <a:t>Provide bank with a bank signatory card</a:t>
            </a:r>
          </a:p>
          <a:p>
            <a:r>
              <a:rPr lang="en-US" dirty="0"/>
              <a:t>Collect and pay dues</a:t>
            </a:r>
          </a:p>
          <a:p>
            <a:r>
              <a:rPr lang="en-US" dirty="0"/>
              <a:t>Submit new member applications</a:t>
            </a:r>
          </a:p>
          <a:p>
            <a:r>
              <a:rPr lang="en-US" dirty="0"/>
              <a:t>Issue checks for club expenses </a:t>
            </a:r>
          </a:p>
          <a:p>
            <a:r>
              <a:rPr lang="en-US" dirty="0"/>
              <a:t>Keep financial records</a:t>
            </a:r>
          </a:p>
        </p:txBody>
      </p:sp>
      <p:pic>
        <p:nvPicPr>
          <p:cNvPr id="10242" name="Picture 2" descr="See the source image">
            <a:extLst>
              <a:ext uri="{FF2B5EF4-FFF2-40B4-BE49-F238E27FC236}">
                <a16:creationId xmlns:a16="http://schemas.microsoft.com/office/drawing/2014/main" id="{B9636564-17FA-47E5-BE98-F0A8701D3220}"/>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572000" y="4495800"/>
            <a:ext cx="3962400" cy="1918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921438"/>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15602-1E1C-4F4F-AAED-74633F056978}"/>
              </a:ext>
            </a:extLst>
          </p:cNvPr>
          <p:cNvSpPr>
            <a:spLocks noGrp="1"/>
          </p:cNvSpPr>
          <p:nvPr>
            <p:ph type="title"/>
          </p:nvPr>
        </p:nvSpPr>
        <p:spPr/>
        <p:txBody>
          <a:bodyPr/>
          <a:lstStyle/>
          <a:p>
            <a:r>
              <a:rPr lang="en-US" dirty="0"/>
              <a:t>Outside the Club Meeting</a:t>
            </a:r>
          </a:p>
        </p:txBody>
      </p:sp>
      <p:sp>
        <p:nvSpPr>
          <p:cNvPr id="3" name="Content Placeholder 2">
            <a:extLst>
              <a:ext uri="{FF2B5EF4-FFF2-40B4-BE49-F238E27FC236}">
                <a16:creationId xmlns:a16="http://schemas.microsoft.com/office/drawing/2014/main" id="{F164A4C6-A08A-45AC-99A8-E01B655E536C}"/>
              </a:ext>
            </a:extLst>
          </p:cNvPr>
          <p:cNvSpPr>
            <a:spLocks noGrp="1"/>
          </p:cNvSpPr>
          <p:nvPr>
            <p:ph idx="1"/>
          </p:nvPr>
        </p:nvSpPr>
        <p:spPr/>
        <p:txBody>
          <a:bodyPr/>
          <a:lstStyle/>
          <a:p>
            <a:r>
              <a:rPr lang="en-US" dirty="0"/>
              <a:t>Present financial reports</a:t>
            </a:r>
          </a:p>
          <a:p>
            <a:r>
              <a:rPr lang="en-US" dirty="0"/>
              <a:t>Submit club accounts for audit</a:t>
            </a:r>
          </a:p>
          <a:p>
            <a:r>
              <a:rPr lang="en-US" dirty="0"/>
              <a:t>Attend executive committee meetings</a:t>
            </a:r>
          </a:p>
          <a:p>
            <a:r>
              <a:rPr lang="en-US" dirty="0"/>
              <a:t>Reconcile deposits, expenditures and cash on hand</a:t>
            </a:r>
          </a:p>
          <a:p>
            <a:r>
              <a:rPr lang="en-US" dirty="0"/>
              <a:t>Receive financial correspondence</a:t>
            </a:r>
          </a:p>
          <a:p>
            <a:r>
              <a:rPr lang="en-US" dirty="0"/>
              <a:t>Prepare for audit committee</a:t>
            </a:r>
          </a:p>
        </p:txBody>
      </p:sp>
      <p:pic>
        <p:nvPicPr>
          <p:cNvPr id="12294" name="Picture 6" descr="See the source image">
            <a:extLst>
              <a:ext uri="{FF2B5EF4-FFF2-40B4-BE49-F238E27FC236}">
                <a16:creationId xmlns:a16="http://schemas.microsoft.com/office/drawing/2014/main" id="{37244F99-9E87-4413-85DE-7C4C2357D49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410200" y="4419600"/>
            <a:ext cx="3048000" cy="2020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426916"/>
      </p:ext>
    </p:extLst>
  </p:cSld>
  <p:clrMapOvr>
    <a:masterClrMapping/>
  </p:clrMapOvr>
  <p:transition spd="slow">
    <p:wipe dir="r"/>
  </p:transition>
</p:sld>
</file>

<file path=ppt/theme/theme1.xml><?xml version="1.0" encoding="utf-8"?>
<a:theme xmlns:a="http://schemas.openxmlformats.org/drawingml/2006/main" name="TI Corporate: 4x3 – Title &amp; Content">
  <a:themeElements>
    <a:clrScheme name="Custom 8">
      <a:dk1>
        <a:srgbClr val="132E3E"/>
      </a:dk1>
      <a:lt1>
        <a:srgbClr val="FFFFFF"/>
      </a:lt1>
      <a:dk2>
        <a:srgbClr val="000000"/>
      </a:dk2>
      <a:lt2>
        <a:srgbClr val="C8C8C8"/>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fontScheme name="Convention_2011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vention_201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vention_201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vention_201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vention_201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vention_201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vention_201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vention_2011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vention_201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vention_201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vention_201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vention_201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vention_201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nvention_2011_Template 13">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9433</TotalTime>
  <Words>1259</Words>
  <Application>Microsoft Office PowerPoint</Application>
  <PresentationFormat>On-screen Show (4:3)</PresentationFormat>
  <Paragraphs>172</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Arial Black</vt:lpstr>
      <vt:lpstr>ArialUnicodeMS</vt:lpstr>
      <vt:lpstr>Calibri</vt:lpstr>
      <vt:lpstr>Courier New</vt:lpstr>
      <vt:lpstr>Myriad Pro</vt:lpstr>
      <vt:lpstr>Myriad Pro Semibold</vt:lpstr>
      <vt:lpstr>Wingdings</vt:lpstr>
      <vt:lpstr>TI Corporate: 4x3 – Title &amp; Content</vt:lpstr>
      <vt:lpstr>Treasurer</vt:lpstr>
      <vt:lpstr>Agenda</vt:lpstr>
      <vt:lpstr>Treasurer Role</vt:lpstr>
      <vt:lpstr>Treasurer</vt:lpstr>
      <vt:lpstr>The Club Meeting</vt:lpstr>
      <vt:lpstr>Before Club Meetings</vt:lpstr>
      <vt:lpstr>During Club Meetings</vt:lpstr>
      <vt:lpstr>Outside the Club Meeting</vt:lpstr>
      <vt:lpstr>Outside the Club Meeting</vt:lpstr>
      <vt:lpstr>The Executive Committee</vt:lpstr>
      <vt:lpstr>Treasurer Responsibility Action Plan</vt:lpstr>
      <vt:lpstr>Getting Started</vt:lpstr>
      <vt:lpstr>Getting Started</vt:lpstr>
      <vt:lpstr>Additional Resources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drex</dc:creator>
  <cp:lastModifiedBy>Troy Pool</cp:lastModifiedBy>
  <cp:revision>432</cp:revision>
  <cp:lastPrinted>2017-08-03T22:39:42Z</cp:lastPrinted>
  <dcterms:created xsi:type="dcterms:W3CDTF">2011-07-13T15:20:37Z</dcterms:created>
  <dcterms:modified xsi:type="dcterms:W3CDTF">2019-05-25T16:39:08Z</dcterms:modified>
</cp:coreProperties>
</file>