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8"/>
  </p:notesMasterIdLst>
  <p:sldIdLst>
    <p:sldId id="388" r:id="rId2"/>
    <p:sldId id="407" r:id="rId3"/>
    <p:sldId id="408" r:id="rId4"/>
    <p:sldId id="409" r:id="rId5"/>
    <p:sldId id="410" r:id="rId6"/>
    <p:sldId id="411" r:id="rId7"/>
    <p:sldId id="412" r:id="rId8"/>
    <p:sldId id="413" r:id="rId9"/>
    <p:sldId id="414" r:id="rId10"/>
    <p:sldId id="415" r:id="rId11"/>
    <p:sldId id="416" r:id="rId12"/>
    <p:sldId id="418" r:id="rId13"/>
    <p:sldId id="419" r:id="rId14"/>
    <p:sldId id="420" r:id="rId15"/>
    <p:sldId id="421" r:id="rId16"/>
    <p:sldId id="460" r:id="rId17"/>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374A"/>
    <a:srgbClr val="004165"/>
    <a:srgbClr val="A9B2B1"/>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0" autoAdjust="0"/>
    <p:restoredTop sz="59689" autoAdjust="0"/>
  </p:normalViewPr>
  <p:slideViewPr>
    <p:cSldViewPr showGuides="1">
      <p:cViewPr varScale="1">
        <p:scale>
          <a:sx n="42" d="100"/>
          <a:sy n="42" d="100"/>
        </p:scale>
        <p:origin x="1230" y="30"/>
      </p:cViewPr>
      <p:guideLst>
        <p:guide orient="horz" pos="1008"/>
        <p:guide pos="192"/>
        <p:guide pos="288"/>
      </p:guideLst>
    </p:cSldViewPr>
  </p:slideViewPr>
  <p:outlineViewPr>
    <p:cViewPr>
      <p:scale>
        <a:sx n="33" d="100"/>
        <a:sy n="33" d="100"/>
      </p:scale>
      <p:origin x="0" y="0"/>
    </p:cViewPr>
  </p:outlineViewPr>
  <p:notesTextViewPr>
    <p:cViewPr>
      <p:scale>
        <a:sx n="3" d="2"/>
        <a:sy n="3" d="2"/>
      </p:scale>
      <p:origin x="0" y="-786"/>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5/25/2019</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Congratulations on your election to secretary! In this position, you facilitate the smooth operation of the club by maintaining vital records. You maintain the club’s written history so that future club officers will have this important information.</a:t>
            </a:r>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Outside the Club Meeting, continued:</a:t>
            </a:r>
          </a:p>
          <a:p>
            <a:r>
              <a:rPr lang="en-US" sz="1200" b="0" i="0" u="none" strike="noStrike" kern="1200" baseline="0" dirty="0">
                <a:solidFill>
                  <a:schemeClr val="tx1"/>
                </a:solidFill>
                <a:latin typeface="+mn-lt"/>
                <a:ea typeface="+mn-ea"/>
                <a:cs typeface="+mn-cs"/>
              </a:rPr>
              <a:t>▪ Vote at international business meetings – or submit the club proxy to the District Director to vote on your club’s behalf</a:t>
            </a:r>
          </a:p>
          <a:p>
            <a:r>
              <a:rPr lang="en-US" sz="1200" b="0" i="0" u="none" strike="noStrike" kern="1200" baseline="0" dirty="0">
                <a:solidFill>
                  <a:schemeClr val="tx1"/>
                </a:solidFill>
                <a:latin typeface="+mn-lt"/>
                <a:ea typeface="+mn-ea"/>
                <a:cs typeface="+mn-cs"/>
              </a:rPr>
              <a:t>▪ Facilitate member progress by verifying education, approving</a:t>
            </a:r>
          </a:p>
          <a:p>
            <a:r>
              <a:rPr lang="en-US" sz="1200" b="0" i="0" u="none" strike="noStrike" kern="1200" baseline="0" dirty="0">
                <a:solidFill>
                  <a:schemeClr val="tx1"/>
                </a:solidFill>
                <a:latin typeface="+mn-lt"/>
                <a:ea typeface="+mn-ea"/>
                <a:cs typeface="+mn-cs"/>
              </a:rPr>
              <a:t>requests, and tracking progress on Base Camp.</a:t>
            </a:r>
          </a:p>
          <a:p>
            <a:r>
              <a:rPr lang="en-US" sz="1200" b="0" i="0" u="none" strike="noStrike" kern="1200" baseline="0" dirty="0">
                <a:solidFill>
                  <a:schemeClr val="tx1"/>
                </a:solidFill>
                <a:latin typeface="+mn-lt"/>
                <a:ea typeface="+mn-ea"/>
                <a:cs typeface="+mn-cs"/>
              </a:rPr>
              <a:t>▪ Arrange for a replacement if unable to attend meetings.</a:t>
            </a:r>
          </a:p>
          <a:p>
            <a:r>
              <a:rPr lang="en-US" sz="1200" b="0" i="0" u="none" strike="noStrike" kern="1200" baseline="0" dirty="0">
                <a:solidFill>
                  <a:schemeClr val="tx1"/>
                </a:solidFill>
                <a:latin typeface="+mn-lt"/>
                <a:ea typeface="+mn-ea"/>
                <a:cs typeface="+mn-cs"/>
              </a:rPr>
              <a:t>▪ Prepare your successor for office.</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10</a:t>
            </a:fld>
            <a:endParaRPr lang="en-US"/>
          </a:p>
        </p:txBody>
      </p:sp>
    </p:spTree>
    <p:extLst>
      <p:ext uri="{BB962C8B-B14F-4D97-AF65-F5344CB8AC3E}">
        <p14:creationId xmlns:p14="http://schemas.microsoft.com/office/powerpoint/2010/main" val="2746191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that we’ve looked at your club meeting responsibilities, we’ll look at your executive committee responsibilities.</a:t>
            </a:r>
          </a:p>
          <a:p>
            <a:r>
              <a:rPr lang="en-US" sz="1200" b="0" i="0" u="none" strike="noStrike" kern="1200" baseline="0" dirty="0">
                <a:solidFill>
                  <a:schemeClr val="tx1"/>
                </a:solidFill>
                <a:latin typeface="+mn-lt"/>
                <a:ea typeface="+mn-ea"/>
                <a:cs typeface="+mn-cs"/>
              </a:rPr>
              <a:t>▪ Read minutes of the previous meeting, note amendments and record current meeting minutes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11</a:t>
            </a:fld>
            <a:endParaRPr lang="en-US"/>
          </a:p>
        </p:txBody>
      </p:sp>
    </p:spTree>
    <p:extLst>
      <p:ext uri="{BB962C8B-B14F-4D97-AF65-F5344CB8AC3E}">
        <p14:creationId xmlns:p14="http://schemas.microsoft.com/office/powerpoint/2010/main" val="3895226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Brainstorm: </a:t>
            </a:r>
          </a:p>
          <a:p>
            <a:r>
              <a:rPr lang="en-US" sz="1200" b="0" i="0" u="none" strike="noStrike" kern="1200" baseline="0" dirty="0">
                <a:solidFill>
                  <a:schemeClr val="tx1"/>
                </a:solidFill>
                <a:latin typeface="+mn-lt"/>
                <a:ea typeface="+mn-ea"/>
                <a:cs typeface="+mn-cs"/>
              </a:rPr>
              <a:t>▪ How will you fulfill this responsibility? (What specific actions will you complete?)</a:t>
            </a:r>
          </a:p>
          <a:p>
            <a:r>
              <a:rPr lang="en-US" sz="1200" b="0" i="0" u="none" strike="noStrike" kern="1200" baseline="0" dirty="0">
                <a:solidFill>
                  <a:schemeClr val="tx1"/>
                </a:solidFill>
                <a:latin typeface="+mn-lt"/>
                <a:ea typeface="+mn-ea"/>
                <a:cs typeface="+mn-cs"/>
              </a:rPr>
              <a:t>▪ When will each action need to be completed?</a:t>
            </a:r>
          </a:p>
          <a:p>
            <a:r>
              <a:rPr lang="en-US" sz="1200" b="0" i="0" u="none" strike="noStrike" kern="1200" baseline="0" dirty="0">
                <a:solidFill>
                  <a:schemeClr val="tx1"/>
                </a:solidFill>
                <a:latin typeface="+mn-lt"/>
                <a:ea typeface="+mn-ea"/>
                <a:cs typeface="+mn-cs"/>
              </a:rPr>
              <a:t>▪ Who is available to help you?</a:t>
            </a:r>
          </a:p>
          <a:p>
            <a:r>
              <a:rPr lang="en-US" sz="1200" b="0" i="0" u="none" strike="noStrike" kern="1200" baseline="0" dirty="0">
                <a:solidFill>
                  <a:schemeClr val="tx1"/>
                </a:solidFill>
                <a:latin typeface="+mn-lt"/>
                <a:ea typeface="+mn-ea"/>
                <a:cs typeface="+mn-cs"/>
              </a:rPr>
              <a:t>▪ What materials and resources can you use?</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12</a:t>
            </a:fld>
            <a:endParaRPr lang="en-US"/>
          </a:p>
        </p:txBody>
      </p:sp>
    </p:spTree>
    <p:extLst>
      <p:ext uri="{BB962C8B-B14F-4D97-AF65-F5344CB8AC3E}">
        <p14:creationId xmlns:p14="http://schemas.microsoft.com/office/powerpoint/2010/main" val="3690387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have responsibilities related to the club meeting and club executive committee.</a:t>
            </a:r>
          </a:p>
          <a:p>
            <a:r>
              <a:rPr lang="en-US" sz="1200" b="0" i="0" u="none" strike="noStrike" kern="1200" baseline="0" dirty="0">
                <a:solidFill>
                  <a:schemeClr val="tx1"/>
                </a:solidFill>
                <a:latin typeface="+mn-lt"/>
                <a:ea typeface="+mn-ea"/>
                <a:cs typeface="+mn-cs"/>
              </a:rPr>
              <a:t>▪ All of your responsibilities help to achieve club goals.</a:t>
            </a:r>
          </a:p>
          <a:p>
            <a:r>
              <a:rPr lang="en-US" sz="1200" b="0" i="0" u="none" strike="noStrike" kern="1200" baseline="0" dirty="0">
                <a:solidFill>
                  <a:schemeClr val="tx1"/>
                </a:solidFill>
                <a:latin typeface="+mn-lt"/>
                <a:ea typeface="+mn-ea"/>
                <a:cs typeface="+mn-cs"/>
              </a:rPr>
              <a:t>▪ Next, we’ll look at some resources to help you fulfill your role.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several resources available to help you in your role as</a:t>
            </a:r>
          </a:p>
          <a:p>
            <a:r>
              <a:rPr lang="en-US" sz="1200" b="0" i="0" u="none" strike="noStrike" kern="1200" baseline="0" dirty="0">
                <a:solidFill>
                  <a:schemeClr val="tx1"/>
                </a:solidFill>
                <a:latin typeface="+mn-lt"/>
                <a:ea typeface="+mn-ea"/>
                <a:cs typeface="+mn-cs"/>
              </a:rPr>
              <a:t>secretary. First, there is a checklist to get started.</a:t>
            </a:r>
          </a:p>
          <a:p>
            <a:r>
              <a:rPr lang="en-US" sz="1200" b="0" i="0" u="none" strike="noStrike" kern="1200" baseline="0" dirty="0">
                <a:solidFill>
                  <a:schemeClr val="tx1"/>
                </a:solidFill>
                <a:latin typeface="+mn-lt"/>
                <a:ea typeface="+mn-ea"/>
                <a:cs typeface="+mn-cs"/>
              </a:rPr>
              <a:t>▪ Attend district-sponsored club-officer training program.</a:t>
            </a:r>
          </a:p>
          <a:p>
            <a:r>
              <a:rPr lang="en-US" sz="1200" b="0" i="0" u="none" strike="noStrike" kern="1200" baseline="0" dirty="0">
                <a:solidFill>
                  <a:schemeClr val="tx1"/>
                </a:solidFill>
                <a:latin typeface="+mn-lt"/>
                <a:ea typeface="+mn-ea"/>
                <a:cs typeface="+mn-cs"/>
              </a:rPr>
              <a:t>▪ Read the </a:t>
            </a:r>
            <a:r>
              <a:rPr lang="en-US" sz="1200" b="0" i="1" u="none" strike="noStrike" kern="1200" baseline="0" dirty="0">
                <a:solidFill>
                  <a:schemeClr val="tx1"/>
                </a:solidFill>
                <a:latin typeface="+mn-lt"/>
                <a:ea typeface="+mn-ea"/>
                <a:cs typeface="+mn-cs"/>
              </a:rPr>
              <a:t>Club Leadership Handbook </a:t>
            </a:r>
            <a:r>
              <a:rPr lang="en-US" sz="1200" b="0" i="0" u="none" strike="noStrike" kern="1200" baseline="0" dirty="0">
                <a:solidFill>
                  <a:schemeClr val="tx1"/>
                </a:solidFill>
                <a:latin typeface="+mn-lt"/>
                <a:ea typeface="+mn-ea"/>
                <a:cs typeface="+mn-cs"/>
              </a:rPr>
              <a:t>(Item 1310) and </a:t>
            </a:r>
            <a:r>
              <a:rPr lang="en-US" sz="1200" b="0" i="1" u="none" strike="noStrike" kern="1200" baseline="0" dirty="0">
                <a:solidFill>
                  <a:schemeClr val="tx1"/>
                </a:solidFill>
                <a:latin typeface="+mn-lt"/>
                <a:ea typeface="+mn-ea"/>
                <a:cs typeface="+mn-cs"/>
              </a:rPr>
              <a:t>Distinguished Club Program and Club Success Plan </a:t>
            </a:r>
            <a:r>
              <a:rPr lang="en-US" sz="1200" b="0" i="0" u="none" strike="noStrike" kern="1200" baseline="0" dirty="0">
                <a:solidFill>
                  <a:schemeClr val="tx1"/>
                </a:solidFill>
                <a:latin typeface="+mn-lt"/>
                <a:ea typeface="+mn-ea"/>
                <a:cs typeface="+mn-cs"/>
              </a:rPr>
              <a:t>(Item 1111).</a:t>
            </a:r>
          </a:p>
          <a:p>
            <a:r>
              <a:rPr lang="en-US" sz="1200" b="0" i="0" u="none" strike="noStrike" kern="1200" baseline="0" dirty="0">
                <a:solidFill>
                  <a:schemeClr val="tx1"/>
                </a:solidFill>
                <a:latin typeface="+mn-lt"/>
                <a:ea typeface="+mn-ea"/>
                <a:cs typeface="+mn-cs"/>
              </a:rPr>
              <a:t>▪ Meet with the outgoing executive committee to transfer any necessary information.</a:t>
            </a:r>
          </a:p>
          <a:p>
            <a:r>
              <a:rPr lang="en-US" sz="1200" b="0" i="0" u="none" strike="noStrike" kern="1200" baseline="0" dirty="0">
                <a:solidFill>
                  <a:schemeClr val="tx1"/>
                </a:solidFill>
                <a:latin typeface="+mn-lt"/>
                <a:ea typeface="+mn-ea"/>
                <a:cs typeface="+mn-cs"/>
              </a:rPr>
              <a:t>▪ Meet with the outgoing secretary to transfer any necessary files or information.</a:t>
            </a:r>
          </a:p>
          <a:p>
            <a:r>
              <a:rPr lang="en-US" sz="1200" b="0" i="0" u="none" strike="noStrike" kern="1200" baseline="0" dirty="0">
                <a:solidFill>
                  <a:schemeClr val="tx1"/>
                </a:solidFill>
                <a:latin typeface="+mn-lt"/>
                <a:ea typeface="+mn-ea"/>
                <a:cs typeface="+mn-cs"/>
              </a:rPr>
              <a:t>▪ Meet with the current executive committee and develop the Club Success Plan and budget.</a:t>
            </a:r>
          </a:p>
          <a:p>
            <a:r>
              <a:rPr lang="en-US" sz="1200" b="0" i="0" u="none" strike="noStrike" kern="1200" baseline="0" dirty="0">
                <a:solidFill>
                  <a:schemeClr val="tx1"/>
                </a:solidFill>
                <a:latin typeface="+mn-lt"/>
                <a:ea typeface="+mn-ea"/>
                <a:cs typeface="+mn-cs"/>
              </a:rPr>
              <a:t>▪ Confirm the outgoing secretary submitted the list of newly elected officers to World Headquarters and the district director.</a:t>
            </a:r>
          </a:p>
          <a:p>
            <a:r>
              <a:rPr lang="en-US" sz="1200" b="0" i="0" u="none" strike="noStrike" kern="1200" baseline="0" dirty="0">
                <a:solidFill>
                  <a:schemeClr val="tx1"/>
                </a:solidFill>
                <a:latin typeface="+mn-lt"/>
                <a:ea typeface="+mn-ea"/>
                <a:cs typeface="+mn-cs"/>
              </a:rPr>
              <a:t>▪ Review and order any needed materials from the Toastmasters Online Store.</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13</a:t>
            </a:fld>
            <a:endParaRPr lang="en-US"/>
          </a:p>
        </p:txBody>
      </p:sp>
    </p:spTree>
    <p:extLst>
      <p:ext uri="{BB962C8B-B14F-4D97-AF65-F5344CB8AC3E}">
        <p14:creationId xmlns:p14="http://schemas.microsoft.com/office/powerpoint/2010/main" val="3619718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many resources available to the secretary through the Toastmasters website and manuals.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Additional resources can be found in the </a:t>
            </a:r>
            <a:r>
              <a:rPr lang="en-US" sz="1200" b="0" i="1" u="none" strike="noStrike" kern="1200" baseline="0" dirty="0">
                <a:solidFill>
                  <a:schemeClr val="tx1"/>
                </a:solidFill>
                <a:latin typeface="+mn-lt"/>
                <a:ea typeface="+mn-ea"/>
                <a:cs typeface="+mn-cs"/>
              </a:rPr>
              <a:t>Club Leadership</a:t>
            </a:r>
          </a:p>
          <a:p>
            <a:r>
              <a:rPr lang="en-US" sz="1200" b="0" i="1" u="none" strike="noStrike" kern="1200" baseline="0" dirty="0">
                <a:solidFill>
                  <a:schemeClr val="tx1"/>
                </a:solidFill>
                <a:latin typeface="+mn-lt"/>
                <a:ea typeface="+mn-ea"/>
                <a:cs typeface="+mn-cs"/>
              </a:rPr>
              <a:t>Handbook </a:t>
            </a:r>
            <a:r>
              <a:rPr lang="en-US" sz="1200" b="0" i="0" u="none" strike="noStrike" kern="1200" baseline="0" dirty="0">
                <a:solidFill>
                  <a:schemeClr val="tx1"/>
                </a:solidFill>
                <a:latin typeface="+mn-lt"/>
                <a:ea typeface="+mn-ea"/>
                <a:cs typeface="+mn-cs"/>
              </a:rPr>
              <a:t>(Item 1310) in the Secretary section.</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14</a:t>
            </a:fld>
            <a:endParaRPr lang="en-US"/>
          </a:p>
        </p:txBody>
      </p:sp>
    </p:spTree>
    <p:extLst>
      <p:ext uri="{BB962C8B-B14F-4D97-AF65-F5344CB8AC3E}">
        <p14:creationId xmlns:p14="http://schemas.microsoft.com/office/powerpoint/2010/main" val="3575100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PRESENT</a:t>
            </a:r>
          </a:p>
          <a:p>
            <a:r>
              <a:rPr lang="en-US" sz="1200" b="0" i="0" u="none" strike="noStrike" kern="1200" baseline="0" dirty="0">
                <a:solidFill>
                  <a:schemeClr val="tx1"/>
                </a:solidFill>
                <a:latin typeface="+mn-lt"/>
                <a:ea typeface="+mn-ea"/>
                <a:cs typeface="+mn-cs"/>
              </a:rPr>
              <a:t>▪ In this session, you learned about the role and responsibilities of secretaries. Responsibilities include:</a:t>
            </a:r>
          </a:p>
          <a:p>
            <a:r>
              <a:rPr lang="en-US" sz="1200" b="0" i="0" u="none" strike="noStrike" kern="1200" baseline="0" dirty="0">
                <a:solidFill>
                  <a:schemeClr val="tx1"/>
                </a:solidFill>
                <a:latin typeface="+mn-lt"/>
                <a:ea typeface="+mn-ea"/>
                <a:cs typeface="+mn-cs"/>
              </a:rPr>
              <a:t>▪ Taking minutes and attendance at meetings.</a:t>
            </a:r>
          </a:p>
          <a:p>
            <a:r>
              <a:rPr lang="en-US" sz="1200" b="0" i="0" u="none" strike="noStrike" kern="1200" baseline="0" dirty="0">
                <a:solidFill>
                  <a:schemeClr val="tx1"/>
                </a:solidFill>
                <a:latin typeface="+mn-lt"/>
                <a:ea typeface="+mn-ea"/>
                <a:cs typeface="+mn-cs"/>
              </a:rPr>
              <a:t>▪ Handling club correspondence.</a:t>
            </a:r>
          </a:p>
          <a:p>
            <a:r>
              <a:rPr lang="en-US" sz="1200" b="0" i="0" u="none" strike="noStrike" kern="1200" baseline="0" dirty="0">
                <a:solidFill>
                  <a:schemeClr val="tx1"/>
                </a:solidFill>
                <a:latin typeface="+mn-lt"/>
                <a:ea typeface="+mn-ea"/>
                <a:cs typeface="+mn-cs"/>
              </a:rPr>
              <a:t>▪ Maintaining club files and records.</a:t>
            </a:r>
          </a:p>
          <a:p>
            <a:r>
              <a:rPr lang="en-US" sz="1200" b="0" i="0" u="none" strike="noStrike" kern="1200" baseline="0" dirty="0">
                <a:solidFill>
                  <a:schemeClr val="tx1"/>
                </a:solidFill>
                <a:latin typeface="+mn-lt"/>
                <a:ea typeface="+mn-ea"/>
                <a:cs typeface="+mn-cs"/>
              </a:rPr>
              <a:t>▪ Assisting with membership dues collection and submission to World Headquarters.</a:t>
            </a:r>
          </a:p>
          <a:p>
            <a:r>
              <a:rPr lang="en-US" sz="1200" b="0" i="0" u="none" strike="noStrike" kern="1200" baseline="0" dirty="0">
                <a:solidFill>
                  <a:schemeClr val="tx1"/>
                </a:solidFill>
                <a:latin typeface="+mn-lt"/>
                <a:ea typeface="+mn-ea"/>
                <a:cs typeface="+mn-cs"/>
              </a:rPr>
              <a:t>▪ Serving as secretary provides you with an opportunity to learn and practice specific communication and leadership skills, including accurate record keeping, time management and organization.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INSTRUCT secretaries to take the session evaluation.</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15</a:t>
            </a:fld>
            <a:endParaRPr lang="en-US"/>
          </a:p>
        </p:txBody>
      </p:sp>
    </p:spTree>
    <p:extLst>
      <p:ext uri="{BB962C8B-B14F-4D97-AF65-F5344CB8AC3E}">
        <p14:creationId xmlns:p14="http://schemas.microsoft.com/office/powerpoint/2010/main" val="3592770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 </a:t>
            </a:r>
          </a:p>
          <a:p>
            <a:r>
              <a:rPr lang="en-US" dirty="0"/>
              <a:t>This presentation will be posted on the District website (www.district35.org) in August. </a:t>
            </a:r>
          </a:p>
        </p:txBody>
      </p:sp>
      <p:sp>
        <p:nvSpPr>
          <p:cNvPr id="4" name="Slide Number Placeholder 3"/>
          <p:cNvSpPr>
            <a:spLocks noGrp="1"/>
          </p:cNvSpPr>
          <p:nvPr>
            <p:ph type="sldNum" sz="quarter" idx="5"/>
          </p:nvPr>
        </p:nvSpPr>
        <p:spPr/>
        <p:txBody>
          <a:bodyPr/>
          <a:lstStyle/>
          <a:p>
            <a:fld id="{1C54B805-CDAB-3A40-8111-AB777D1FAB7A}" type="slidenum">
              <a:rPr lang="en-US" smtClean="0"/>
              <a:t>16</a:t>
            </a:fld>
            <a:endParaRPr lang="en-US"/>
          </a:p>
        </p:txBody>
      </p:sp>
    </p:spTree>
    <p:extLst>
      <p:ext uri="{BB962C8B-B14F-4D97-AF65-F5344CB8AC3E}">
        <p14:creationId xmlns:p14="http://schemas.microsoft.com/office/powerpoint/2010/main" val="1457713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After completing this session, you will be able to:</a:t>
            </a:r>
          </a:p>
          <a:p>
            <a:r>
              <a:rPr lang="en-US" sz="1200" b="0" i="0" u="none" strike="noStrike" kern="1200" baseline="0" dirty="0">
                <a:solidFill>
                  <a:schemeClr val="tx1"/>
                </a:solidFill>
                <a:latin typeface="+mn-lt"/>
                <a:ea typeface="+mn-ea"/>
                <a:cs typeface="+mn-cs"/>
              </a:rPr>
              <a:t>▪ Identify your role within the club</a:t>
            </a:r>
          </a:p>
          <a:p>
            <a:r>
              <a:rPr lang="en-US" sz="1200" b="0" i="0" u="none" strike="noStrike" kern="1200" baseline="0" dirty="0">
                <a:solidFill>
                  <a:schemeClr val="tx1"/>
                </a:solidFill>
                <a:latin typeface="+mn-lt"/>
                <a:ea typeface="+mn-ea"/>
                <a:cs typeface="+mn-cs"/>
              </a:rPr>
              <a:t>▪ Fulfill your responsibilities within the club and club executive committee</a:t>
            </a:r>
          </a:p>
          <a:p>
            <a:r>
              <a:rPr lang="en-US" sz="1200" b="0" i="0" u="none" strike="noStrike" kern="1200" baseline="0" dirty="0">
                <a:solidFill>
                  <a:schemeClr val="tx1"/>
                </a:solidFill>
                <a:latin typeface="+mn-lt"/>
                <a:ea typeface="+mn-ea"/>
                <a:cs typeface="+mn-cs"/>
              </a:rPr>
              <a:t>▪ Find resources that help you fulfill your responsibilities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a:t>
            </a:fld>
            <a:endParaRPr lang="en-US"/>
          </a:p>
        </p:txBody>
      </p:sp>
    </p:spTree>
    <p:extLst>
      <p:ext uri="{BB962C8B-B14F-4D97-AF65-F5344CB8AC3E}">
        <p14:creationId xmlns:p14="http://schemas.microsoft.com/office/powerpoint/2010/main" val="4118794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TELL secretaries they can find information about their role in the </a:t>
            </a:r>
            <a:r>
              <a:rPr lang="en-US" sz="1200" b="0" i="1" u="none" strike="noStrike" kern="1200" baseline="0" dirty="0">
                <a:solidFill>
                  <a:schemeClr val="tx1"/>
                </a:solidFill>
                <a:latin typeface="+mn-lt"/>
                <a:ea typeface="+mn-ea"/>
                <a:cs typeface="+mn-cs"/>
              </a:rPr>
              <a:t>Club</a:t>
            </a:r>
          </a:p>
          <a:p>
            <a:r>
              <a:rPr lang="en-US" sz="1200" b="0" i="1" u="none" strike="noStrike" kern="1200" baseline="0" dirty="0">
                <a:solidFill>
                  <a:schemeClr val="tx1"/>
                </a:solidFill>
                <a:latin typeface="+mn-lt"/>
                <a:ea typeface="+mn-ea"/>
                <a:cs typeface="+mn-cs"/>
              </a:rPr>
              <a:t>Leadership Handbook </a:t>
            </a:r>
            <a:r>
              <a:rPr lang="en-US" sz="1200" b="0" i="0" u="none" strike="noStrike" kern="1200" baseline="0" dirty="0">
                <a:solidFill>
                  <a:schemeClr val="tx1"/>
                </a:solidFill>
                <a:latin typeface="+mn-lt"/>
                <a:ea typeface="+mn-ea"/>
                <a:cs typeface="+mn-cs"/>
              </a:rPr>
              <a:t>(Item 1310).</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ASK</a:t>
            </a:r>
          </a:p>
          <a:p>
            <a:r>
              <a:rPr lang="en-US" sz="1200" b="0" i="0" u="none" strike="noStrike" kern="1200" baseline="0" dirty="0">
                <a:solidFill>
                  <a:schemeClr val="tx1"/>
                </a:solidFill>
                <a:latin typeface="+mn-lt"/>
                <a:ea typeface="+mn-ea"/>
                <a:cs typeface="+mn-cs"/>
              </a:rPr>
              <a:t>▪ What is the essence of the secretary role?</a:t>
            </a:r>
          </a:p>
          <a:p>
            <a:r>
              <a:rPr lang="en-US" sz="1200" b="0" i="0" u="none" strike="noStrike" kern="1200" baseline="0" dirty="0">
                <a:solidFill>
                  <a:schemeClr val="tx1"/>
                </a:solidFill>
                <a:latin typeface="+mn-lt"/>
                <a:ea typeface="+mn-ea"/>
                <a:cs typeface="+mn-cs"/>
              </a:rPr>
              <a:t>▪	 Maintaining and managing club records, files, and correspondence</a:t>
            </a:r>
          </a:p>
          <a:p>
            <a:r>
              <a:rPr lang="en-US" sz="1200" b="0" i="0" u="none" strike="noStrike" kern="1200" baseline="0" dirty="0">
                <a:solidFill>
                  <a:schemeClr val="tx1"/>
                </a:solidFill>
                <a:latin typeface="+mn-lt"/>
                <a:ea typeface="+mn-ea"/>
                <a:cs typeface="+mn-cs"/>
              </a:rPr>
              <a:t>▪ 	Ensuring the club is organized and up to date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Your role as secretary as stated in the Club Constitution and Standard Bylaws of Toastmasters International is: “The club secretary is responsible for club records and correspondence. The club secretary has custody of the club’s charter, constitution, and bylaws and all other records and documents of this club; keeps an accurate record of the meetings and activities of this club and of the club executive committee; maintains an accurate and complete roster of individual members of this club, including the address and status of each individual member; and transmits the same to the successor in office. The club secretary provides notices of meetings as required by this constitution, and immediately notifies World Headquarters of Toastmasters International of any change in the roster of individual members.”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constitution provides a definition. Yet, there are many responsibilities that make up the day-to-day activities of a secretary. Everything you do as secretary should support the club mission.</a:t>
            </a:r>
          </a:p>
          <a:p>
            <a:r>
              <a:rPr lang="en-US" sz="1200" b="0" i="0" u="none" strike="noStrike" kern="1200" baseline="0" dirty="0">
                <a:solidFill>
                  <a:schemeClr val="tx1"/>
                </a:solidFill>
                <a:latin typeface="+mn-lt"/>
                <a:ea typeface="+mn-ea"/>
                <a:cs typeface="+mn-cs"/>
              </a:rPr>
              <a:t> What is the club mission?</a:t>
            </a:r>
          </a:p>
          <a:p>
            <a:r>
              <a:rPr lang="en-US" sz="1200" b="0" i="0" u="none" strike="noStrike" kern="1200" baseline="0" dirty="0">
                <a:solidFill>
                  <a:schemeClr val="tx1"/>
                </a:solidFill>
                <a:latin typeface="+mn-lt"/>
                <a:ea typeface="+mn-ea"/>
                <a:cs typeface="+mn-cs"/>
              </a:rPr>
              <a:t>▪ We provide a supportive and positive learning experience in which members are empowered to develop communication and leadership skills, resulting in greater self-confidence and personal growth.</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a:t>
            </a:fld>
            <a:endParaRPr lang="en-US"/>
          </a:p>
        </p:txBody>
      </p:sp>
    </p:spTree>
    <p:extLst>
      <p:ext uri="{BB962C8B-B14F-4D97-AF65-F5344CB8AC3E}">
        <p14:creationId xmlns:p14="http://schemas.microsoft.com/office/powerpoint/2010/main" val="1050452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Your secretary responsibilities are in three categories:</a:t>
            </a:r>
          </a:p>
          <a:p>
            <a:r>
              <a:rPr lang="en-US" sz="1200" b="0" i="0" u="none" strike="noStrike" kern="1200" baseline="0" dirty="0">
                <a:solidFill>
                  <a:schemeClr val="tx1"/>
                </a:solidFill>
                <a:latin typeface="+mn-lt"/>
                <a:ea typeface="+mn-ea"/>
                <a:cs typeface="+mn-cs"/>
              </a:rPr>
              <a:t>▪ The Club Meeting</a:t>
            </a:r>
          </a:p>
          <a:p>
            <a:r>
              <a:rPr lang="en-US" sz="1200" b="0" i="0" u="none" strike="noStrike" kern="1200" baseline="0" dirty="0">
                <a:solidFill>
                  <a:schemeClr val="tx1"/>
                </a:solidFill>
                <a:latin typeface="+mn-lt"/>
                <a:ea typeface="+mn-ea"/>
                <a:cs typeface="+mn-cs"/>
              </a:rPr>
              <a:t>▪ Outside the Club Meeting</a:t>
            </a:r>
          </a:p>
          <a:p>
            <a:r>
              <a:rPr lang="en-US" sz="1200" b="0" i="0" u="none" strike="noStrike" kern="1200" baseline="0" dirty="0">
                <a:solidFill>
                  <a:schemeClr val="tx1"/>
                </a:solidFill>
                <a:latin typeface="+mn-lt"/>
                <a:ea typeface="+mn-ea"/>
                <a:cs typeface="+mn-cs"/>
              </a:rPr>
              <a:t>▪ The Executive Committee</a:t>
            </a:r>
          </a:p>
          <a:p>
            <a:r>
              <a:rPr lang="en-US" sz="1200" b="0" i="0" u="none" strike="noStrike" kern="1200" baseline="0" dirty="0">
                <a:solidFill>
                  <a:schemeClr val="tx1"/>
                </a:solidFill>
                <a:latin typeface="+mn-lt"/>
                <a:ea typeface="+mn-ea"/>
                <a:cs typeface="+mn-cs"/>
              </a:rPr>
              <a:t>▪ We’ll start by exploring your club meeting responsibilities.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4</a:t>
            </a:fld>
            <a:endParaRPr lang="en-US"/>
          </a:p>
        </p:txBody>
      </p:sp>
    </p:spTree>
    <p:extLst>
      <p:ext uri="{BB962C8B-B14F-4D97-AF65-F5344CB8AC3E}">
        <p14:creationId xmlns:p14="http://schemas.microsoft.com/office/powerpoint/2010/main" val="3064639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Your club meeting responsibilities are split into three types:</a:t>
            </a:r>
          </a:p>
          <a:p>
            <a:r>
              <a:rPr lang="en-US" sz="1200" b="0" i="0" u="none" strike="noStrike" kern="1200" baseline="0" dirty="0">
                <a:solidFill>
                  <a:schemeClr val="tx1"/>
                </a:solidFill>
                <a:latin typeface="+mn-lt"/>
                <a:ea typeface="+mn-ea"/>
                <a:cs typeface="+mn-cs"/>
              </a:rPr>
              <a:t>▪ Before Club Meetings</a:t>
            </a:r>
          </a:p>
          <a:p>
            <a:r>
              <a:rPr lang="en-US" sz="1200" b="0" i="0" u="none" strike="noStrike" kern="1200" baseline="0" dirty="0">
                <a:solidFill>
                  <a:schemeClr val="tx1"/>
                </a:solidFill>
                <a:latin typeface="+mn-lt"/>
                <a:ea typeface="+mn-ea"/>
                <a:cs typeface="+mn-cs"/>
              </a:rPr>
              <a:t>▪ Upon Arrival at Club Meetings</a:t>
            </a:r>
          </a:p>
          <a:p>
            <a:r>
              <a:rPr lang="en-US" sz="1200" b="0" i="0" u="none" strike="noStrike" kern="1200" baseline="0" dirty="0">
                <a:solidFill>
                  <a:schemeClr val="tx1"/>
                </a:solidFill>
                <a:latin typeface="+mn-lt"/>
                <a:ea typeface="+mn-ea"/>
                <a:cs typeface="+mn-cs"/>
              </a:rPr>
              <a:t>▪ During Club Meetings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5</a:t>
            </a:fld>
            <a:endParaRPr lang="en-US"/>
          </a:p>
        </p:txBody>
      </p:sp>
    </p:spTree>
    <p:extLst>
      <p:ext uri="{BB962C8B-B14F-4D97-AF65-F5344CB8AC3E}">
        <p14:creationId xmlns:p14="http://schemas.microsoft.com/office/powerpoint/2010/main" val="3915074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Before Club Meetings:</a:t>
            </a:r>
          </a:p>
          <a:p>
            <a:r>
              <a:rPr lang="en-US" sz="1200" b="0" i="0" u="none" strike="noStrike" kern="1200" baseline="0" dirty="0">
                <a:solidFill>
                  <a:schemeClr val="tx1"/>
                </a:solidFill>
                <a:latin typeface="+mn-lt"/>
                <a:ea typeface="+mn-ea"/>
                <a:cs typeface="+mn-cs"/>
              </a:rPr>
              <a:t>▪ Post the minutes of the previous club meeting online, and notify club members that the minutes are available for review.</a:t>
            </a:r>
          </a:p>
          <a:p>
            <a:r>
              <a:rPr lang="en-US" sz="1200" b="0" i="0" u="none" strike="noStrike" kern="1200" baseline="0" dirty="0">
                <a:solidFill>
                  <a:schemeClr val="tx1"/>
                </a:solidFill>
                <a:latin typeface="+mn-lt"/>
                <a:ea typeface="+mn-ea"/>
                <a:cs typeface="+mn-cs"/>
              </a:rPr>
              <a:t>▪ Prepare for the president a list of actions to be taken during the business meeting, including unfinished business, announcements, and correspondence.</a:t>
            </a:r>
          </a:p>
          <a:p>
            <a:r>
              <a:rPr lang="en-US" sz="1200" b="0" i="0" u="none" strike="noStrike" kern="1200" baseline="0" dirty="0">
                <a:solidFill>
                  <a:schemeClr val="tx1"/>
                </a:solidFill>
                <a:latin typeface="+mn-lt"/>
                <a:ea typeface="+mn-ea"/>
                <a:cs typeface="+mn-cs"/>
              </a:rPr>
              <a:t>▪ Update the club’s officer list online when necessary.</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6</a:t>
            </a:fld>
            <a:endParaRPr lang="en-US"/>
          </a:p>
        </p:txBody>
      </p:sp>
    </p:spTree>
    <p:extLst>
      <p:ext uri="{BB962C8B-B14F-4D97-AF65-F5344CB8AC3E}">
        <p14:creationId xmlns:p14="http://schemas.microsoft.com/office/powerpoint/2010/main" val="1612602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Upon Arrival at Club Meetings:</a:t>
            </a:r>
          </a:p>
          <a:p>
            <a:r>
              <a:rPr lang="en-US" sz="1200" b="0" i="0" u="none" strike="noStrike" kern="1200" baseline="0" dirty="0">
                <a:solidFill>
                  <a:schemeClr val="tx1"/>
                </a:solidFill>
                <a:latin typeface="+mn-lt"/>
                <a:ea typeface="+mn-ea"/>
                <a:cs typeface="+mn-cs"/>
              </a:rPr>
              <a:t>▪ Circulate the club’s attendance sheet and Guest Book for members and guests to sign.</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7</a:t>
            </a:fld>
            <a:endParaRPr lang="en-US"/>
          </a:p>
        </p:txBody>
      </p:sp>
    </p:spTree>
    <p:extLst>
      <p:ext uri="{BB962C8B-B14F-4D97-AF65-F5344CB8AC3E}">
        <p14:creationId xmlns:p14="http://schemas.microsoft.com/office/powerpoint/2010/main" val="3633946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During Club Meetings:</a:t>
            </a:r>
          </a:p>
          <a:p>
            <a:r>
              <a:rPr lang="en-US" sz="1200" b="0" i="0" u="none" strike="noStrike" kern="1200" baseline="0" dirty="0">
                <a:solidFill>
                  <a:schemeClr val="tx1"/>
                </a:solidFill>
                <a:latin typeface="+mn-lt"/>
                <a:ea typeface="+mn-ea"/>
                <a:cs typeface="+mn-cs"/>
              </a:rPr>
              <a:t>▪ Read the minutes of the previous meeting (if that is your usual club protocol), note any amendments, and record the minutes of the current meeting.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SUGGESTION: also record all speakers with speech titles and project level/manual. </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8</a:t>
            </a:fld>
            <a:endParaRPr lang="en-US"/>
          </a:p>
        </p:txBody>
      </p:sp>
    </p:spTree>
    <p:extLst>
      <p:ext uri="{BB962C8B-B14F-4D97-AF65-F5344CB8AC3E}">
        <p14:creationId xmlns:p14="http://schemas.microsoft.com/office/powerpoint/2010/main" val="3862770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Outside the club meeting:</a:t>
            </a:r>
          </a:p>
          <a:p>
            <a:r>
              <a:rPr lang="en-US" sz="1200" b="0" i="0" u="none" strike="noStrike" kern="1200" baseline="0" dirty="0">
                <a:solidFill>
                  <a:schemeClr val="tx1"/>
                </a:solidFill>
                <a:latin typeface="+mn-lt"/>
                <a:ea typeface="+mn-ea"/>
                <a:cs typeface="+mn-cs"/>
              </a:rPr>
              <a:t>▪ Maintain an accurate membership roster and give it to the treasurer to submit with dues.</a:t>
            </a:r>
          </a:p>
          <a:p>
            <a:r>
              <a:rPr lang="en-US" sz="1200" b="0" i="0" u="none" strike="noStrike" kern="1200" baseline="0" dirty="0">
                <a:solidFill>
                  <a:schemeClr val="tx1"/>
                </a:solidFill>
                <a:latin typeface="+mn-lt"/>
                <a:ea typeface="+mn-ea"/>
                <a:cs typeface="+mn-cs"/>
              </a:rPr>
              <a:t>▪ Submit club officer list to World Headquarters within 10 days after elections.</a:t>
            </a:r>
          </a:p>
          <a:p>
            <a:r>
              <a:rPr lang="en-US" sz="1200" b="0" i="0" u="none" strike="noStrike" kern="1200" baseline="0" dirty="0">
                <a:solidFill>
                  <a:schemeClr val="tx1"/>
                </a:solidFill>
                <a:latin typeface="+mn-lt"/>
                <a:ea typeface="+mn-ea"/>
                <a:cs typeface="+mn-cs"/>
              </a:rPr>
              <a:t>▪ Handle general club correspondence.</a:t>
            </a:r>
          </a:p>
          <a:p>
            <a:r>
              <a:rPr lang="en-US" sz="1200" b="0" i="0" u="none" strike="noStrike" kern="1200" baseline="0" dirty="0">
                <a:solidFill>
                  <a:schemeClr val="tx1"/>
                </a:solidFill>
                <a:latin typeface="+mn-lt"/>
                <a:ea typeface="+mn-ea"/>
                <a:cs typeface="+mn-cs"/>
              </a:rPr>
              <a:t>▪ Keep club files, including the club charter, constitution and bylaws, minutes, resolutions, and correspondence.</a:t>
            </a:r>
          </a:p>
          <a:p>
            <a:r>
              <a:rPr lang="en-US" sz="1200" b="0" i="0" u="none" strike="noStrike" kern="1200" baseline="0" dirty="0">
                <a:solidFill>
                  <a:schemeClr val="tx1"/>
                </a:solidFill>
                <a:latin typeface="+mn-lt"/>
                <a:ea typeface="+mn-ea"/>
                <a:cs typeface="+mn-cs"/>
              </a:rPr>
              <a:t>▪ Attend club executive committee meetings.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9</a:t>
            </a:fld>
            <a:endParaRPr lang="en-US"/>
          </a:p>
        </p:txBody>
      </p:sp>
    </p:spTree>
    <p:extLst>
      <p:ext uri="{BB962C8B-B14F-4D97-AF65-F5344CB8AC3E}">
        <p14:creationId xmlns:p14="http://schemas.microsoft.com/office/powerpoint/2010/main" val="3195295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8D98C-3FBF-5641-BD16-364C96738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D43034-AA9A-AD42-942B-799575C34A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64BD33-51B2-5D49-9BC5-11A1CE73BDE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38249E-5E42-7C42-882A-D9A67493F60F}"/>
              </a:ext>
            </a:extLst>
          </p:cNvPr>
          <p:cNvSpPr>
            <a:spLocks noGrp="1"/>
          </p:cNvSpPr>
          <p:nvPr>
            <p:ph type="dt" sz="half" idx="10"/>
          </p:nvPr>
        </p:nvSpPr>
        <p:spPr/>
        <p:txBody>
          <a:bodyPr/>
          <a:lstStyle/>
          <a:p>
            <a:fld id="{248339F4-1A0C-D746-9F26-480389EED880}" type="datetimeFigureOut">
              <a:rPr lang="en-US" smtClean="0"/>
              <a:t>5/25/2019</a:t>
            </a:fld>
            <a:endParaRPr lang="en-US"/>
          </a:p>
        </p:txBody>
      </p:sp>
      <p:sp>
        <p:nvSpPr>
          <p:cNvPr id="6" name="Footer Placeholder 5">
            <a:extLst>
              <a:ext uri="{FF2B5EF4-FFF2-40B4-BE49-F238E27FC236}">
                <a16:creationId xmlns:a16="http://schemas.microsoft.com/office/drawing/2014/main" id="{3EF827B4-4BD8-E740-9E64-F61ECAF1F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1ED72-0357-194B-8F7F-579B74762B2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135992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solidFill>
              </a:defRPr>
            </a:lvl1pPr>
            <a:lvl2pPr marL="685800" indent="-228600">
              <a:defRPr sz="2400">
                <a:solidFill>
                  <a:schemeClr val="tx2"/>
                </a:solidFill>
              </a:defRPr>
            </a:lvl2pPr>
            <a:lvl3pPr marL="1084263" indent="-169863">
              <a:defRPr sz="2000">
                <a:solidFill>
                  <a:schemeClr val="tx2"/>
                </a:solidFill>
              </a:defRPr>
            </a:lvl3pPr>
            <a:lvl4pPr>
              <a:defRPr sz="1800">
                <a:solidFill>
                  <a:schemeClr val="tx2"/>
                </a:solidFill>
              </a:defRPr>
            </a:lvl4pPr>
            <a:lvl5pPr marL="2060575" indent="-290513">
              <a:defRPr sz="18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solidFill>
                  <a:schemeClr val="tx2"/>
                </a:solidFill>
              </a:defRPr>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solidFill>
                  <a:schemeClr val="tx2"/>
                </a:solidFill>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881859"/>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56" r:id="rId9"/>
    <p:sldLayoutId id="2147483759" r:id="rId10"/>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Secretary</a:t>
            </a:r>
          </a:p>
        </p:txBody>
      </p:sp>
      <p:sp>
        <p:nvSpPr>
          <p:cNvPr id="21" name="Content Placeholder 20"/>
          <p:cNvSpPr>
            <a:spLocks noGrp="1"/>
          </p:cNvSpPr>
          <p:nvPr>
            <p:ph sz="quarter" idx="10"/>
          </p:nvPr>
        </p:nvSpPr>
        <p:spPr>
          <a:xfrm>
            <a:off x="1219200" y="4038600"/>
            <a:ext cx="6858000" cy="914400"/>
          </a:xfrm>
        </p:spPr>
        <p:txBody>
          <a:bodyPr/>
          <a:lstStyle/>
          <a:p>
            <a:r>
              <a:rPr lang="en-US" b="1" dirty="0"/>
              <a:t>Officer Training Extravaganza</a:t>
            </a:r>
            <a:br>
              <a:rPr lang="en-US" b="1" dirty="0"/>
            </a:br>
            <a:r>
              <a:rPr lang="en-US" b="1" dirty="0"/>
              <a:t>Seek – Learn – Grow</a:t>
            </a:r>
          </a:p>
          <a:p>
            <a:r>
              <a:rPr lang="en-US" b="1" dirty="0"/>
              <a:t>Summer 2019</a:t>
            </a:r>
          </a:p>
        </p:txBody>
      </p:sp>
    </p:spTree>
    <p:extLst>
      <p:ext uri="{BB962C8B-B14F-4D97-AF65-F5344CB8AC3E}">
        <p14:creationId xmlns:p14="http://schemas.microsoft.com/office/powerpoint/2010/main" val="1468468774"/>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15602-1E1C-4F4F-AAED-74633F056978}"/>
              </a:ext>
            </a:extLst>
          </p:cNvPr>
          <p:cNvSpPr>
            <a:spLocks noGrp="1"/>
          </p:cNvSpPr>
          <p:nvPr>
            <p:ph type="title"/>
          </p:nvPr>
        </p:nvSpPr>
        <p:spPr/>
        <p:txBody>
          <a:bodyPr/>
          <a:lstStyle/>
          <a:p>
            <a:r>
              <a:rPr lang="en-US" dirty="0"/>
              <a:t>Outside the Club Meeting</a:t>
            </a:r>
          </a:p>
        </p:txBody>
      </p:sp>
      <p:sp>
        <p:nvSpPr>
          <p:cNvPr id="3" name="Content Placeholder 2">
            <a:extLst>
              <a:ext uri="{FF2B5EF4-FFF2-40B4-BE49-F238E27FC236}">
                <a16:creationId xmlns:a16="http://schemas.microsoft.com/office/drawing/2014/main" id="{F164A4C6-A08A-45AC-99A8-E01B655E536C}"/>
              </a:ext>
            </a:extLst>
          </p:cNvPr>
          <p:cNvSpPr>
            <a:spLocks noGrp="1"/>
          </p:cNvSpPr>
          <p:nvPr>
            <p:ph idx="1"/>
          </p:nvPr>
        </p:nvSpPr>
        <p:spPr/>
        <p:txBody>
          <a:bodyPr/>
          <a:lstStyle/>
          <a:p>
            <a:r>
              <a:rPr lang="en-US" dirty="0"/>
              <a:t>Submit proxy to District Director for International Convention Business Meeting (communicate with President who will do this)</a:t>
            </a:r>
          </a:p>
          <a:p>
            <a:r>
              <a:rPr lang="en-US" dirty="0"/>
              <a:t>Facilitate member progress in Base Camp</a:t>
            </a:r>
          </a:p>
          <a:p>
            <a:r>
              <a:rPr lang="en-US" dirty="0"/>
              <a:t>Arrange for your replacement or assistance </a:t>
            </a:r>
          </a:p>
          <a:p>
            <a:r>
              <a:rPr lang="en-US" dirty="0"/>
              <a:t>Prepare your successor for office</a:t>
            </a:r>
          </a:p>
        </p:txBody>
      </p:sp>
    </p:spTree>
    <p:extLst>
      <p:ext uri="{BB962C8B-B14F-4D97-AF65-F5344CB8AC3E}">
        <p14:creationId xmlns:p14="http://schemas.microsoft.com/office/powerpoint/2010/main" val="4172426916"/>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0C064-0538-4C45-B381-A3FD0CD2CCC1}"/>
              </a:ext>
            </a:extLst>
          </p:cNvPr>
          <p:cNvSpPr>
            <a:spLocks noGrp="1"/>
          </p:cNvSpPr>
          <p:nvPr>
            <p:ph type="title"/>
          </p:nvPr>
        </p:nvSpPr>
        <p:spPr/>
        <p:txBody>
          <a:bodyPr/>
          <a:lstStyle/>
          <a:p>
            <a:r>
              <a:rPr lang="en-US" dirty="0"/>
              <a:t>The Executive Committee</a:t>
            </a:r>
          </a:p>
        </p:txBody>
      </p:sp>
      <p:sp>
        <p:nvSpPr>
          <p:cNvPr id="3" name="Content Placeholder 2">
            <a:extLst>
              <a:ext uri="{FF2B5EF4-FFF2-40B4-BE49-F238E27FC236}">
                <a16:creationId xmlns:a16="http://schemas.microsoft.com/office/drawing/2014/main" id="{272BFB4E-3A16-4483-BF86-FF369AF3E13C}"/>
              </a:ext>
            </a:extLst>
          </p:cNvPr>
          <p:cNvSpPr>
            <a:spLocks noGrp="1"/>
          </p:cNvSpPr>
          <p:nvPr>
            <p:ph idx="1"/>
          </p:nvPr>
        </p:nvSpPr>
        <p:spPr/>
        <p:txBody>
          <a:bodyPr/>
          <a:lstStyle/>
          <a:p>
            <a:r>
              <a:rPr lang="en-US" dirty="0"/>
              <a:t>Read the previous meeting minutes</a:t>
            </a:r>
          </a:p>
          <a:p>
            <a:r>
              <a:rPr lang="en-US" dirty="0"/>
              <a:t>Note amendments</a:t>
            </a:r>
          </a:p>
          <a:p>
            <a:r>
              <a:rPr lang="en-US" dirty="0"/>
              <a:t>Record current meeting minutes </a:t>
            </a:r>
          </a:p>
        </p:txBody>
      </p:sp>
      <p:pic>
        <p:nvPicPr>
          <p:cNvPr id="4" name="Picture 2" descr="See the source image">
            <a:extLst>
              <a:ext uri="{FF2B5EF4-FFF2-40B4-BE49-F238E27FC236}">
                <a16:creationId xmlns:a16="http://schemas.microsoft.com/office/drawing/2014/main" id="{773FF381-0A49-4F12-A66E-0F133F0B1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305175"/>
            <a:ext cx="4524375"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500819"/>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FD45-AB30-40A4-86DF-813C7CF1AEC0}"/>
              </a:ext>
            </a:extLst>
          </p:cNvPr>
          <p:cNvSpPr>
            <a:spLocks noGrp="1"/>
          </p:cNvSpPr>
          <p:nvPr>
            <p:ph type="title"/>
          </p:nvPr>
        </p:nvSpPr>
        <p:spPr/>
        <p:txBody>
          <a:bodyPr/>
          <a:lstStyle/>
          <a:p>
            <a:r>
              <a:rPr lang="en-US" dirty="0"/>
              <a:t>Secretary Responsibility Action Plan</a:t>
            </a:r>
          </a:p>
        </p:txBody>
      </p:sp>
      <p:sp>
        <p:nvSpPr>
          <p:cNvPr id="3" name="Content Placeholder 2">
            <a:extLst>
              <a:ext uri="{FF2B5EF4-FFF2-40B4-BE49-F238E27FC236}">
                <a16:creationId xmlns:a16="http://schemas.microsoft.com/office/drawing/2014/main" id="{6D3DBAC2-B16A-41F5-94A4-F0C5674BB9EC}"/>
              </a:ext>
            </a:extLst>
          </p:cNvPr>
          <p:cNvSpPr>
            <a:spLocks noGrp="1"/>
          </p:cNvSpPr>
          <p:nvPr>
            <p:ph idx="1"/>
          </p:nvPr>
        </p:nvSpPr>
        <p:spPr/>
        <p:txBody>
          <a:bodyPr/>
          <a:lstStyle/>
          <a:p>
            <a:r>
              <a:rPr lang="en-US" dirty="0"/>
              <a:t>How will you fulfill this responsibility?</a:t>
            </a:r>
          </a:p>
          <a:p>
            <a:r>
              <a:rPr lang="en-US" dirty="0"/>
              <a:t>When will each action be completed?</a:t>
            </a:r>
          </a:p>
          <a:p>
            <a:r>
              <a:rPr lang="en-US" dirty="0"/>
              <a:t>Who is available to help you?</a:t>
            </a:r>
          </a:p>
          <a:p>
            <a:r>
              <a:rPr lang="en-US" dirty="0"/>
              <a:t>What materials and resources can you use?</a:t>
            </a:r>
          </a:p>
        </p:txBody>
      </p:sp>
      <p:pic>
        <p:nvPicPr>
          <p:cNvPr id="4" name="Picture 4" descr="See the source image">
            <a:extLst>
              <a:ext uri="{FF2B5EF4-FFF2-40B4-BE49-F238E27FC236}">
                <a16:creationId xmlns:a16="http://schemas.microsoft.com/office/drawing/2014/main" id="{2205F12C-B38B-468A-80F5-0346B2053990}"/>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9024" b="22508"/>
          <a:stretch/>
        </p:blipFill>
        <p:spPr bwMode="auto">
          <a:xfrm>
            <a:off x="1752600" y="3962400"/>
            <a:ext cx="5572125" cy="2001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111521"/>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3B9A4-7973-46C3-9DB9-3268016CD406}"/>
              </a:ext>
            </a:extLst>
          </p:cNvPr>
          <p:cNvSpPr>
            <a:spLocks noGrp="1"/>
          </p:cNvSpPr>
          <p:nvPr>
            <p:ph type="title"/>
          </p:nvPr>
        </p:nvSpPr>
        <p:spPr/>
        <p:txBody>
          <a:bodyPr/>
          <a:lstStyle/>
          <a:p>
            <a:r>
              <a:rPr lang="en-US" dirty="0"/>
              <a:t>Getting Started</a:t>
            </a:r>
          </a:p>
        </p:txBody>
      </p:sp>
      <p:sp>
        <p:nvSpPr>
          <p:cNvPr id="3" name="Content Placeholder 2">
            <a:extLst>
              <a:ext uri="{FF2B5EF4-FFF2-40B4-BE49-F238E27FC236}">
                <a16:creationId xmlns:a16="http://schemas.microsoft.com/office/drawing/2014/main" id="{42D122D0-E38D-4E93-A90D-4F1B8103459C}"/>
              </a:ext>
            </a:extLst>
          </p:cNvPr>
          <p:cNvSpPr>
            <a:spLocks noGrp="1"/>
          </p:cNvSpPr>
          <p:nvPr>
            <p:ph idx="1"/>
          </p:nvPr>
        </p:nvSpPr>
        <p:spPr/>
        <p:txBody>
          <a:bodyPr/>
          <a:lstStyle/>
          <a:p>
            <a:r>
              <a:rPr lang="en-US" dirty="0"/>
              <a:t>Attend district-sponsored club-officer training program (today – thank you!)</a:t>
            </a:r>
          </a:p>
          <a:p>
            <a:r>
              <a:rPr lang="en-US" dirty="0"/>
              <a:t>Read materials</a:t>
            </a:r>
          </a:p>
          <a:p>
            <a:r>
              <a:rPr lang="en-US" dirty="0"/>
              <a:t>Meet with outgoing executive committee</a:t>
            </a:r>
          </a:p>
          <a:p>
            <a:r>
              <a:rPr lang="en-US" dirty="0"/>
              <a:t>Meet with outgoing secretary</a:t>
            </a:r>
          </a:p>
          <a:p>
            <a:r>
              <a:rPr lang="en-US" dirty="0"/>
              <a:t>Meet with current executive committee </a:t>
            </a:r>
          </a:p>
          <a:p>
            <a:r>
              <a:rPr lang="en-US" dirty="0"/>
              <a:t>Confirm submission of the newly elected officers list (before June 30)</a:t>
            </a:r>
          </a:p>
          <a:p>
            <a:r>
              <a:rPr lang="en-US" dirty="0"/>
              <a:t>Review and order any needed materials</a:t>
            </a:r>
          </a:p>
        </p:txBody>
      </p:sp>
    </p:spTree>
    <p:extLst>
      <p:ext uri="{BB962C8B-B14F-4D97-AF65-F5344CB8AC3E}">
        <p14:creationId xmlns:p14="http://schemas.microsoft.com/office/powerpoint/2010/main" val="4142226208"/>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6C38E-86DC-46A1-944A-B9DEC9246B2F}"/>
              </a:ext>
            </a:extLst>
          </p:cNvPr>
          <p:cNvSpPr>
            <a:spLocks noGrp="1"/>
          </p:cNvSpPr>
          <p:nvPr>
            <p:ph type="title"/>
          </p:nvPr>
        </p:nvSpPr>
        <p:spPr/>
        <p:txBody>
          <a:bodyPr/>
          <a:lstStyle/>
          <a:p>
            <a:r>
              <a:rPr lang="en-US" dirty="0"/>
              <a:t>Additional Resources</a:t>
            </a:r>
          </a:p>
        </p:txBody>
      </p:sp>
      <p:pic>
        <p:nvPicPr>
          <p:cNvPr id="5" name="Picture 4">
            <a:extLst>
              <a:ext uri="{FF2B5EF4-FFF2-40B4-BE49-F238E27FC236}">
                <a16:creationId xmlns:a16="http://schemas.microsoft.com/office/drawing/2014/main" id="{2DD5FDF6-D5A1-45C7-B0F2-4F84F80C73E0}"/>
              </a:ext>
            </a:extLst>
          </p:cNvPr>
          <p:cNvPicPr>
            <a:picLocks noChangeAspect="1"/>
          </p:cNvPicPr>
          <p:nvPr/>
        </p:nvPicPr>
        <p:blipFill>
          <a:blip r:embed="rId3"/>
          <a:stretch>
            <a:fillRect/>
          </a:stretch>
        </p:blipFill>
        <p:spPr>
          <a:xfrm>
            <a:off x="304800" y="1676400"/>
            <a:ext cx="8576860" cy="2438400"/>
          </a:xfrm>
          <a:prstGeom prst="rect">
            <a:avLst/>
          </a:prstGeom>
        </p:spPr>
      </p:pic>
    </p:spTree>
    <p:extLst>
      <p:ext uri="{BB962C8B-B14F-4D97-AF65-F5344CB8AC3E}">
        <p14:creationId xmlns:p14="http://schemas.microsoft.com/office/powerpoint/2010/main" val="1094365159"/>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F9C3DE07-43D0-469D-A414-BBF6B26B6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20200" cy="712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816729"/>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504879E7-FED6-41B1-B332-43103A94AAE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938204"/>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Secretary Role</a:t>
            </a:r>
          </a:p>
          <a:p>
            <a:r>
              <a:rPr lang="en-US" dirty="0"/>
              <a:t>Secretary Responsibilities </a:t>
            </a:r>
          </a:p>
          <a:p>
            <a:r>
              <a:rPr lang="en-US" dirty="0"/>
              <a:t>Secretary Resources</a:t>
            </a:r>
          </a:p>
          <a:p>
            <a:endParaRPr lang="en-US" dirty="0"/>
          </a:p>
        </p:txBody>
      </p:sp>
      <p:pic>
        <p:nvPicPr>
          <p:cNvPr id="4" name="Picture 2" descr="See the source image">
            <a:extLst>
              <a:ext uri="{FF2B5EF4-FFF2-40B4-BE49-F238E27FC236}">
                <a16:creationId xmlns:a16="http://schemas.microsoft.com/office/drawing/2014/main" id="{93FCBFC2-50C6-4ECE-B7BD-889B3AABA1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29545" y="3124200"/>
            <a:ext cx="4343400"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929307"/>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418CB-E99C-47A9-96CD-283CE278A2A6}"/>
              </a:ext>
            </a:extLst>
          </p:cNvPr>
          <p:cNvSpPr>
            <a:spLocks noGrp="1"/>
          </p:cNvSpPr>
          <p:nvPr>
            <p:ph type="title"/>
          </p:nvPr>
        </p:nvSpPr>
        <p:spPr/>
        <p:txBody>
          <a:bodyPr/>
          <a:lstStyle/>
          <a:p>
            <a:r>
              <a:rPr lang="en-US" dirty="0">
                <a:solidFill>
                  <a:schemeClr val="tx2"/>
                </a:solidFill>
              </a:rPr>
              <a:t>Secretary Role</a:t>
            </a:r>
          </a:p>
        </p:txBody>
      </p:sp>
      <p:pic>
        <p:nvPicPr>
          <p:cNvPr id="5" name="Picture 8" descr="See the source image">
            <a:extLst>
              <a:ext uri="{FF2B5EF4-FFF2-40B4-BE49-F238E27FC236}">
                <a16:creationId xmlns:a16="http://schemas.microsoft.com/office/drawing/2014/main" id="{E68B0DD5-033D-4BA4-B15E-4509556D6E2E}"/>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538162" y="2135187"/>
            <a:ext cx="8067675"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389608"/>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2CB8E-0166-4169-A9A1-80236C23BEA8}"/>
              </a:ext>
            </a:extLst>
          </p:cNvPr>
          <p:cNvSpPr>
            <a:spLocks noGrp="1"/>
          </p:cNvSpPr>
          <p:nvPr>
            <p:ph type="title"/>
          </p:nvPr>
        </p:nvSpPr>
        <p:spPr/>
        <p:txBody>
          <a:bodyPr/>
          <a:lstStyle/>
          <a:p>
            <a:r>
              <a:rPr lang="en-US" dirty="0"/>
              <a:t>Secretary Responsibilities</a:t>
            </a:r>
          </a:p>
        </p:txBody>
      </p:sp>
      <p:sp>
        <p:nvSpPr>
          <p:cNvPr id="3" name="Content Placeholder 2">
            <a:extLst>
              <a:ext uri="{FF2B5EF4-FFF2-40B4-BE49-F238E27FC236}">
                <a16:creationId xmlns:a16="http://schemas.microsoft.com/office/drawing/2014/main" id="{8A5EC471-F916-4D24-B744-5393F7103BF6}"/>
              </a:ext>
            </a:extLst>
          </p:cNvPr>
          <p:cNvSpPr>
            <a:spLocks noGrp="1"/>
          </p:cNvSpPr>
          <p:nvPr>
            <p:ph idx="1"/>
          </p:nvPr>
        </p:nvSpPr>
        <p:spPr/>
        <p:txBody>
          <a:bodyPr/>
          <a:lstStyle/>
          <a:p>
            <a:r>
              <a:rPr lang="en-US" dirty="0"/>
              <a:t>The Club Meeting</a:t>
            </a:r>
          </a:p>
          <a:p>
            <a:r>
              <a:rPr lang="en-US" dirty="0"/>
              <a:t>Outside the Club Meeting</a:t>
            </a:r>
          </a:p>
          <a:p>
            <a:r>
              <a:rPr lang="en-US" dirty="0"/>
              <a:t>The Executive Committee</a:t>
            </a:r>
          </a:p>
        </p:txBody>
      </p:sp>
      <p:pic>
        <p:nvPicPr>
          <p:cNvPr id="4" name="Picture 2" descr="See the source image">
            <a:extLst>
              <a:ext uri="{FF2B5EF4-FFF2-40B4-BE49-F238E27FC236}">
                <a16:creationId xmlns:a16="http://schemas.microsoft.com/office/drawing/2014/main" id="{BAF3A7FB-A569-4053-BF41-E9FEC9D01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9823" y="2663884"/>
            <a:ext cx="3800475"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629819"/>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B947E-1FDA-4313-B9C0-6D522F96C822}"/>
              </a:ext>
            </a:extLst>
          </p:cNvPr>
          <p:cNvSpPr>
            <a:spLocks noGrp="1"/>
          </p:cNvSpPr>
          <p:nvPr>
            <p:ph type="title"/>
          </p:nvPr>
        </p:nvSpPr>
        <p:spPr/>
        <p:txBody>
          <a:bodyPr/>
          <a:lstStyle/>
          <a:p>
            <a:r>
              <a:rPr lang="en-US" dirty="0"/>
              <a:t>The Club Meeting</a:t>
            </a:r>
          </a:p>
        </p:txBody>
      </p:sp>
      <p:sp>
        <p:nvSpPr>
          <p:cNvPr id="3" name="Content Placeholder 2">
            <a:extLst>
              <a:ext uri="{FF2B5EF4-FFF2-40B4-BE49-F238E27FC236}">
                <a16:creationId xmlns:a16="http://schemas.microsoft.com/office/drawing/2014/main" id="{87E7036D-E169-443D-867A-4EB1719C4204}"/>
              </a:ext>
            </a:extLst>
          </p:cNvPr>
          <p:cNvSpPr>
            <a:spLocks noGrp="1"/>
          </p:cNvSpPr>
          <p:nvPr>
            <p:ph idx="1"/>
          </p:nvPr>
        </p:nvSpPr>
        <p:spPr/>
        <p:txBody>
          <a:bodyPr/>
          <a:lstStyle/>
          <a:p>
            <a:r>
              <a:rPr lang="en-US" dirty="0"/>
              <a:t>Before the club meetings</a:t>
            </a:r>
          </a:p>
          <a:p>
            <a:r>
              <a:rPr lang="en-US" dirty="0"/>
              <a:t>Upon arrival at club meetings</a:t>
            </a:r>
          </a:p>
          <a:p>
            <a:r>
              <a:rPr lang="en-US" dirty="0"/>
              <a:t>During club meetings</a:t>
            </a:r>
          </a:p>
        </p:txBody>
      </p:sp>
      <p:pic>
        <p:nvPicPr>
          <p:cNvPr id="4" name="Picture 2" descr="See the source image">
            <a:extLst>
              <a:ext uri="{FF2B5EF4-FFF2-40B4-BE49-F238E27FC236}">
                <a16:creationId xmlns:a16="http://schemas.microsoft.com/office/drawing/2014/main" id="{31B69314-44F6-424E-8DEB-165FE1E5531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74062" y="3429000"/>
            <a:ext cx="5219364" cy="3071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331688"/>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EC8BD-B417-4DAE-844D-71DF165D6BD1}"/>
              </a:ext>
            </a:extLst>
          </p:cNvPr>
          <p:cNvSpPr>
            <a:spLocks noGrp="1"/>
          </p:cNvSpPr>
          <p:nvPr>
            <p:ph type="title"/>
          </p:nvPr>
        </p:nvSpPr>
        <p:spPr/>
        <p:txBody>
          <a:bodyPr/>
          <a:lstStyle/>
          <a:p>
            <a:r>
              <a:rPr lang="en-US" dirty="0"/>
              <a:t>Before Club Meetings</a:t>
            </a:r>
          </a:p>
        </p:txBody>
      </p:sp>
      <p:sp>
        <p:nvSpPr>
          <p:cNvPr id="3" name="Content Placeholder 2">
            <a:extLst>
              <a:ext uri="{FF2B5EF4-FFF2-40B4-BE49-F238E27FC236}">
                <a16:creationId xmlns:a16="http://schemas.microsoft.com/office/drawing/2014/main" id="{5CA63517-9E38-4AAE-985A-0BBCED77A0FF}"/>
              </a:ext>
            </a:extLst>
          </p:cNvPr>
          <p:cNvSpPr>
            <a:spLocks noGrp="1"/>
          </p:cNvSpPr>
          <p:nvPr>
            <p:ph idx="1"/>
          </p:nvPr>
        </p:nvSpPr>
        <p:spPr/>
        <p:txBody>
          <a:bodyPr/>
          <a:lstStyle/>
          <a:p>
            <a:r>
              <a:rPr lang="en-US" dirty="0"/>
              <a:t>Post the previous minutes</a:t>
            </a:r>
          </a:p>
          <a:p>
            <a:r>
              <a:rPr lang="en-US" dirty="0"/>
              <a:t>Prepare a list of actions for the president</a:t>
            </a:r>
          </a:p>
          <a:p>
            <a:r>
              <a:rPr lang="en-US" dirty="0"/>
              <a:t>Update the club’s officer list</a:t>
            </a:r>
          </a:p>
        </p:txBody>
      </p:sp>
      <p:pic>
        <p:nvPicPr>
          <p:cNvPr id="4" name="Picture 2" descr="See the source image">
            <a:extLst>
              <a:ext uri="{FF2B5EF4-FFF2-40B4-BE49-F238E27FC236}">
                <a16:creationId xmlns:a16="http://schemas.microsoft.com/office/drawing/2014/main" id="{85C3CF2F-90F4-4F4B-BF5F-C1A164CD13A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30566" y="4495799"/>
            <a:ext cx="2179983" cy="2179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086542"/>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A8634-5CE8-4BEA-8AB5-F265D99641C2}"/>
              </a:ext>
            </a:extLst>
          </p:cNvPr>
          <p:cNvSpPr>
            <a:spLocks noGrp="1"/>
          </p:cNvSpPr>
          <p:nvPr>
            <p:ph type="title"/>
          </p:nvPr>
        </p:nvSpPr>
        <p:spPr/>
        <p:txBody>
          <a:bodyPr/>
          <a:lstStyle/>
          <a:p>
            <a:r>
              <a:rPr lang="en-US" dirty="0"/>
              <a:t>Upon Arrival at Club Meetings</a:t>
            </a:r>
          </a:p>
        </p:txBody>
      </p:sp>
      <p:sp>
        <p:nvSpPr>
          <p:cNvPr id="3" name="Content Placeholder 2">
            <a:extLst>
              <a:ext uri="{FF2B5EF4-FFF2-40B4-BE49-F238E27FC236}">
                <a16:creationId xmlns:a16="http://schemas.microsoft.com/office/drawing/2014/main" id="{FD5B094A-2AEF-4811-B67E-39F9B7027DBB}"/>
              </a:ext>
            </a:extLst>
          </p:cNvPr>
          <p:cNvSpPr>
            <a:spLocks noGrp="1"/>
          </p:cNvSpPr>
          <p:nvPr>
            <p:ph idx="1"/>
          </p:nvPr>
        </p:nvSpPr>
        <p:spPr/>
        <p:txBody>
          <a:bodyPr/>
          <a:lstStyle/>
          <a:p>
            <a:r>
              <a:rPr lang="en-US" dirty="0"/>
              <a:t>Circulate attendance sheet and guest book</a:t>
            </a:r>
          </a:p>
        </p:txBody>
      </p:sp>
      <p:pic>
        <p:nvPicPr>
          <p:cNvPr id="4" name="Picture 2" descr="See the source image">
            <a:extLst>
              <a:ext uri="{FF2B5EF4-FFF2-40B4-BE49-F238E27FC236}">
                <a16:creationId xmlns:a16="http://schemas.microsoft.com/office/drawing/2014/main" id="{E703228A-5C35-4888-A203-5AFDE13ADE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136211"/>
            <a:ext cx="4524375"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875150"/>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739A-5A7E-481D-B5F9-C79EAE0E1B35}"/>
              </a:ext>
            </a:extLst>
          </p:cNvPr>
          <p:cNvSpPr>
            <a:spLocks noGrp="1"/>
          </p:cNvSpPr>
          <p:nvPr>
            <p:ph type="title"/>
          </p:nvPr>
        </p:nvSpPr>
        <p:spPr/>
        <p:txBody>
          <a:bodyPr/>
          <a:lstStyle/>
          <a:p>
            <a:r>
              <a:rPr lang="en-US" dirty="0"/>
              <a:t>During Club Meetings</a:t>
            </a:r>
          </a:p>
        </p:txBody>
      </p:sp>
      <p:sp>
        <p:nvSpPr>
          <p:cNvPr id="3" name="Content Placeholder 2">
            <a:extLst>
              <a:ext uri="{FF2B5EF4-FFF2-40B4-BE49-F238E27FC236}">
                <a16:creationId xmlns:a16="http://schemas.microsoft.com/office/drawing/2014/main" id="{F6CCE49F-BE5B-48D8-BCE0-605B798422AA}"/>
              </a:ext>
            </a:extLst>
          </p:cNvPr>
          <p:cNvSpPr>
            <a:spLocks noGrp="1"/>
          </p:cNvSpPr>
          <p:nvPr>
            <p:ph idx="1"/>
          </p:nvPr>
        </p:nvSpPr>
        <p:spPr/>
        <p:txBody>
          <a:bodyPr/>
          <a:lstStyle/>
          <a:p>
            <a:r>
              <a:rPr lang="en-US" dirty="0"/>
              <a:t>Read previous minutes</a:t>
            </a:r>
          </a:p>
          <a:p>
            <a:r>
              <a:rPr lang="en-US" dirty="0"/>
              <a:t>Note amendments</a:t>
            </a:r>
          </a:p>
          <a:p>
            <a:r>
              <a:rPr lang="en-US" dirty="0"/>
              <a:t>Record current meeting minutes</a:t>
            </a:r>
          </a:p>
        </p:txBody>
      </p:sp>
      <p:pic>
        <p:nvPicPr>
          <p:cNvPr id="1026" name="Picture 2" descr="See the source image">
            <a:extLst>
              <a:ext uri="{FF2B5EF4-FFF2-40B4-BE49-F238E27FC236}">
                <a16:creationId xmlns:a16="http://schemas.microsoft.com/office/drawing/2014/main" id="{DF9F24AF-E071-4FD0-9478-71537A93725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86200" y="3609142"/>
            <a:ext cx="4572000" cy="304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788758"/>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19C9-91EE-498F-A239-D308599B6633}"/>
              </a:ext>
            </a:extLst>
          </p:cNvPr>
          <p:cNvSpPr>
            <a:spLocks noGrp="1"/>
          </p:cNvSpPr>
          <p:nvPr>
            <p:ph type="title"/>
          </p:nvPr>
        </p:nvSpPr>
        <p:spPr/>
        <p:txBody>
          <a:bodyPr/>
          <a:lstStyle/>
          <a:p>
            <a:r>
              <a:rPr lang="en-US" dirty="0"/>
              <a:t>Outside the Club Meeting</a:t>
            </a:r>
          </a:p>
        </p:txBody>
      </p:sp>
      <p:sp>
        <p:nvSpPr>
          <p:cNvPr id="3" name="Content Placeholder 2">
            <a:extLst>
              <a:ext uri="{FF2B5EF4-FFF2-40B4-BE49-F238E27FC236}">
                <a16:creationId xmlns:a16="http://schemas.microsoft.com/office/drawing/2014/main" id="{A3F8E9A8-9F1B-4257-A7F4-7B951A31E682}"/>
              </a:ext>
            </a:extLst>
          </p:cNvPr>
          <p:cNvSpPr>
            <a:spLocks noGrp="1"/>
          </p:cNvSpPr>
          <p:nvPr>
            <p:ph idx="1"/>
          </p:nvPr>
        </p:nvSpPr>
        <p:spPr/>
        <p:txBody>
          <a:bodyPr/>
          <a:lstStyle/>
          <a:p>
            <a:r>
              <a:rPr lang="en-US" dirty="0"/>
              <a:t>Maintain accurate roster</a:t>
            </a:r>
          </a:p>
          <a:p>
            <a:r>
              <a:rPr lang="en-US" dirty="0"/>
              <a:t>Submit club officer list</a:t>
            </a:r>
          </a:p>
          <a:p>
            <a:r>
              <a:rPr lang="en-US" dirty="0"/>
              <a:t>Handle correspondence</a:t>
            </a:r>
          </a:p>
          <a:p>
            <a:r>
              <a:rPr lang="en-US" dirty="0"/>
              <a:t>Keep club files</a:t>
            </a:r>
          </a:p>
          <a:p>
            <a:r>
              <a:rPr lang="en-US" dirty="0"/>
              <a:t>Attend club executive committee meetings</a:t>
            </a:r>
          </a:p>
        </p:txBody>
      </p:sp>
    </p:spTree>
    <p:extLst>
      <p:ext uri="{BB962C8B-B14F-4D97-AF65-F5344CB8AC3E}">
        <p14:creationId xmlns:p14="http://schemas.microsoft.com/office/powerpoint/2010/main" val="1028921438"/>
      </p:ext>
    </p:extLst>
  </p:cSld>
  <p:clrMapOvr>
    <a:masterClrMapping/>
  </p:clrMapOvr>
  <p:transition spd="slow">
    <p:wipe dir="r"/>
  </p:transition>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9376</TotalTime>
  <Words>1080</Words>
  <Application>Microsoft Office PowerPoint</Application>
  <PresentationFormat>On-screen Show (4:3)</PresentationFormat>
  <Paragraphs>155</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Arial Black</vt:lpstr>
      <vt:lpstr>ArialUnicodeMS</vt:lpstr>
      <vt:lpstr>Calibri</vt:lpstr>
      <vt:lpstr>Courier New</vt:lpstr>
      <vt:lpstr>Myriad Pro</vt:lpstr>
      <vt:lpstr>Myriad Pro Semibold</vt:lpstr>
      <vt:lpstr>Wingdings</vt:lpstr>
      <vt:lpstr>TI Corporate: 4x3 – Title &amp; Content</vt:lpstr>
      <vt:lpstr>Secretary</vt:lpstr>
      <vt:lpstr>Agenda</vt:lpstr>
      <vt:lpstr>Secretary Role</vt:lpstr>
      <vt:lpstr>Secretary Responsibilities</vt:lpstr>
      <vt:lpstr>The Club Meeting</vt:lpstr>
      <vt:lpstr>Before Club Meetings</vt:lpstr>
      <vt:lpstr>Upon Arrival at Club Meetings</vt:lpstr>
      <vt:lpstr>During Club Meetings</vt:lpstr>
      <vt:lpstr>Outside the Club Meeting</vt:lpstr>
      <vt:lpstr>Outside the Club Meeting</vt:lpstr>
      <vt:lpstr>The Executive Committee</vt:lpstr>
      <vt:lpstr>Secretary Responsibility Action Plan</vt:lpstr>
      <vt:lpstr>Getting Started</vt:lpstr>
      <vt:lpstr>Additional Resources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Troy Pool</cp:lastModifiedBy>
  <cp:revision>424</cp:revision>
  <cp:lastPrinted>2017-08-03T22:39:42Z</cp:lastPrinted>
  <dcterms:created xsi:type="dcterms:W3CDTF">2011-07-13T15:20:37Z</dcterms:created>
  <dcterms:modified xsi:type="dcterms:W3CDTF">2019-05-25T16:00:25Z</dcterms:modified>
</cp:coreProperties>
</file>