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3" r:id="rId1"/>
  </p:sldMasterIdLst>
  <p:notesMasterIdLst>
    <p:notesMasterId r:id="rId18"/>
  </p:notesMasterIdLst>
  <p:sldIdLst>
    <p:sldId id="388" r:id="rId2"/>
    <p:sldId id="407" r:id="rId3"/>
    <p:sldId id="408" r:id="rId4"/>
    <p:sldId id="409" r:id="rId5"/>
    <p:sldId id="410" r:id="rId6"/>
    <p:sldId id="411" r:id="rId7"/>
    <p:sldId id="412" r:id="rId8"/>
    <p:sldId id="413" r:id="rId9"/>
    <p:sldId id="422" r:id="rId10"/>
    <p:sldId id="414" r:id="rId11"/>
    <p:sldId id="416" r:id="rId12"/>
    <p:sldId id="418" r:id="rId13"/>
    <p:sldId id="419" r:id="rId14"/>
    <p:sldId id="420" r:id="rId15"/>
    <p:sldId id="421" r:id="rId16"/>
    <p:sldId id="460" r:id="rId17"/>
  </p:sldIdLst>
  <p:sldSz cx="9144000" cy="6858000" type="screen4x3"/>
  <p:notesSz cx="7010400" cy="9236075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 charset="0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 charset="0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 charset="0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 charset="0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 charset="0"/>
        <a:cs typeface="Arial" charset="0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charset="0"/>
        <a:ea typeface="ヒラギノ角ゴ Pro W3" charset="0"/>
        <a:cs typeface="Arial" charset="0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charset="0"/>
        <a:ea typeface="ヒラギノ角ゴ Pro W3" charset="0"/>
        <a:cs typeface="Arial" charset="0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charset="0"/>
        <a:ea typeface="ヒラギノ角ゴ Pro W3" charset="0"/>
        <a:cs typeface="Arial" charset="0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charset="0"/>
        <a:ea typeface="ヒラギノ角ゴ Pro W3" charset="0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1008" userDrawn="1">
          <p15:clr>
            <a:srgbClr val="A4A3A4"/>
          </p15:clr>
        </p15:guide>
        <p15:guide id="2" pos="192" userDrawn="1">
          <p15:clr>
            <a:srgbClr val="A4A3A4"/>
          </p15:clr>
        </p15:guide>
        <p15:guide id="3" pos="28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00000"/>
    <a:srgbClr val="00374A"/>
    <a:srgbClr val="004165"/>
    <a:srgbClr val="A9B2B1"/>
    <a:srgbClr val="C6D5D7"/>
    <a:srgbClr val="DCEAEA"/>
    <a:srgbClr val="EBFDFF"/>
    <a:srgbClr val="ECFCFE"/>
    <a:srgbClr val="D9EFF8"/>
    <a:srgbClr val="ECEFE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170" autoAdjust="0"/>
    <p:restoredTop sz="64014" autoAdjust="0"/>
  </p:normalViewPr>
  <p:slideViewPr>
    <p:cSldViewPr showGuides="1">
      <p:cViewPr varScale="1">
        <p:scale>
          <a:sx n="46" d="100"/>
          <a:sy n="46" d="100"/>
        </p:scale>
        <p:origin x="1110" y="36"/>
      </p:cViewPr>
      <p:guideLst>
        <p:guide orient="horz" pos="1008"/>
        <p:guide pos="192"/>
        <p:guide pos="28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-60"/>
    </p:cViewPr>
  </p:notesTextViewPr>
  <p:sorterViewPr>
    <p:cViewPr>
      <p:scale>
        <a:sx n="70" d="100"/>
        <a:sy n="70" d="100"/>
      </p:scale>
      <p:origin x="0" y="883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3408"/>
          </a:xfrm>
          <a:prstGeom prst="rect">
            <a:avLst/>
          </a:prstGeom>
        </p:spPr>
        <p:txBody>
          <a:bodyPr vert="horz" lIns="92830" tIns="46415" rIns="92830" bIns="46415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3408"/>
          </a:xfrm>
          <a:prstGeom prst="rect">
            <a:avLst/>
          </a:prstGeom>
        </p:spPr>
        <p:txBody>
          <a:bodyPr vert="horz" lIns="92830" tIns="46415" rIns="92830" bIns="46415" rtlCol="0"/>
          <a:lstStyle>
            <a:lvl1pPr algn="r">
              <a:defRPr sz="1200"/>
            </a:lvl1pPr>
          </a:lstStyle>
          <a:p>
            <a:fld id="{16E6FB2C-DA94-C541-9E89-F92525DB3B64}" type="datetimeFigureOut">
              <a:rPr lang="en-US" smtClean="0"/>
              <a:t>5/25/2019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27163" y="1154113"/>
            <a:ext cx="4156075" cy="31178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830" tIns="46415" rIns="92830" bIns="46415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44861"/>
            <a:ext cx="5608320" cy="3636705"/>
          </a:xfrm>
          <a:prstGeom prst="rect">
            <a:avLst/>
          </a:prstGeom>
        </p:spPr>
        <p:txBody>
          <a:bodyPr vert="horz" lIns="92830" tIns="46415" rIns="92830" bIns="46415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772669"/>
            <a:ext cx="3037840" cy="463407"/>
          </a:xfrm>
          <a:prstGeom prst="rect">
            <a:avLst/>
          </a:prstGeom>
        </p:spPr>
        <p:txBody>
          <a:bodyPr vert="horz" lIns="92830" tIns="46415" rIns="92830" bIns="46415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772669"/>
            <a:ext cx="3037840" cy="463407"/>
          </a:xfrm>
          <a:prstGeom prst="rect">
            <a:avLst/>
          </a:prstGeom>
        </p:spPr>
        <p:txBody>
          <a:bodyPr vert="horz" lIns="92830" tIns="46415" rIns="92830" bIns="46415" rtlCol="0" anchor="b"/>
          <a:lstStyle>
            <a:lvl1pPr algn="r">
              <a:defRPr sz="1200"/>
            </a:lvl1pPr>
          </a:lstStyle>
          <a:p>
            <a:fld id="{1C54B805-CDAB-3A40-8111-AB777D1FAB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56033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Congratulations! As the sergeant at arms of your club, you ensure that meetings are well-run and set the tone for an organized, successful meeting.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54B805-CDAB-3A40-8111-AB777D1FAB7A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377136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Outside the Club Meeting: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▪ Schedule the meeting location.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▪ Maintain club equipment.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▪ Ensure adequate supplies are always available.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▪ Attend executive committee meetings.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▪ Arrange for a replacement when unable to attend a meeting and for assistance if necessary.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▪ Prepare successor for office.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54B805-CDAB-3A40-8111-AB777D1FAB7A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96100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Now that we’ve looked at your club meeting responsibilities, we’ll look at your executive committee responsibilities.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▪ Keep the executive committee updated on the status of the club meeting space. Notify the committee of any changes regarding meeting space, size or cost.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▪ Work with the vice president education and vice president public relations to coordinate meeting space for speech contests or special events.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▪ Chair the social and reception committee.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▪ Work with the secretary and treasurer to order replacement items if needed.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54B805-CDAB-3A40-8111-AB777D1FAB7A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536536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Group brainstorm: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▪ How will you fulfill this responsibility? (What specific actions will you complete?)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▪ When will each action be completed?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▪ Who is available to help you?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▪ What materials and resources can you use?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54B805-CDAB-3A40-8111-AB777D1FAB7A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933801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▪ There are several resources available to help you in your role as sergeant at arms.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▪ First, there is a checklist to get started.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▪ Attend district-sponsored club-officer training program.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▪ Read the </a:t>
            </a:r>
            <a:r>
              <a:rPr lang="en-US" sz="1200" b="0" i="1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Club Leadership Handbook 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(Item 1310) and </a:t>
            </a:r>
            <a:r>
              <a:rPr lang="en-US" sz="1200" b="0" i="1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Distinguished Club Program and Club Success Plan 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(Item 1111).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▪ Meet with the outgoing executive committee to transfer any necessary information.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▪ Meet with the outgoing sergeant at arms to transfer any necessary files or information.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▪ Meet with the current executive committee and develop the Club Success Plan and budget.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▪ Contact the people responsible for the meeting place and introduce yourself.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▪ Ask for volunteers to assist you, especially if time is limited.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54B805-CDAB-3A40-8111-AB777D1FAB7A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72928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There are many resources available to the sergeant at arms through the Toastmasters website and manuals.</a:t>
            </a:r>
          </a:p>
          <a:p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Additional resources can be found in the </a:t>
            </a:r>
            <a:r>
              <a:rPr lang="en-US" sz="1200" b="0" i="1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Club Leadership Handbook 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(Item 1310) in the Sergeant at Arms section.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54B805-CDAB-3A40-8111-AB777D1FAB7A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479651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Never underestimate the role of sergeant at arms. Setting the tone for the club meeting, preparing the room, greeting members and recruiting volunteers demonstrates competent leadership skills.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▪ Be sure to work closely with the executive committee to achieve Distinguished Club status. You are a key member of the team.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▪ Serving as the sergeant at arms improves your organizational skills and gives you the opportunity to practice running successful meetings. You will learn to delegate and be more detail-oriented.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54B805-CDAB-3A40-8111-AB777D1FAB7A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094719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Any questions? </a:t>
            </a:r>
          </a:p>
          <a:p>
            <a:r>
              <a:rPr lang="en-US" dirty="0"/>
              <a:t>This presentation will be posted on the District website (www.district35.org) in August.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54B805-CDAB-3A40-8111-AB777D1FAB7A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77132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After completing this session, you will be able to: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▪ Identify your role within the club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▪ Fulfill your responsibilities within the club and club executive committee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▪ Find resources that help you fulfill your responsibilities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54B805-CDAB-3A40-8111-AB777D1FAB7A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719323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What is the essence of the sergeant at arms role?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▪ Manage club property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▪ Make sure everything is ready for a successful meeting</a:t>
            </a:r>
          </a:p>
          <a:p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TELL sergeants at arms they can find information about their role in the </a:t>
            </a:r>
            <a:r>
              <a:rPr lang="en-US" sz="1200" b="0" i="1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Club Leadership Handbook 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(Item 1310).</a:t>
            </a:r>
          </a:p>
          <a:p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▪ Your role as sergeant at arms as stated in the Club Constitution and Standard Bylaws of Toastmasters International is: “The sergeant at arms is responsible for club property management, meeting room preparation, and hospitality. The sergeant at arms chairs the social and reception committee.”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▪ The constitution provides a definition. Yet, there are many responsibilities that make up the day-to-day activities of a sergeant at arms.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▪ Everything you do as sergeant at arms should support the club mission.</a:t>
            </a:r>
          </a:p>
          <a:p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What is the club mission?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▪ We provide a supportive and positive learning experience in which members are empowered to develop communication and leadership skills, resulting in greater self-confidence and personal growth.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54B805-CDAB-3A40-8111-AB777D1FAB7A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23740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Your sergeant at arms responsibilities are in three categories: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▪ The Club Meeting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▪ Outside the Club Meeting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▪ The Executive Committee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▪ We’ll start by exploring your club meeting responsibilities.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54B805-CDAB-3A40-8111-AB777D1FAB7A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94786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▪ Your club meeting responsibilities are split into four types: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▪ Before Club Meetings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▪ Upon Arrival at Club Meetings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▪ During Club Meetings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▪ After Club Meetings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54B805-CDAB-3A40-8111-AB777D1FAB7A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569383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Before Club Meetings: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▪ Confirm meeting room reservations a few days before the meeting.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▪ Ensure that plenty of blank ballots are available for voting for Best Speaker, Best Evaluator, speaker evaluation forms, and so on.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54B805-CDAB-3A40-8111-AB777D1FAB7A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104395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Upon Arrival at Club meetings: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▪ Arrange the meeting room and equipment at least 30 minutes before, so the meeting starts on time.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▪ Arrange tables and chairs.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▪ Set out the lectern, gavel, club banner, (optional) the national flag, timing device, ballots, trophies, and ribbons.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▪ Place a table near the door to display promotional brochures, name tags, the Guest Book, and educational materials such as manuals, club newsletters, and the </a:t>
            </a:r>
            <a:r>
              <a:rPr lang="en-US" sz="1200" b="0" i="1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Toastmaster 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magazine for members to see. (Guest folders)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▪ Check the room temperature, and adjust it if the room is too hot or too cold.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▪ Ask all guests to sign the Guest Book (Item 84), and give each a name tag to wear during the meeting.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54B805-CDAB-3A40-8111-AB777D1FAB7A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911098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During club meetings: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▪ Sit near the door to welcome late arrivals and help them be seated. Prevent interruptions and perform any necessary errands.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▪ Coordinate food service, if any.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▪ Collect ballots and tally votes for awards when necessary.</a:t>
            </a:r>
          </a:p>
          <a:p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54B805-CDAB-3A40-8111-AB777D1FAB7A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081988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After Club Meetings: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▪ Return the room to its original configuration.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▪ Pack up all materials, and store them in a safe place.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▪ Pick up and dispose of any stray items or trash.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54B805-CDAB-3A40-8111-AB777D1FAB7A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09135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-dark bkgd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0" y="1671826"/>
            <a:ext cx="3048000" cy="694946"/>
          </a:xfrm>
          <a:prstGeom prst="rect">
            <a:avLst/>
          </a:prstGeom>
        </p:spPr>
      </p:pic>
      <p:cxnSp>
        <p:nvCxnSpPr>
          <p:cNvPr id="4" name="Straight Connector 3"/>
          <p:cNvCxnSpPr/>
          <p:nvPr userDrawn="1"/>
        </p:nvCxnSpPr>
        <p:spPr>
          <a:xfrm>
            <a:off x="1066800" y="2743200"/>
            <a:ext cx="70104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 9"/>
          <p:cNvSpPr>
            <a:spLocks noGrp="1"/>
          </p:cNvSpPr>
          <p:nvPr>
            <p:ph type="title" hasCustomPrompt="1"/>
          </p:nvPr>
        </p:nvSpPr>
        <p:spPr>
          <a:xfrm>
            <a:off x="628650" y="3200401"/>
            <a:ext cx="7886700" cy="533400"/>
          </a:xfrm>
          <a:prstGeom prst="rect">
            <a:avLst/>
          </a:prstGeom>
        </p:spPr>
        <p:txBody>
          <a:bodyPr/>
          <a:lstStyle>
            <a:lvl1pPr algn="ctr">
              <a:defRPr sz="2800">
                <a:solidFill>
                  <a:srgbClr val="FFF0A0"/>
                </a:solidFill>
                <a:latin typeface="Myriad Pro" charset="0"/>
                <a:ea typeface="Myriad Pro" charset="0"/>
                <a:cs typeface="Myriad Pro" charset="0"/>
              </a:defRPr>
            </a:lvl1pPr>
          </a:lstStyle>
          <a:p>
            <a:r>
              <a:rPr lang="en-US" dirty="0"/>
              <a:t>Click to Edit Master Title</a:t>
            </a:r>
          </a:p>
        </p:txBody>
      </p:sp>
      <p:sp>
        <p:nvSpPr>
          <p:cNvPr id="15" name="Content Placeholder 17"/>
          <p:cNvSpPr>
            <a:spLocks noGrp="1"/>
          </p:cNvSpPr>
          <p:nvPr>
            <p:ph sz="quarter" idx="10" hasCustomPrompt="1"/>
          </p:nvPr>
        </p:nvSpPr>
        <p:spPr>
          <a:xfrm>
            <a:off x="1647825" y="4038600"/>
            <a:ext cx="5848350" cy="9144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aseline="0">
                <a:solidFill>
                  <a:srgbClr val="EBEBEB"/>
                </a:solidFill>
              </a:defRPr>
            </a:lvl1pPr>
          </a:lstStyle>
          <a:p>
            <a:pPr lvl="0"/>
            <a:r>
              <a:rPr lang="en-US" dirty="0"/>
              <a:t>Click to Edit Master subtitle</a:t>
            </a:r>
          </a:p>
        </p:txBody>
      </p:sp>
    </p:spTree>
    <p:extLst/>
  </p:cSld>
  <p:clrMapOvr>
    <a:masterClrMapping/>
  </p:clrMapOvr>
  <p:transition spd="slow">
    <p:wipe dir="r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18D98C-3FBF-5641-BD16-364C967384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D43034-AA9A-AD42-942B-799575C34A4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964BD33-51B2-5D49-9BC5-11A1CE73BDE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F38249E-5E42-7C42-882A-D9A67493F6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8339F4-1A0C-D746-9F26-480389EED880}" type="datetimeFigureOut">
              <a:rPr lang="en-US" smtClean="0"/>
              <a:t>5/25/2019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EF827B4-4BD8-E740-9E64-F61ECAF1F8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141ED72-0357-194B-8F7F-579B74762B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918FC-34BD-2246-8252-98A470DAD5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99236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-light bkg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 userDrawn="1"/>
        </p:nvCxnSpPr>
        <p:spPr>
          <a:xfrm>
            <a:off x="1066800" y="2743200"/>
            <a:ext cx="7010400" cy="0"/>
          </a:xfrm>
          <a:prstGeom prst="line">
            <a:avLst/>
          </a:prstGeom>
          <a:ln>
            <a:solidFill>
              <a:srgbClr val="A9B2B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 9"/>
          <p:cNvSpPr>
            <a:spLocks noGrp="1"/>
          </p:cNvSpPr>
          <p:nvPr>
            <p:ph type="title" hasCustomPrompt="1"/>
          </p:nvPr>
        </p:nvSpPr>
        <p:spPr>
          <a:xfrm>
            <a:off x="628650" y="3200401"/>
            <a:ext cx="7886700" cy="533400"/>
          </a:xfrm>
          <a:prstGeom prst="rect">
            <a:avLst/>
          </a:prstGeom>
        </p:spPr>
        <p:txBody>
          <a:bodyPr/>
          <a:lstStyle>
            <a:lvl1pPr algn="ctr">
              <a:defRPr sz="2800">
                <a:solidFill>
                  <a:schemeClr val="tx2">
                    <a:lumMod val="65000"/>
                    <a:lumOff val="35000"/>
                  </a:schemeClr>
                </a:solidFill>
                <a:latin typeface="Myriad Pro" charset="0"/>
                <a:ea typeface="Myriad Pro" charset="0"/>
                <a:cs typeface="Myriad Pro" charset="0"/>
              </a:defRPr>
            </a:lvl1pPr>
          </a:lstStyle>
          <a:p>
            <a:r>
              <a:rPr lang="en-US" dirty="0"/>
              <a:t>Click to Edit Presentation Title</a:t>
            </a:r>
          </a:p>
        </p:txBody>
      </p:sp>
      <p:sp>
        <p:nvSpPr>
          <p:cNvPr id="15" name="Content Placeholder 17"/>
          <p:cNvSpPr>
            <a:spLocks noGrp="1"/>
          </p:cNvSpPr>
          <p:nvPr>
            <p:ph sz="quarter" idx="10" hasCustomPrompt="1"/>
          </p:nvPr>
        </p:nvSpPr>
        <p:spPr>
          <a:xfrm>
            <a:off x="1647825" y="4038600"/>
            <a:ext cx="5848350" cy="9144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aseline="0">
                <a:solidFill>
                  <a:schemeClr val="tx2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en-US" dirty="0"/>
              <a:t>Click to Edit Presentation Subtitle</a:t>
            </a:r>
          </a:p>
        </p:txBody>
      </p:sp>
      <p:pic>
        <p:nvPicPr>
          <p:cNvPr id="17" name="Picture 16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0" y="1677404"/>
            <a:ext cx="3048000" cy="694944"/>
          </a:xfrm>
          <a:prstGeom prst="rect">
            <a:avLst/>
          </a:prstGeom>
        </p:spPr>
      </p:pic>
    </p:spTree>
    <p:extLst/>
  </p:cSld>
  <p:clrMapOvr>
    <a:masterClrMapping/>
  </p:clrMapOvr>
  <p:transition spd="slow">
    <p:wipe dir="r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&amp; Bullete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/>
          <p:cNvCxnSpPr/>
          <p:nvPr userDrawn="1"/>
        </p:nvCxnSpPr>
        <p:spPr>
          <a:xfrm>
            <a:off x="304800" y="1256580"/>
            <a:ext cx="5334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609599"/>
            <a:ext cx="8610600" cy="645075"/>
          </a:xfrm>
          <a:prstGeom prst="rect">
            <a:avLst/>
          </a:prstGeom>
        </p:spPr>
        <p:txBody>
          <a:bodyPr/>
          <a:lstStyle>
            <a:lvl1pPr>
              <a:defRPr sz="32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1" name="Text Placeholder 23"/>
          <p:cNvSpPr>
            <a:spLocks noGrp="1"/>
          </p:cNvSpPr>
          <p:nvPr>
            <p:ph idx="1"/>
          </p:nvPr>
        </p:nvSpPr>
        <p:spPr>
          <a:xfrm>
            <a:off x="457200" y="1604155"/>
            <a:ext cx="8229600" cy="510144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87338" indent="-287338">
              <a:buSzPct val="100000"/>
              <a:defRPr sz="2800">
                <a:solidFill>
                  <a:schemeClr val="tx2"/>
                </a:solidFill>
              </a:defRPr>
            </a:lvl1pPr>
            <a:lvl2pPr marL="685800" indent="-228600">
              <a:defRPr sz="2400">
                <a:solidFill>
                  <a:schemeClr val="tx2"/>
                </a:solidFill>
              </a:defRPr>
            </a:lvl2pPr>
            <a:lvl3pPr marL="1084263" indent="-169863">
              <a:defRPr sz="2000">
                <a:solidFill>
                  <a:schemeClr val="tx2"/>
                </a:solidFill>
              </a:defRPr>
            </a:lvl3pPr>
            <a:lvl4pPr>
              <a:defRPr sz="1800">
                <a:solidFill>
                  <a:schemeClr val="tx2"/>
                </a:solidFill>
              </a:defRPr>
            </a:lvl4pPr>
            <a:lvl5pPr marL="2060575" indent="-290513">
              <a:defRPr sz="18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64164710"/>
      </p:ext>
    </p:extLst>
  </p:cSld>
  <p:clrMapOvr>
    <a:masterClrMapping/>
  </p:clrMapOvr>
  <p:transition spd="slow">
    <p:wipe dir="r"/>
  </p:transition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running cop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609600"/>
            <a:ext cx="8229600" cy="914400"/>
          </a:xfrm>
          <a:prstGeom prst="rect">
            <a:avLst/>
          </a:prstGeom>
        </p:spPr>
        <p:txBody>
          <a:bodyPr vert="horz"/>
          <a:lstStyle>
            <a:lvl1pPr>
              <a:defRPr sz="32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3"/>
          <p:cNvSpPr>
            <a:spLocks noGrp="1"/>
          </p:cNvSpPr>
          <p:nvPr>
            <p:ph idx="1"/>
          </p:nvPr>
        </p:nvSpPr>
        <p:spPr>
          <a:xfrm>
            <a:off x="457200" y="1604155"/>
            <a:ext cx="8229600" cy="510144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>
              <a:buSzPct val="100000"/>
              <a:buFontTx/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FontTx/>
              <a:buNone/>
              <a:defRPr sz="2000">
                <a:solidFill>
                  <a:schemeClr val="tx2">
                    <a:lumMod val="65000"/>
                    <a:lumOff val="35000"/>
                  </a:schemeClr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4pPr>
            <a:lvl5pPr marL="1770062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4" name="Straight Connector 3"/>
          <p:cNvCxnSpPr/>
          <p:nvPr userDrawn="1"/>
        </p:nvCxnSpPr>
        <p:spPr>
          <a:xfrm>
            <a:off x="304800" y="1256580"/>
            <a:ext cx="5334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66820552"/>
      </p:ext>
    </p:extLst>
  </p:cSld>
  <p:clrMapOvr>
    <a:masterClrMapping/>
  </p:clrMapOvr>
  <p:transition spd="slow">
    <p:wipe dir="r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s--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609600"/>
            <a:ext cx="8229600" cy="838200"/>
          </a:xfrm>
          <a:prstGeom prst="rect">
            <a:avLst/>
          </a:prstGeom>
        </p:spPr>
        <p:txBody>
          <a:bodyPr vert="horz"/>
          <a:lstStyle>
            <a:lvl1pPr>
              <a:defRPr sz="32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 hasCustomPrompt="1"/>
          </p:nvPr>
        </p:nvSpPr>
        <p:spPr>
          <a:xfrm>
            <a:off x="533400" y="1600200"/>
            <a:ext cx="3733800" cy="5181600"/>
          </a:xfrm>
          <a:prstGeom prst="rect">
            <a:avLst/>
          </a:prstGeom>
        </p:spPr>
        <p:txBody>
          <a:bodyPr vert="horz"/>
          <a:lstStyle>
            <a:lvl1pPr marL="228600" indent="-228600">
              <a:defRPr sz="2400">
                <a:solidFill>
                  <a:schemeClr val="tx2"/>
                </a:solidFill>
              </a:defRPr>
            </a:lvl1pPr>
            <a:lvl2pPr marL="685800" indent="-228600">
              <a:defRPr sz="2000">
                <a:solidFill>
                  <a:schemeClr val="tx2"/>
                </a:solidFill>
              </a:defRPr>
            </a:lvl2pPr>
            <a:lvl3pPr marL="1084263" indent="-169863">
              <a:defRPr sz="2000"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 marL="2057400" indent="-228600"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Level One Bullet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304800" y="1256580"/>
            <a:ext cx="5334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Content Placeholder 3"/>
          <p:cNvSpPr>
            <a:spLocks noGrp="1"/>
          </p:cNvSpPr>
          <p:nvPr>
            <p:ph sz="quarter" idx="11" hasCustomPrompt="1"/>
          </p:nvPr>
        </p:nvSpPr>
        <p:spPr>
          <a:xfrm>
            <a:off x="4572000" y="1600200"/>
            <a:ext cx="3733800" cy="5181600"/>
          </a:xfrm>
          <a:prstGeom prst="rect">
            <a:avLst/>
          </a:prstGeom>
        </p:spPr>
        <p:txBody>
          <a:bodyPr vert="horz"/>
          <a:lstStyle>
            <a:lvl1pPr marL="228600" indent="-228600">
              <a:defRPr sz="2400">
                <a:solidFill>
                  <a:schemeClr val="tx2"/>
                </a:solidFill>
              </a:defRPr>
            </a:lvl1pPr>
            <a:lvl2pPr marL="685800" indent="-228600">
              <a:defRPr sz="2000">
                <a:solidFill>
                  <a:schemeClr val="tx2"/>
                </a:solidFill>
              </a:defRPr>
            </a:lvl2pPr>
            <a:lvl3pPr marL="1084263" indent="-169863">
              <a:defRPr sz="2000"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 marL="2057400" indent="-228600"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Level One Bullet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82830085"/>
      </p:ext>
    </p:extLst>
  </p:cSld>
  <p:clrMapOvr>
    <a:masterClrMapping/>
  </p:clrMapOvr>
  <p:transition spd="slow">
    <p:wipe dir="r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s--cop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609600"/>
            <a:ext cx="8229600" cy="762000"/>
          </a:xfrm>
          <a:prstGeom prst="rect">
            <a:avLst/>
          </a:prstGeom>
        </p:spPr>
        <p:txBody>
          <a:bodyPr vert="horz"/>
          <a:lstStyle>
            <a:lvl1pPr>
              <a:defRPr sz="32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3" name="Straight Connector 2"/>
          <p:cNvCxnSpPr/>
          <p:nvPr userDrawn="1"/>
        </p:nvCxnSpPr>
        <p:spPr>
          <a:xfrm>
            <a:off x="304800" y="1256580"/>
            <a:ext cx="5334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Content Placeholder 10"/>
          <p:cNvSpPr>
            <a:spLocks noGrp="1"/>
          </p:cNvSpPr>
          <p:nvPr>
            <p:ph sz="quarter" idx="10"/>
          </p:nvPr>
        </p:nvSpPr>
        <p:spPr>
          <a:xfrm>
            <a:off x="457200" y="1600200"/>
            <a:ext cx="3886200" cy="5029200"/>
          </a:xfrm>
          <a:prstGeom prst="rect">
            <a:avLst/>
          </a:prstGeom>
        </p:spPr>
        <p:txBody>
          <a:bodyPr vert="horz"/>
          <a:lstStyle>
            <a:lvl1pPr marL="0" indent="0">
              <a:buFontTx/>
              <a:buNone/>
              <a:defRPr>
                <a:solidFill>
                  <a:schemeClr val="tx2"/>
                </a:solidFill>
              </a:defRPr>
            </a:lvl1pPr>
            <a:lvl2pPr marL="0" indent="0">
              <a:buFontTx/>
              <a:buNone/>
              <a:defRPr/>
            </a:lvl2pPr>
            <a:lvl3pPr marL="0" indent="0">
              <a:buFontTx/>
              <a:buNone/>
              <a:defRPr/>
            </a:lvl3pPr>
            <a:lvl4pPr marL="0" indent="0">
              <a:buFontTx/>
              <a:buNone/>
              <a:defRPr/>
            </a:lvl4pPr>
            <a:lvl5pPr marL="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0"/>
            <a:endParaRPr lang="en-US" dirty="0"/>
          </a:p>
        </p:txBody>
      </p:sp>
      <p:sp>
        <p:nvSpPr>
          <p:cNvPr id="12" name="Content Placeholder 10"/>
          <p:cNvSpPr>
            <a:spLocks noGrp="1"/>
          </p:cNvSpPr>
          <p:nvPr>
            <p:ph sz="quarter" idx="11"/>
          </p:nvPr>
        </p:nvSpPr>
        <p:spPr>
          <a:xfrm>
            <a:off x="4648200" y="1600200"/>
            <a:ext cx="3886200" cy="5029200"/>
          </a:xfrm>
          <a:prstGeom prst="rect">
            <a:avLst/>
          </a:prstGeom>
        </p:spPr>
        <p:txBody>
          <a:bodyPr vert="horz"/>
          <a:lstStyle>
            <a:lvl1pPr marL="0" indent="0">
              <a:buFontTx/>
              <a:buNone/>
              <a:defRPr sz="2400"/>
            </a:lvl1pPr>
            <a:lvl2pPr marL="0" indent="0">
              <a:buFontTx/>
              <a:buNone/>
              <a:defRPr/>
            </a:lvl2pPr>
            <a:lvl3pPr marL="0" indent="0">
              <a:buFontTx/>
              <a:buNone/>
              <a:defRPr/>
            </a:lvl3pPr>
            <a:lvl4pPr marL="0" indent="0">
              <a:buFontTx/>
              <a:buNone/>
              <a:defRPr/>
            </a:lvl4pPr>
            <a:lvl5pPr marL="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7827990"/>
      </p:ext>
    </p:extLst>
  </p:cSld>
  <p:clrMapOvr>
    <a:masterClrMapping/>
  </p:clrMapOvr>
  <p:transition spd="slow">
    <p:wipe dir="r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ustom - With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2800" y="114300"/>
            <a:ext cx="1812635" cy="413281"/>
          </a:xfrm>
          <a:prstGeom prst="rect">
            <a:avLst/>
          </a:prstGeom>
        </p:spPr>
      </p:pic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228600" y="609599"/>
            <a:ext cx="8610600" cy="645075"/>
          </a:xfrm>
          <a:prstGeom prst="rect">
            <a:avLst/>
          </a:prstGeom>
        </p:spPr>
        <p:txBody>
          <a:bodyPr/>
          <a:lstStyle>
            <a:lvl1pPr>
              <a:defRPr sz="32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cxnSp>
        <p:nvCxnSpPr>
          <p:cNvPr id="4" name="Straight Connector 3"/>
          <p:cNvCxnSpPr/>
          <p:nvPr userDrawn="1"/>
        </p:nvCxnSpPr>
        <p:spPr>
          <a:xfrm>
            <a:off x="304800" y="1256580"/>
            <a:ext cx="5334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47075499"/>
      </p:ext>
    </p:extLst>
  </p:cSld>
  <p:clrMapOvr>
    <a:masterClrMapping/>
  </p:clrMapOvr>
  <p:transition spd="slow">
    <p:wipe dir="r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ustom - No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2800" y="114300"/>
            <a:ext cx="1812635" cy="413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8080885"/>
      </p:ext>
    </p:extLst>
  </p:cSld>
  <p:clrMapOvr>
    <a:masterClrMapping/>
  </p:clrMapOvr>
  <p:transition spd="slow">
    <p:wipe dir="r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92BEE49C-A640-DF47-981F-3DDD420CAE49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881859"/>
      </p:ext>
    </p:extLst>
  </p:cSld>
  <p:clrMapOvr>
    <a:masterClrMapping/>
  </p:clrMapOvr>
  <p:transition spd="slow">
    <p:wipe dir="r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C6D5D7">
            <a:alpha val="65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2800" y="114300"/>
            <a:ext cx="1812635" cy="413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66246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5" r:id="rId1"/>
    <p:sldLayoutId id="2147483734" r:id="rId2"/>
    <p:sldLayoutId id="2147483666" r:id="rId3"/>
    <p:sldLayoutId id="2147483740" r:id="rId4"/>
    <p:sldLayoutId id="2147483744" r:id="rId5"/>
    <p:sldLayoutId id="2147483745" r:id="rId6"/>
    <p:sldLayoutId id="2147483736" r:id="rId7"/>
    <p:sldLayoutId id="2147483743" r:id="rId8"/>
    <p:sldLayoutId id="2147483756" r:id="rId9"/>
    <p:sldLayoutId id="2147483759" r:id="rId10"/>
  </p:sldLayoutIdLst>
  <p:transition spd="slow">
    <p:wipe dir="r"/>
  </p:transition>
  <p:hf sldNum="0"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800" b="1" i="0">
          <a:solidFill>
            <a:schemeClr val="tx2">
              <a:lumMod val="65000"/>
              <a:lumOff val="35000"/>
            </a:schemeClr>
          </a:solidFill>
          <a:latin typeface="Myriad Pro Semibold" charset="0"/>
          <a:ea typeface="Myriad Pro Semibold" charset="0"/>
          <a:cs typeface="Myriad Pro Semibold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063052"/>
          </a:solidFill>
          <a:latin typeface="Arial" charset="0"/>
          <a:ea typeface="ヒラギノ角ゴ Pro W3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063052"/>
          </a:solidFill>
          <a:latin typeface="Arial" charset="0"/>
          <a:ea typeface="ヒラギノ角ゴ Pro W3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063052"/>
          </a:solidFill>
          <a:latin typeface="Arial" charset="0"/>
          <a:ea typeface="ヒラギノ角ゴ Pro W3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063052"/>
          </a:solidFill>
          <a:latin typeface="Arial" charset="0"/>
          <a:ea typeface="ヒラギノ角ゴ Pro W3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063052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063052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063052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06305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rgbClr val="800000"/>
        </a:buClr>
        <a:buSzPct val="87000"/>
        <a:buFont typeface="ArialUnicodeMS" charset="0"/>
        <a:buChar char="▸"/>
        <a:defRPr sz="2200">
          <a:solidFill>
            <a:schemeClr val="tx1"/>
          </a:solidFill>
          <a:latin typeface="Myriad Pro" charset="0"/>
          <a:ea typeface="Myriad Pro" charset="0"/>
          <a:cs typeface="Myriad Pro" charset="0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rgbClr val="063052"/>
        </a:buClr>
        <a:buSzPct val="80000"/>
        <a:buFont typeface="Wingdings" charset="0"/>
        <a:buChar char="§"/>
        <a:defRPr sz="1800">
          <a:solidFill>
            <a:schemeClr val="tx1"/>
          </a:solidFill>
          <a:latin typeface="Myriad Pro" charset="0"/>
          <a:ea typeface="Myriad Pro" charset="0"/>
          <a:cs typeface="Myriad Pro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rgbClr val="800000"/>
        </a:buClr>
        <a:buChar char="•"/>
        <a:defRPr sz="1800">
          <a:solidFill>
            <a:schemeClr val="tx1"/>
          </a:solidFill>
          <a:latin typeface="Myriad Pro" charset="0"/>
          <a:ea typeface="Myriad Pro" charset="0"/>
          <a:cs typeface="Myriad Pro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Font typeface="Wingdings" charset="0"/>
        <a:buChar char="ü"/>
        <a:defRPr sz="1600">
          <a:solidFill>
            <a:schemeClr val="tx1"/>
          </a:solidFill>
          <a:latin typeface="Myriad Pro" charset="0"/>
          <a:ea typeface="Myriad Pro" charset="0"/>
          <a:cs typeface="Myriad Pro" charset="0"/>
        </a:defRPr>
      </a:lvl4pPr>
      <a:lvl5pPr marL="2171700" indent="-342900" algn="l" rtl="0" eaLnBrk="1" fontAlgn="base" hangingPunct="1">
        <a:spcBef>
          <a:spcPct val="20000"/>
        </a:spcBef>
        <a:spcAft>
          <a:spcPct val="0"/>
        </a:spcAft>
        <a:buClr>
          <a:srgbClr val="800000"/>
        </a:buClr>
        <a:buFont typeface="Courier New" charset="0"/>
        <a:buChar char="o"/>
        <a:defRPr sz="1600">
          <a:solidFill>
            <a:srgbClr val="063052"/>
          </a:solidFill>
          <a:latin typeface="+mn-lt"/>
          <a:ea typeface="ヒラギノ角ゴ Pro W3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rgbClr val="800000"/>
        </a:buClr>
        <a:buFont typeface="Arial Black" pitchFamily="34" charset="0"/>
        <a:buChar char="►"/>
        <a:defRPr sz="2000">
          <a:solidFill>
            <a:srgbClr val="063052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rgbClr val="800000"/>
        </a:buClr>
        <a:buFont typeface="Arial Black" pitchFamily="34" charset="0"/>
        <a:buChar char="►"/>
        <a:defRPr sz="2000">
          <a:solidFill>
            <a:srgbClr val="063052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rgbClr val="800000"/>
        </a:buClr>
        <a:buFont typeface="Arial Black" pitchFamily="34" charset="0"/>
        <a:buChar char="►"/>
        <a:defRPr sz="2000">
          <a:solidFill>
            <a:srgbClr val="063052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rgbClr val="800000"/>
        </a:buClr>
        <a:buFont typeface="Arial Black" pitchFamily="34" charset="0"/>
        <a:buChar char="►"/>
        <a:defRPr sz="2000">
          <a:solidFill>
            <a:srgbClr val="063052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9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Sergeant at Arms (SAA or Master Host)</a:t>
            </a:r>
          </a:p>
        </p:txBody>
      </p:sp>
      <p:sp>
        <p:nvSpPr>
          <p:cNvPr id="21" name="Content Placeholder 20"/>
          <p:cNvSpPr>
            <a:spLocks noGrp="1"/>
          </p:cNvSpPr>
          <p:nvPr>
            <p:ph sz="quarter" idx="10"/>
          </p:nvPr>
        </p:nvSpPr>
        <p:spPr>
          <a:xfrm>
            <a:off x="1219200" y="4038600"/>
            <a:ext cx="6858000" cy="914400"/>
          </a:xfrm>
        </p:spPr>
        <p:txBody>
          <a:bodyPr/>
          <a:lstStyle/>
          <a:p>
            <a:r>
              <a:rPr lang="en-US" b="1" dirty="0"/>
              <a:t>Officer Training Extravaganza</a:t>
            </a:r>
            <a:br>
              <a:rPr lang="en-US" b="1" dirty="0"/>
            </a:br>
            <a:r>
              <a:rPr lang="en-US" b="1" dirty="0"/>
              <a:t>Seek – Learn – Grow</a:t>
            </a:r>
          </a:p>
          <a:p>
            <a:r>
              <a:rPr lang="en-US" b="1" dirty="0"/>
              <a:t>Summer 2019</a:t>
            </a:r>
          </a:p>
        </p:txBody>
      </p:sp>
    </p:spTree>
    <p:extLst>
      <p:ext uri="{BB962C8B-B14F-4D97-AF65-F5344CB8AC3E}">
        <p14:creationId xmlns:p14="http://schemas.microsoft.com/office/powerpoint/2010/main" val="1468468774"/>
      </p:ext>
    </p:extLst>
  </p:cSld>
  <p:clrMapOvr>
    <a:masterClrMapping/>
  </p:clrMapOvr>
  <p:transition spd="slow">
    <p:wipe dir="r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0919C9-91EE-498F-A239-D308599B66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Outside the Club Meeting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F8E9A8-9F1B-4257-A7F4-7B951A31E6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Schedule meeting location</a:t>
            </a:r>
          </a:p>
          <a:p>
            <a:r>
              <a:rPr lang="en-US" dirty="0"/>
              <a:t>Ensure adequate supplies are available</a:t>
            </a:r>
          </a:p>
          <a:p>
            <a:r>
              <a:rPr lang="en-US" dirty="0"/>
              <a:t>Attend executive committee meetings</a:t>
            </a:r>
          </a:p>
          <a:p>
            <a:r>
              <a:rPr lang="en-US" dirty="0"/>
              <a:t>Arrange for your replacement or assistance</a:t>
            </a:r>
          </a:p>
          <a:p>
            <a:r>
              <a:rPr lang="en-US" dirty="0"/>
              <a:t>Prepare your successor for office</a:t>
            </a:r>
          </a:p>
        </p:txBody>
      </p:sp>
      <p:pic>
        <p:nvPicPr>
          <p:cNvPr id="12290" name="Picture 2" descr="See the source image">
            <a:extLst>
              <a:ext uri="{FF2B5EF4-FFF2-40B4-BE49-F238E27FC236}">
                <a16:creationId xmlns:a16="http://schemas.microsoft.com/office/drawing/2014/main" id="{F26540AB-AC46-4880-9337-1175108DFC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4191000"/>
            <a:ext cx="3657600" cy="243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28921438"/>
      </p:ext>
    </p:extLst>
  </p:cSld>
  <p:clrMapOvr>
    <a:masterClrMapping/>
  </p:clrMapOvr>
  <p:transition spd="slow">
    <p:wipe dir="r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80C064-0538-4C45-B381-A3FD0CD2CC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Executive Committee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2BFB4E-3A16-4483-BF86-FF369AF3E1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Update the executive committee on the club meeting space status</a:t>
            </a:r>
          </a:p>
          <a:p>
            <a:r>
              <a:rPr lang="en-US" dirty="0"/>
              <a:t>Work to coordinate meeting space</a:t>
            </a:r>
          </a:p>
          <a:p>
            <a:r>
              <a:rPr lang="en-US" dirty="0"/>
              <a:t>Chair social and reception committee</a:t>
            </a:r>
          </a:p>
          <a:p>
            <a:r>
              <a:rPr lang="en-US" dirty="0"/>
              <a:t>Replace items as needed</a:t>
            </a:r>
          </a:p>
        </p:txBody>
      </p:sp>
      <p:pic>
        <p:nvPicPr>
          <p:cNvPr id="4" name="Picture 2" descr="See the source image">
            <a:extLst>
              <a:ext uri="{FF2B5EF4-FFF2-40B4-BE49-F238E27FC236}">
                <a16:creationId xmlns:a16="http://schemas.microsoft.com/office/drawing/2014/main" id="{A4363A5E-EA05-4F5F-9934-16A391CEAF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3923684"/>
            <a:ext cx="3774057" cy="2582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19500819"/>
      </p:ext>
    </p:extLst>
  </p:cSld>
  <p:clrMapOvr>
    <a:masterClrMapping/>
  </p:clrMapOvr>
  <p:transition spd="slow">
    <p:wipe dir="r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92FD45-AB30-40A4-86DF-813C7CF1AE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SAA Responsibility Action Plan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3DBAC2-B16A-41F5-94A4-F0C5674BB9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How will you fulfill this responsibility?</a:t>
            </a:r>
          </a:p>
          <a:p>
            <a:r>
              <a:rPr lang="en-US" dirty="0"/>
              <a:t>When will each action be completed?</a:t>
            </a:r>
          </a:p>
          <a:p>
            <a:r>
              <a:rPr lang="en-US" dirty="0"/>
              <a:t>Who is available to help you?</a:t>
            </a:r>
          </a:p>
          <a:p>
            <a:r>
              <a:rPr lang="en-US" dirty="0"/>
              <a:t>What materials and resources can you use?</a:t>
            </a:r>
          </a:p>
        </p:txBody>
      </p:sp>
      <p:pic>
        <p:nvPicPr>
          <p:cNvPr id="4" name="Picture 4" descr="See the source image">
            <a:extLst>
              <a:ext uri="{FF2B5EF4-FFF2-40B4-BE49-F238E27FC236}">
                <a16:creationId xmlns:a16="http://schemas.microsoft.com/office/drawing/2014/main" id="{5561339E-B645-4DE7-B04F-A829D5054CF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024" b="22508"/>
          <a:stretch/>
        </p:blipFill>
        <p:spPr bwMode="auto">
          <a:xfrm>
            <a:off x="1752600" y="3962400"/>
            <a:ext cx="5572125" cy="20011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44111521"/>
      </p:ext>
    </p:extLst>
  </p:cSld>
  <p:clrMapOvr>
    <a:masterClrMapping/>
  </p:clrMapOvr>
  <p:transition spd="slow">
    <p:wipe dir="r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43B9A4-7973-46C3-9DB9-3268016CD4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Getting Started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D122D0-E38D-4E93-A90D-4F1B810345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Attend district-sponsored club-officer training program (today – thank you!)</a:t>
            </a:r>
          </a:p>
          <a:p>
            <a:r>
              <a:rPr lang="en-US" dirty="0"/>
              <a:t>Read materials</a:t>
            </a:r>
          </a:p>
          <a:p>
            <a:r>
              <a:rPr lang="en-US" dirty="0"/>
              <a:t>Meet with outgoing executive committee</a:t>
            </a:r>
          </a:p>
          <a:p>
            <a:r>
              <a:rPr lang="en-US" dirty="0"/>
              <a:t>Meet with outgoing SAA</a:t>
            </a:r>
          </a:p>
          <a:p>
            <a:r>
              <a:rPr lang="en-US" dirty="0"/>
              <a:t>Meet with current executive committee </a:t>
            </a:r>
          </a:p>
          <a:p>
            <a:r>
              <a:rPr lang="en-US" dirty="0"/>
              <a:t>Introduce yourself to meeting space contacts</a:t>
            </a:r>
          </a:p>
          <a:p>
            <a:r>
              <a:rPr lang="en-US" dirty="0"/>
              <a:t>Ask for volunteers to assist you</a:t>
            </a:r>
          </a:p>
        </p:txBody>
      </p:sp>
      <p:pic>
        <p:nvPicPr>
          <p:cNvPr id="4" name="Picture 2" descr="See the source image">
            <a:extLst>
              <a:ext uri="{FF2B5EF4-FFF2-40B4-BE49-F238E27FC236}">
                <a16:creationId xmlns:a16="http://schemas.microsoft.com/office/drawing/2014/main" id="{B6E403AD-A97D-4F18-88D5-DD8C1EC5DA6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00" t="3999" r="4000" b="5334"/>
          <a:stretch/>
        </p:blipFill>
        <p:spPr bwMode="auto">
          <a:xfrm>
            <a:off x="6705600" y="5174671"/>
            <a:ext cx="1981200" cy="15309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42226208"/>
      </p:ext>
    </p:extLst>
  </p:cSld>
  <p:clrMapOvr>
    <a:masterClrMapping/>
  </p:clrMapOvr>
  <p:transition spd="slow">
    <p:wipe dir="r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56C38E-86DC-46A1-944A-B9DEC9246B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Additional Resources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193368A-EDA4-4FE2-A3CD-0C76A0225B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000" y="1752600"/>
            <a:ext cx="8309610" cy="2514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4365159"/>
      </p:ext>
    </p:extLst>
  </p:cSld>
  <p:clrMapOvr>
    <a:masterClrMapping/>
  </p:clrMapOvr>
  <p:transition spd="slow">
    <p:wipe dir="r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See the source image">
            <a:extLst>
              <a:ext uri="{FF2B5EF4-FFF2-40B4-BE49-F238E27FC236}">
                <a16:creationId xmlns:a16="http://schemas.microsoft.com/office/drawing/2014/main" id="{F9C3DE07-43D0-469D-A414-BBF6B26B66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20200" cy="7124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71816729"/>
      </p:ext>
    </p:extLst>
  </p:cSld>
  <p:clrMapOvr>
    <a:masterClrMapping/>
  </p:clrMapOvr>
  <p:transition spd="slow">
    <p:wipe dir="r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See the source image">
            <a:extLst>
              <a:ext uri="{FF2B5EF4-FFF2-40B4-BE49-F238E27FC236}">
                <a16:creationId xmlns:a16="http://schemas.microsoft.com/office/drawing/2014/main" id="{504879E7-FED6-41B1-B332-43103A94AA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0"/>
            <a:ext cx="6858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36938204"/>
      </p:ext>
    </p:extLst>
  </p:cSld>
  <p:clrMapOvr>
    <a:masterClrMapping/>
  </p:clrMapOvr>
  <p:transition spd="slow">
    <p:wipe dir="r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Agenda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SAA Role</a:t>
            </a:r>
          </a:p>
          <a:p>
            <a:r>
              <a:rPr lang="en-US" dirty="0"/>
              <a:t>SAA Responsibilities </a:t>
            </a:r>
          </a:p>
          <a:p>
            <a:r>
              <a:rPr lang="en-US" dirty="0"/>
              <a:t>SAA Resources</a:t>
            </a:r>
          </a:p>
          <a:p>
            <a:endParaRPr lang="en-US" dirty="0"/>
          </a:p>
        </p:txBody>
      </p:sp>
      <p:pic>
        <p:nvPicPr>
          <p:cNvPr id="4" name="Picture 2" descr="See the source image">
            <a:extLst>
              <a:ext uri="{FF2B5EF4-FFF2-40B4-BE49-F238E27FC236}">
                <a16:creationId xmlns:a16="http://schemas.microsoft.com/office/drawing/2014/main" id="{5A322654-5F82-4A07-A392-0D0386E486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9545" y="3124200"/>
            <a:ext cx="4343400" cy="3257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32929307"/>
      </p:ext>
    </p:extLst>
  </p:cSld>
  <p:clrMapOvr>
    <a:masterClrMapping/>
  </p:clrMapOvr>
  <p:transition spd="slow">
    <p:wipe dir="r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2418CB-E99C-47A9-96CD-283CE278A2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2"/>
                </a:solidFill>
              </a:rPr>
              <a:t>Sergeant at Arms Role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6D444FD-79F0-4EAF-ABE5-61C9945D3E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8" descr="See the source image">
            <a:extLst>
              <a:ext uri="{FF2B5EF4-FFF2-40B4-BE49-F238E27FC236}">
                <a16:creationId xmlns:a16="http://schemas.microsoft.com/office/drawing/2014/main" id="{39F03640-9C8A-4376-BE68-E8015D1E82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843" y="1752600"/>
            <a:ext cx="8077200" cy="4038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17389608"/>
      </p:ext>
    </p:extLst>
  </p:cSld>
  <p:clrMapOvr>
    <a:masterClrMapping/>
  </p:clrMapOvr>
  <p:transition spd="slow">
    <p:wipe dir="r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62CB8E-0166-4169-A9A1-80236C23BE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SAA Responsibilities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5EC471-F916-4D24-B744-5393F7103B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Club Meeting</a:t>
            </a:r>
          </a:p>
          <a:p>
            <a:r>
              <a:rPr lang="en-US" dirty="0"/>
              <a:t>Outside the Club Meeting</a:t>
            </a:r>
          </a:p>
          <a:p>
            <a:r>
              <a:rPr lang="en-US" dirty="0"/>
              <a:t>The Executive Committee</a:t>
            </a:r>
          </a:p>
        </p:txBody>
      </p:sp>
      <p:pic>
        <p:nvPicPr>
          <p:cNvPr id="4" name="Picture 2" descr="See the source image">
            <a:extLst>
              <a:ext uri="{FF2B5EF4-FFF2-40B4-BE49-F238E27FC236}">
                <a16:creationId xmlns:a16="http://schemas.microsoft.com/office/drawing/2014/main" id="{E1E1EC7F-0E06-4C1F-86EE-B872C7A61C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9823" y="2663884"/>
            <a:ext cx="3800475" cy="3638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73629819"/>
      </p:ext>
    </p:extLst>
  </p:cSld>
  <p:clrMapOvr>
    <a:masterClrMapping/>
  </p:clrMapOvr>
  <p:transition spd="slow">
    <p:wipe dir="r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0B947E-1FDA-4313-B9C0-6D522F96C8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Club Meeting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E7036D-E169-443D-867A-4EB1719C42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Before the club meetings</a:t>
            </a:r>
          </a:p>
          <a:p>
            <a:r>
              <a:rPr lang="en-US" dirty="0"/>
              <a:t>Upon arrival at club meetings</a:t>
            </a:r>
          </a:p>
          <a:p>
            <a:r>
              <a:rPr lang="en-US" dirty="0"/>
              <a:t>During club meetings</a:t>
            </a:r>
          </a:p>
          <a:p>
            <a:r>
              <a:rPr lang="en-US" dirty="0"/>
              <a:t>After club meetings</a:t>
            </a:r>
          </a:p>
        </p:txBody>
      </p:sp>
      <p:pic>
        <p:nvPicPr>
          <p:cNvPr id="4" name="Picture 2" descr="See the source image">
            <a:extLst>
              <a:ext uri="{FF2B5EF4-FFF2-40B4-BE49-F238E27FC236}">
                <a16:creationId xmlns:a16="http://schemas.microsoft.com/office/drawing/2014/main" id="{E447AB18-EE35-4F31-8FAC-C78116FFC7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8600" y="3761254"/>
            <a:ext cx="4654826" cy="2739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98331688"/>
      </p:ext>
    </p:extLst>
  </p:cSld>
  <p:clrMapOvr>
    <a:masterClrMapping/>
  </p:clrMapOvr>
  <p:transition spd="slow">
    <p:wipe dir="r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AEC8BD-B417-4DAE-844D-71DF165D6B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Before Club Meetings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A63517-9E38-4AAE-985A-0BBCED77A0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Confirm room reservation</a:t>
            </a:r>
          </a:p>
          <a:p>
            <a:r>
              <a:rPr lang="en-US" dirty="0"/>
              <a:t>Ensure there are sufficient amount of club supplies</a:t>
            </a:r>
          </a:p>
        </p:txBody>
      </p:sp>
      <p:pic>
        <p:nvPicPr>
          <p:cNvPr id="4" name="Picture 2" descr="See the source image">
            <a:extLst>
              <a:ext uri="{FF2B5EF4-FFF2-40B4-BE49-F238E27FC236}">
                <a16:creationId xmlns:a16="http://schemas.microsoft.com/office/drawing/2014/main" id="{A070C748-242C-46B0-AC62-762E241236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3429000"/>
            <a:ext cx="2876549" cy="28765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11086542"/>
      </p:ext>
    </p:extLst>
  </p:cSld>
  <p:clrMapOvr>
    <a:masterClrMapping/>
  </p:clrMapOvr>
  <p:transition spd="slow">
    <p:wipe dir="r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1A8634-5CE8-4BEA-8AB5-F265D99641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Upon Arrival at Club Meetings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5B094A-2AEF-4811-B67E-39F9B7027D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Arrange meeting room early</a:t>
            </a:r>
          </a:p>
          <a:p>
            <a:r>
              <a:rPr lang="en-US" dirty="0"/>
              <a:t>Arrange tables and chairs</a:t>
            </a:r>
          </a:p>
          <a:p>
            <a:r>
              <a:rPr lang="en-US" dirty="0"/>
              <a:t>Set out meeting materials and promotional materials</a:t>
            </a:r>
          </a:p>
          <a:p>
            <a:r>
              <a:rPr lang="en-US" dirty="0"/>
              <a:t>Check room temperature </a:t>
            </a:r>
          </a:p>
          <a:p>
            <a:r>
              <a:rPr lang="en-US" dirty="0"/>
              <a:t>Ask guests to sign the guest book</a:t>
            </a:r>
          </a:p>
        </p:txBody>
      </p:sp>
      <p:pic>
        <p:nvPicPr>
          <p:cNvPr id="4" name="Picture 2" descr="See the source image">
            <a:extLst>
              <a:ext uri="{FF2B5EF4-FFF2-40B4-BE49-F238E27FC236}">
                <a16:creationId xmlns:a16="http://schemas.microsoft.com/office/drawing/2014/main" id="{6AF8D92B-BF76-4495-8A16-1EDE283CF2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5409" y="4648200"/>
            <a:ext cx="2871391" cy="19646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10875150"/>
      </p:ext>
    </p:extLst>
  </p:cSld>
  <p:clrMapOvr>
    <a:masterClrMapping/>
  </p:clrMapOvr>
  <p:transition spd="slow">
    <p:wipe dir="r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18739A-5A7E-481D-B5F9-C79EAE0E1B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During Club Meetings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CCE49F-BE5B-48D8-BCE0-605B798422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Welcome late arrivals</a:t>
            </a:r>
          </a:p>
          <a:p>
            <a:r>
              <a:rPr lang="en-US" dirty="0"/>
              <a:t>Coordinate food service, if any</a:t>
            </a:r>
          </a:p>
          <a:p>
            <a:r>
              <a:rPr lang="en-US" dirty="0"/>
              <a:t>Collect ballots and tally votes when necessary</a:t>
            </a:r>
          </a:p>
        </p:txBody>
      </p:sp>
      <p:pic>
        <p:nvPicPr>
          <p:cNvPr id="1026" name="Picture 2" descr="See the source image">
            <a:extLst>
              <a:ext uri="{FF2B5EF4-FFF2-40B4-BE49-F238E27FC236}">
                <a16:creationId xmlns:a16="http://schemas.microsoft.com/office/drawing/2014/main" id="{55D43CD2-6C48-44C8-A26D-4EA46B885C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6275" y="3733800"/>
            <a:ext cx="4200525" cy="2683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43788758"/>
      </p:ext>
    </p:extLst>
  </p:cSld>
  <p:clrMapOvr>
    <a:masterClrMapping/>
  </p:clrMapOvr>
  <p:transition spd="slow">
    <p:wipe dir="r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18739A-5A7E-481D-B5F9-C79EAE0E1B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After Club Meetings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CCE49F-BE5B-48D8-BCE0-605B798422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Return room to original configuration</a:t>
            </a:r>
          </a:p>
          <a:p>
            <a:r>
              <a:rPr lang="en-US" dirty="0"/>
              <a:t>Pack up and store materials</a:t>
            </a:r>
          </a:p>
          <a:p>
            <a:r>
              <a:rPr lang="en-US" dirty="0"/>
              <a:t>Dispose of trash</a:t>
            </a:r>
          </a:p>
        </p:txBody>
      </p:sp>
      <p:pic>
        <p:nvPicPr>
          <p:cNvPr id="11266" name="Picture 2" descr="See the source image">
            <a:extLst>
              <a:ext uri="{FF2B5EF4-FFF2-40B4-BE49-F238E27FC236}">
                <a16:creationId xmlns:a16="http://schemas.microsoft.com/office/drawing/2014/main" id="{31D56867-F280-405B-9EF2-733DC669E6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118" y="3657600"/>
            <a:ext cx="4039082" cy="2887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70721138"/>
      </p:ext>
    </p:extLst>
  </p:cSld>
  <p:clrMapOvr>
    <a:masterClrMapping/>
  </p:clrMapOvr>
  <p:transition spd="slow">
    <p:wipe dir="r"/>
  </p:transition>
</p:sld>
</file>

<file path=ppt/theme/theme1.xml><?xml version="1.0" encoding="utf-8"?>
<a:theme xmlns:a="http://schemas.openxmlformats.org/drawingml/2006/main" name="TI Corporate: 4x3 – Title &amp; Content">
  <a:themeElements>
    <a:clrScheme name="Custom 8">
      <a:dk1>
        <a:srgbClr val="132E3E"/>
      </a:dk1>
      <a:lt1>
        <a:srgbClr val="FFFFFF"/>
      </a:lt1>
      <a:dk2>
        <a:srgbClr val="000000"/>
      </a:dk2>
      <a:lt2>
        <a:srgbClr val="C8C8C8"/>
      </a:lt2>
      <a:accent1>
        <a:srgbClr val="294364"/>
      </a:accent1>
      <a:accent2>
        <a:srgbClr val="652936"/>
      </a:accent2>
      <a:accent3>
        <a:srgbClr val="FFFFFF"/>
      </a:accent3>
      <a:accent4>
        <a:srgbClr val="000000"/>
      </a:accent4>
      <a:accent5>
        <a:srgbClr val="ACB0B8"/>
      </a:accent5>
      <a:accent6>
        <a:srgbClr val="5B2430"/>
      </a:accent6>
      <a:hlink>
        <a:srgbClr val="777777"/>
      </a:hlink>
      <a:folHlink>
        <a:srgbClr val="B2B2B2"/>
      </a:folHlink>
    </a:clrScheme>
    <a:fontScheme name="Convention_2011_Templat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Convention_2011_Templat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nvention_2011_Templat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nvention_2011_Templat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nvention_2011_Templat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nvention_2011_Templat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nvention_2011_Templat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nvention_2011_Templat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nvention_2011_Templat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nvention_2011_Templat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nvention_2011_Templat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nvention_2011_Templat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nvention_2011_Templat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nvention_2011_Template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294364"/>
        </a:accent1>
        <a:accent2>
          <a:srgbClr val="652936"/>
        </a:accent2>
        <a:accent3>
          <a:srgbClr val="FFFFFF"/>
        </a:accent3>
        <a:accent4>
          <a:srgbClr val="000000"/>
        </a:accent4>
        <a:accent5>
          <a:srgbClr val="ACB0B8"/>
        </a:accent5>
        <a:accent6>
          <a:srgbClr val="5B2430"/>
        </a:accent6>
        <a:hlink>
          <a:srgbClr val="4D4D4D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nvention_2011_Template 14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294364"/>
        </a:accent1>
        <a:accent2>
          <a:srgbClr val="652936"/>
        </a:accent2>
        <a:accent3>
          <a:srgbClr val="FFFFFF"/>
        </a:accent3>
        <a:accent4>
          <a:srgbClr val="000000"/>
        </a:accent4>
        <a:accent5>
          <a:srgbClr val="ACB0B8"/>
        </a:accent5>
        <a:accent6>
          <a:srgbClr val="5B2430"/>
        </a:accent6>
        <a:hlink>
          <a:srgbClr val="777777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9382</TotalTime>
  <Words>1315</Words>
  <Application>Microsoft Office PowerPoint</Application>
  <PresentationFormat>On-screen Show (4:3)</PresentationFormat>
  <Paragraphs>154</Paragraphs>
  <Slides>16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5" baseType="lpstr">
      <vt:lpstr>Arial</vt:lpstr>
      <vt:lpstr>Arial Black</vt:lpstr>
      <vt:lpstr>ArialUnicodeMS</vt:lpstr>
      <vt:lpstr>Calibri</vt:lpstr>
      <vt:lpstr>Courier New</vt:lpstr>
      <vt:lpstr>Myriad Pro</vt:lpstr>
      <vt:lpstr>Myriad Pro Semibold</vt:lpstr>
      <vt:lpstr>Wingdings</vt:lpstr>
      <vt:lpstr>TI Corporate: 4x3 – Title &amp; Content</vt:lpstr>
      <vt:lpstr>Sergeant at Arms (SAA or Master Host)</vt:lpstr>
      <vt:lpstr>Agenda</vt:lpstr>
      <vt:lpstr>Sergeant at Arms Role</vt:lpstr>
      <vt:lpstr>SAA Responsibilities</vt:lpstr>
      <vt:lpstr>The Club Meeting</vt:lpstr>
      <vt:lpstr>Before Club Meetings</vt:lpstr>
      <vt:lpstr>Upon Arrival at Club Meetings</vt:lpstr>
      <vt:lpstr>During Club Meetings</vt:lpstr>
      <vt:lpstr>After Club Meetings</vt:lpstr>
      <vt:lpstr>Outside the Club Meeting</vt:lpstr>
      <vt:lpstr>The Executive Committee</vt:lpstr>
      <vt:lpstr>SAA Responsibility Action Plan</vt:lpstr>
      <vt:lpstr>Getting Started</vt:lpstr>
      <vt:lpstr>Additional Resources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drex</dc:creator>
  <cp:lastModifiedBy>Troy Pool</cp:lastModifiedBy>
  <cp:revision>425</cp:revision>
  <cp:lastPrinted>2017-08-03T22:39:42Z</cp:lastPrinted>
  <dcterms:created xsi:type="dcterms:W3CDTF">2011-07-13T15:20:37Z</dcterms:created>
  <dcterms:modified xsi:type="dcterms:W3CDTF">2019-05-25T16:14:38Z</dcterms:modified>
</cp:coreProperties>
</file>