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7"/>
  </p:notesMasterIdLst>
  <p:sldIdLst>
    <p:sldId id="388" r:id="rId2"/>
    <p:sldId id="419" r:id="rId3"/>
    <p:sldId id="470" r:id="rId4"/>
    <p:sldId id="461" r:id="rId5"/>
    <p:sldId id="462" r:id="rId6"/>
    <p:sldId id="463" r:id="rId7"/>
    <p:sldId id="464" r:id="rId8"/>
    <p:sldId id="465" r:id="rId9"/>
    <p:sldId id="466" r:id="rId10"/>
    <p:sldId id="467" r:id="rId11"/>
    <p:sldId id="468" r:id="rId12"/>
    <p:sldId id="471" r:id="rId13"/>
    <p:sldId id="469" r:id="rId14"/>
    <p:sldId id="421" r:id="rId15"/>
    <p:sldId id="460" r:id="rId16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2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374A"/>
    <a:srgbClr val="004165"/>
    <a:srgbClr val="A9B2B1"/>
    <a:srgbClr val="C6D5D7"/>
    <a:srgbClr val="DCEAEA"/>
    <a:srgbClr val="EBFDFF"/>
    <a:srgbClr val="ECFCFE"/>
    <a:srgbClr val="D9EFF8"/>
    <a:srgbClr val="EC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67820" autoAdjust="0"/>
  </p:normalViewPr>
  <p:slideViewPr>
    <p:cSldViewPr showGuides="1">
      <p:cViewPr varScale="1">
        <p:scale>
          <a:sx n="77" d="100"/>
          <a:sy n="77" d="100"/>
        </p:scale>
        <p:origin x="2496" y="90"/>
      </p:cViewPr>
      <p:guideLst>
        <p:guide orient="horz" pos="1008"/>
        <p:guide pos="192"/>
        <p:guide pos="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88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16E6FB2C-DA94-C541-9E89-F92525DB3B6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1C54B805-CDAB-3A40-8111-AB777D1FA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03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71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0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865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INSTRUCT ask attendees to take the session evaluation.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047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Any questions? </a:t>
            </a:r>
          </a:p>
          <a:p>
            <a:r>
              <a:rPr lang="en-US" dirty="0"/>
              <a:t>This presentation will be posted on the District website (www.district35.org) in August.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713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dark bkg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671826"/>
            <a:ext cx="3048000" cy="694946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1066800" y="2743200"/>
            <a:ext cx="7010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628650" y="3200401"/>
            <a:ext cx="7886700" cy="5334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1647825" y="4038600"/>
            <a:ext cx="584835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rgbClr val="EBEBEB"/>
                </a:solidFill>
              </a:defRPr>
            </a:lvl1pPr>
          </a:lstStyle>
          <a:p>
            <a:pPr lvl="0"/>
            <a:r>
              <a:rPr lang="en-US" dirty="0"/>
              <a:t>Click to Edit Master subtitle</a:t>
            </a:r>
          </a:p>
        </p:txBody>
      </p:sp>
    </p:spTree>
    <p:extLst/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8D98C-3FBF-5641-BD16-364C96738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43034-AA9A-AD42-942B-799575C34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4BD33-51B2-5D49-9BC5-11A1CE73BD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38249E-5E42-7C42-882A-D9A67493F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339F4-1A0C-D746-9F26-480389EED880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F827B4-4BD8-E740-9E64-F61ECAF1F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41ED72-0357-194B-8F7F-579B74762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18FC-34BD-2246-8252-98A470DAD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923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light bkg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066800" y="2743200"/>
            <a:ext cx="7010400" cy="0"/>
          </a:xfrm>
          <a:prstGeom prst="line">
            <a:avLst/>
          </a:prstGeom>
          <a:ln>
            <a:solidFill>
              <a:srgbClr val="A9B2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628650" y="3200401"/>
            <a:ext cx="7886700" cy="5334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tx2">
                    <a:lumMod val="65000"/>
                    <a:lumOff val="35000"/>
                  </a:schemeClr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1647825" y="4038600"/>
            <a:ext cx="584835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Presentation Subtitle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677404"/>
            <a:ext cx="3048000" cy="694944"/>
          </a:xfrm>
          <a:prstGeom prst="rect">
            <a:avLst/>
          </a:prstGeom>
        </p:spPr>
      </p:pic>
    </p:spTree>
    <p:extLst/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599"/>
            <a:ext cx="8610600" cy="6450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3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7338" indent="-287338">
              <a:buSzPct val="100000"/>
              <a:defRPr sz="2800">
                <a:solidFill>
                  <a:schemeClr val="tx2"/>
                </a:solidFill>
              </a:defRPr>
            </a:lvl1pPr>
            <a:lvl2pPr marL="685800" indent="-228600">
              <a:defRPr sz="24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 marL="2060575" indent="-290513"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4164710"/>
      </p:ext>
    </p:extLst>
  </p:cSld>
  <p:clrMapOvr>
    <a:masterClrMapping/>
  </p:clrMapOvr>
  <p:transition spd="slow">
    <p:wipe dir="r"/>
  </p:transition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running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9144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3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SzPct val="100000"/>
              <a:buFontTx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820552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8382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400" y="1600200"/>
            <a:ext cx="37338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>
                <a:solidFill>
                  <a:schemeClr val="tx2"/>
                </a:solidFill>
              </a:defRPr>
            </a:lvl1pPr>
            <a:lvl2pPr marL="685800" indent="-228600">
              <a:defRPr sz="20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2057400" indent="-228600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572000" y="1600200"/>
            <a:ext cx="37338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>
                <a:solidFill>
                  <a:schemeClr val="tx2"/>
                </a:solidFill>
              </a:defRPr>
            </a:lvl1pPr>
            <a:lvl2pPr marL="685800" indent="-228600">
              <a:defRPr sz="20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2057400" indent="-228600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830085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7620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457200" y="1600200"/>
            <a:ext cx="38862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1"/>
          </p:nvPr>
        </p:nvSpPr>
        <p:spPr>
          <a:xfrm>
            <a:off x="4648200" y="1600200"/>
            <a:ext cx="38862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827990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28600" y="609599"/>
            <a:ext cx="8610600" cy="6450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075499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080885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BEE49C-A640-DF47-981F-3DDD420CAE4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81859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6D5D7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2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4" r:id="rId2"/>
    <p:sldLayoutId id="2147483666" r:id="rId3"/>
    <p:sldLayoutId id="2147483740" r:id="rId4"/>
    <p:sldLayoutId id="2147483744" r:id="rId5"/>
    <p:sldLayoutId id="2147483745" r:id="rId6"/>
    <p:sldLayoutId id="2147483736" r:id="rId7"/>
    <p:sldLayoutId id="2147483743" r:id="rId8"/>
    <p:sldLayoutId id="2147483756" r:id="rId9"/>
    <p:sldLayoutId id="2147483759" r:id="rId10"/>
  </p:sldLayoutIdLst>
  <p:transition spd="slow">
    <p:wipe dir="r"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0">
          <a:solidFill>
            <a:schemeClr val="tx2">
              <a:lumMod val="65000"/>
              <a:lumOff val="35000"/>
            </a:schemeClr>
          </a:solidFill>
          <a:latin typeface="Myriad Pro Semibold" charset="0"/>
          <a:ea typeface="Myriad Pro Semibold" charset="0"/>
          <a:cs typeface="Myriad Pro Semibold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SzPct val="87000"/>
        <a:buFont typeface="ArialUnicodeMS" charset="0"/>
        <a:buChar char="▸"/>
        <a:defRPr sz="2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63052"/>
        </a:buClr>
        <a:buSzPct val="80000"/>
        <a:buFont typeface="Wingdings" charset="0"/>
        <a:buChar char="§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Char char="•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charset="0"/>
        <a:buChar char="ü"/>
        <a:defRPr sz="16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Courier New" charset="0"/>
        <a:buChar char="o"/>
        <a:defRPr sz="1600">
          <a:solidFill>
            <a:srgbClr val="063052"/>
          </a:solidFill>
          <a:latin typeface="+mn-lt"/>
          <a:ea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628650" y="3037578"/>
            <a:ext cx="7886700" cy="859046"/>
          </a:xfrm>
        </p:spPr>
        <p:txBody>
          <a:bodyPr>
            <a:normAutofit fontScale="90000"/>
          </a:bodyPr>
          <a:lstStyle/>
          <a:p>
            <a:r>
              <a:rPr lang="en-US" dirty="0"/>
              <a:t>Helping Members Achieve Goals </a:t>
            </a:r>
            <a:br>
              <a:rPr lang="en-US" dirty="0"/>
            </a:br>
            <a:r>
              <a:rPr lang="en-US" dirty="0"/>
              <a:t>Traditional and Pathways Education Programs</a:t>
            </a:r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0"/>
          </p:nvPr>
        </p:nvSpPr>
        <p:spPr>
          <a:xfrm>
            <a:off x="1219200" y="4038600"/>
            <a:ext cx="6858000" cy="914400"/>
          </a:xfrm>
        </p:spPr>
        <p:txBody>
          <a:bodyPr/>
          <a:lstStyle/>
          <a:p>
            <a:r>
              <a:rPr lang="en-US" b="1" dirty="0"/>
              <a:t>Officer Training Extravaganza</a:t>
            </a:r>
            <a:br>
              <a:rPr lang="en-US" b="1" dirty="0"/>
            </a:br>
            <a:r>
              <a:rPr lang="en-US" b="1" dirty="0"/>
              <a:t>Seek – Learn – Grow</a:t>
            </a:r>
          </a:p>
          <a:p>
            <a:r>
              <a:rPr lang="en-US" b="1" dirty="0"/>
              <a:t>Summer 2019</a:t>
            </a:r>
          </a:p>
        </p:txBody>
      </p:sp>
    </p:spTree>
    <p:extLst>
      <p:ext uri="{BB962C8B-B14F-4D97-AF65-F5344CB8AC3E}">
        <p14:creationId xmlns:p14="http://schemas.microsoft.com/office/powerpoint/2010/main" val="1468468774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39584-059F-45B5-8E5C-9ED19F48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Unsure about Traditional or Pathways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F5CFD-A171-451B-85BB-47A4ADA35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speeches are needed to complete an education goal in Traditional program?</a:t>
            </a:r>
          </a:p>
          <a:p>
            <a:pPr lvl="1"/>
            <a:r>
              <a:rPr lang="en-US" dirty="0"/>
              <a:t>Suggestion: 1-3 completed in Traditional, transition over to Pathways unless they are dedicated to completing the rest by June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CD984581-324E-4FEA-9EBF-DED289741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325" y="4060838"/>
            <a:ext cx="3181350" cy="238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8429488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39584-059F-45B5-8E5C-9ED19F48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Pathways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F5CFD-A171-451B-85BB-47A4ADA35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 each member an individual tracking form (similar to the record completion record in traditional program). </a:t>
            </a:r>
          </a:p>
          <a:p>
            <a:r>
              <a:rPr lang="en-US" dirty="0"/>
              <a:t>They can record their speech titles and projects as they complete each level</a:t>
            </a:r>
          </a:p>
          <a:p>
            <a:r>
              <a:rPr lang="en-US" dirty="0"/>
              <a:t>Quick reference for the level and path completion</a:t>
            </a:r>
          </a:p>
        </p:txBody>
      </p:sp>
      <p:pic>
        <p:nvPicPr>
          <p:cNvPr id="5122" name="Picture 2" descr="See the source image">
            <a:extLst>
              <a:ext uri="{FF2B5EF4-FFF2-40B4-BE49-F238E27FC236}">
                <a16:creationId xmlns:a16="http://schemas.microsoft.com/office/drawing/2014/main" id="{8A350F1C-7887-4540-997C-5255C4F33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472213"/>
            <a:ext cx="6019800" cy="223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965029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3319F-F077-4B21-A158-C5BB391E1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1A64B-1D81-4503-A1A5-57558FE2E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Encourage members to proactive – play in Base Camp 10-15 minutes a week </a:t>
            </a:r>
          </a:p>
          <a:p>
            <a:pPr lvl="1"/>
            <a:r>
              <a:rPr lang="en-US" dirty="0"/>
              <a:t>But NOT during a week they need to prepare for a speech</a:t>
            </a:r>
          </a:p>
          <a:p>
            <a:r>
              <a:rPr lang="en-US" dirty="0"/>
              <a:t>View different tutorials</a:t>
            </a:r>
          </a:p>
          <a:p>
            <a:r>
              <a:rPr lang="en-US" dirty="0"/>
              <a:t>See what options are available </a:t>
            </a:r>
          </a:p>
          <a:p>
            <a:r>
              <a:rPr lang="en-US" dirty="0"/>
              <a:t>Become familiar with Pathways and Base Camp</a:t>
            </a:r>
          </a:p>
        </p:txBody>
      </p:sp>
    </p:spTree>
    <p:extLst>
      <p:ext uri="{BB962C8B-B14F-4D97-AF65-F5344CB8AC3E}">
        <p14:creationId xmlns:p14="http://schemas.microsoft.com/office/powerpoint/2010/main" val="3398109462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E7F0A-E322-4DA7-B08E-291F5C26B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Project Completion Record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8A2A6A-C386-4260-87E1-25F6C9F2A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47800"/>
            <a:ext cx="5105400" cy="52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36841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F9C3DE07-43D0-469D-A414-BBF6B26B6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712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816729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504879E7-FED6-41B1-B332-43103A94A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938204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3B9A4-7973-46C3-9DB9-3268016CD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Your Members’ Needs &amp;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122D0-E38D-4E93-A90D-4F1B810345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Assess both member needs and the club DCP goals</a:t>
            </a:r>
          </a:p>
          <a:p>
            <a:pPr lvl="1"/>
            <a:r>
              <a:rPr lang="en-US" dirty="0"/>
              <a:t>Ambitions: what level do they aspire to this year?</a:t>
            </a:r>
          </a:p>
          <a:p>
            <a:pPr lvl="1"/>
            <a:r>
              <a:rPr lang="en-US" dirty="0"/>
              <a:t>Pace: how quickly do they want to progress?</a:t>
            </a:r>
          </a:p>
          <a:p>
            <a:pPr lvl="1"/>
            <a:r>
              <a:rPr lang="en-US" dirty="0"/>
              <a:t>Readiness: how ready are they for that next speech role?</a:t>
            </a:r>
          </a:p>
          <a:p>
            <a:pPr lvl="1"/>
            <a:r>
              <a:rPr lang="en-US" dirty="0"/>
              <a:t>Encourage, coax, challenge, push: set goals and achieve stretch targets</a:t>
            </a:r>
          </a:p>
          <a:p>
            <a:pPr lvl="1"/>
            <a:r>
              <a:rPr lang="en-US" dirty="0"/>
              <a:t>DCP goals: how are you going to make sure your club is distinguished?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226208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2CCCBFC-4F68-4956-9D34-A3399B0F5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Help Members with SMART Goals</a:t>
            </a:r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0AC86A78-4253-4E79-88B1-28C0529C0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545922"/>
            <a:ext cx="70866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732422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39584-059F-45B5-8E5C-9ED19F48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Speakers and Meeting 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F5CFD-A171-451B-85BB-47A4ADA35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5943600" cy="5101445"/>
          </a:xfrm>
        </p:spPr>
        <p:txBody>
          <a:bodyPr/>
          <a:lstStyle/>
          <a:p>
            <a:r>
              <a:rPr lang="en-US" dirty="0"/>
              <a:t>Assign speakers and meeting roles – plan ahead</a:t>
            </a:r>
          </a:p>
          <a:p>
            <a:r>
              <a:rPr lang="en-US" dirty="0"/>
              <a:t>Plan out 3-5 meetings (or even the whole year) </a:t>
            </a:r>
          </a:p>
          <a:p>
            <a:pPr lvl="1"/>
            <a:r>
              <a:rPr lang="en-US" dirty="0"/>
              <a:t>Member roles and speeches</a:t>
            </a:r>
          </a:p>
          <a:p>
            <a:pPr lvl="1"/>
            <a:r>
              <a:rPr lang="en-US" dirty="0"/>
              <a:t>Meeting themes</a:t>
            </a:r>
          </a:p>
          <a:p>
            <a:pPr lvl="1"/>
            <a:r>
              <a:rPr lang="en-US" dirty="0"/>
              <a:t>Contests and special events (holiday potluck, year end celebrations)</a:t>
            </a:r>
          </a:p>
          <a:p>
            <a:r>
              <a:rPr lang="en-US" dirty="0"/>
              <a:t>Take account of requirements of advanced manuals (longer speech times)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See the source image">
            <a:extLst>
              <a:ext uri="{FF2B5EF4-FFF2-40B4-BE49-F238E27FC236}">
                <a16:creationId xmlns:a16="http://schemas.microsoft.com/office/drawing/2014/main" id="{86170C48-F616-4AB3-9647-D3890DC290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00"/>
          <a:stretch/>
        </p:blipFill>
        <p:spPr bwMode="auto">
          <a:xfrm>
            <a:off x="6257365" y="2209800"/>
            <a:ext cx="2581835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550834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39584-059F-45B5-8E5C-9ED19F48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 for Extra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F5CFD-A171-451B-85BB-47A4ADA35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Speak-a-thons (on your off weeks or the fifth week of the month)</a:t>
            </a:r>
          </a:p>
          <a:p>
            <a:r>
              <a:rPr lang="en-US" dirty="0"/>
              <a:t>Special joint marketing events with other clubs</a:t>
            </a:r>
          </a:p>
          <a:p>
            <a:r>
              <a:rPr lang="en-US" dirty="0"/>
              <a:t>Area council and marketing events</a:t>
            </a:r>
          </a:p>
          <a:p>
            <a:r>
              <a:rPr lang="en-US" dirty="0"/>
              <a:t>Workshops (Successful Club Series, Better Speaker Series, Leadership Excellence Series)</a:t>
            </a:r>
          </a:p>
          <a:p>
            <a:r>
              <a:rPr lang="en-US" dirty="0"/>
              <a:t>Club contests</a:t>
            </a:r>
          </a:p>
          <a:p>
            <a:r>
              <a:rPr lang="en-US" dirty="0"/>
              <a:t>TLI training sessions or Spring Convention education sessions speaker</a:t>
            </a:r>
          </a:p>
          <a:p>
            <a:r>
              <a:rPr lang="en-US" dirty="0"/>
              <a:t>Encourage member to reach out to clubs with lower membership and ask to get on their agenda to speak</a:t>
            </a:r>
          </a:p>
        </p:txBody>
      </p:sp>
    </p:spTree>
    <p:extLst>
      <p:ext uri="{BB962C8B-B14F-4D97-AF65-F5344CB8AC3E}">
        <p14:creationId xmlns:p14="http://schemas.microsoft.com/office/powerpoint/2010/main" val="2802736543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39584-059F-45B5-8E5C-9ED19F48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 Down with Each Member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F5CFD-A171-451B-85BB-47A4ADA35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Take 15-20 minutes with each member</a:t>
            </a:r>
          </a:p>
          <a:p>
            <a:pPr lvl="1"/>
            <a:r>
              <a:rPr lang="en-US" dirty="0"/>
              <a:t>Have an education committee that can help or ask other club officers to assist</a:t>
            </a:r>
          </a:p>
          <a:p>
            <a:r>
              <a:rPr lang="en-US" dirty="0"/>
              <a:t>Ask them to bring their manuals (traditional program) OR</a:t>
            </a:r>
          </a:p>
          <a:p>
            <a:r>
              <a:rPr lang="en-US" dirty="0"/>
              <a:t>Ask them to bring their Pathways progress info</a:t>
            </a:r>
          </a:p>
          <a:p>
            <a:r>
              <a:rPr lang="en-US" dirty="0"/>
              <a:t>When you know their education goals, enter that into your Club Success Plan for education goals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056323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39584-059F-45B5-8E5C-9ED19F48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the Manuals or Pathways Progress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F5CFD-A171-451B-85BB-47A4ADA35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Traditional program</a:t>
            </a:r>
          </a:p>
          <a:p>
            <a:pPr lvl="1"/>
            <a:r>
              <a:rPr lang="en-US" dirty="0"/>
              <a:t>Review the record completion page</a:t>
            </a:r>
          </a:p>
          <a:p>
            <a:pPr lvl="1"/>
            <a:r>
              <a:rPr lang="en-US" dirty="0"/>
              <a:t>Have they completed the Record Completion form in the speaker manual(s)? </a:t>
            </a:r>
          </a:p>
          <a:p>
            <a:pPr lvl="2"/>
            <a:r>
              <a:rPr lang="en-US" dirty="0"/>
              <a:t>If not, fill it out with them, verifying each speech project has a title and a written evaluation</a:t>
            </a:r>
          </a:p>
          <a:p>
            <a:pPr lvl="2"/>
            <a:r>
              <a:rPr lang="en-US" dirty="0"/>
              <a:t>Initial for completion</a:t>
            </a:r>
          </a:p>
          <a:p>
            <a:pPr lvl="1"/>
            <a:r>
              <a:rPr lang="en-US" dirty="0"/>
              <a:t>Ask if they want to complete their traditional program education awards by June 2020 (last date the traditional program will be available to submit for any awards)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511922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39584-059F-45B5-8E5C-9ED19F48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Continue in Traditional Program or Not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F5CFD-A171-451B-85BB-47A4ADA35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member wants to finish up education awards, pull out the yearly agenda (spreadsheet is best) and schedule them</a:t>
            </a:r>
          </a:p>
          <a:p>
            <a:r>
              <a:rPr lang="en-US" dirty="0"/>
              <a:t>Take into consideration the size of your club </a:t>
            </a:r>
          </a:p>
          <a:p>
            <a:pPr lvl="1"/>
            <a:r>
              <a:rPr lang="en-US" dirty="0"/>
              <a:t>Larger clubs may only have the opportunity for a speaker slot every 3 or 4 months – will this be enough time?</a:t>
            </a:r>
          </a:p>
          <a:p>
            <a:pPr lvl="1"/>
            <a:r>
              <a:rPr lang="en-US" dirty="0"/>
              <a:t>Encourage member to reach out to other clubs and ask to speak at their club meeting</a:t>
            </a:r>
          </a:p>
          <a:p>
            <a:pPr lvl="1"/>
            <a:r>
              <a:rPr lang="en-US" dirty="0"/>
              <a:t>Find a way to offer additional speaking opportunities </a:t>
            </a:r>
          </a:p>
        </p:txBody>
      </p:sp>
    </p:spTree>
    <p:extLst>
      <p:ext uri="{BB962C8B-B14F-4D97-AF65-F5344CB8AC3E}">
        <p14:creationId xmlns:p14="http://schemas.microsoft.com/office/powerpoint/2010/main" val="1835135602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39584-059F-45B5-8E5C-9ED19F48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 Program – Leadership 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F5CFD-A171-451B-85BB-47A4ADA35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Review the CL manual’s project completion record</a:t>
            </a:r>
          </a:p>
          <a:p>
            <a:pPr lvl="1"/>
            <a:r>
              <a:rPr lang="en-US" dirty="0"/>
              <a:t>Review and record evaluations for each project</a:t>
            </a:r>
          </a:p>
          <a:p>
            <a:pPr lvl="1"/>
            <a:r>
              <a:rPr lang="en-US" dirty="0"/>
              <a:t>Review that the correct number of projects within each skill are completed</a:t>
            </a:r>
          </a:p>
          <a:p>
            <a:r>
              <a:rPr lang="en-US" dirty="0"/>
              <a:t>Schedule meeting roles as needed throughout the year</a:t>
            </a:r>
          </a:p>
          <a:p>
            <a:r>
              <a:rPr lang="en-US" dirty="0"/>
              <a:t>Assign projects as needed </a:t>
            </a:r>
          </a:p>
          <a:p>
            <a:pPr lvl="1"/>
            <a:r>
              <a:rPr lang="en-US" dirty="0"/>
              <a:t>Coordinate an Open House or Membership Campaign</a:t>
            </a:r>
          </a:p>
          <a:p>
            <a:pPr lvl="2"/>
            <a:r>
              <a:rPr lang="en-US" dirty="0"/>
              <a:t>3 membership campaigns in the year means 12 people can coordinate and receive credit</a:t>
            </a:r>
          </a:p>
        </p:txBody>
      </p:sp>
    </p:spTree>
    <p:extLst>
      <p:ext uri="{BB962C8B-B14F-4D97-AF65-F5344CB8AC3E}">
        <p14:creationId xmlns:p14="http://schemas.microsoft.com/office/powerpoint/2010/main" val="1685815555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TI Corporate: 4x3 – Title &amp; Content">
  <a:themeElements>
    <a:clrScheme name="Custom 8">
      <a:dk1>
        <a:srgbClr val="132E3E"/>
      </a:dk1>
      <a:lt1>
        <a:srgbClr val="FFFFFF"/>
      </a:lt1>
      <a:dk2>
        <a:srgbClr val="000000"/>
      </a:dk2>
      <a:lt2>
        <a:srgbClr val="C8C8C8"/>
      </a:lt2>
      <a:accent1>
        <a:srgbClr val="294364"/>
      </a:accent1>
      <a:accent2>
        <a:srgbClr val="652936"/>
      </a:accent2>
      <a:accent3>
        <a:srgbClr val="FFFFFF"/>
      </a:accent3>
      <a:accent4>
        <a:srgbClr val="000000"/>
      </a:accent4>
      <a:accent5>
        <a:srgbClr val="ACB0B8"/>
      </a:accent5>
      <a:accent6>
        <a:srgbClr val="5B2430"/>
      </a:accent6>
      <a:hlink>
        <a:srgbClr val="777777"/>
      </a:hlink>
      <a:folHlink>
        <a:srgbClr val="B2B2B2"/>
      </a:folHlink>
    </a:clrScheme>
    <a:fontScheme name="Convention_2011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vention_2011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777777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9538</TotalTime>
  <Words>668</Words>
  <Application>Microsoft Office PowerPoint</Application>
  <PresentationFormat>On-screen Show (4:3)</PresentationFormat>
  <Paragraphs>76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Arial Black</vt:lpstr>
      <vt:lpstr>ArialUnicodeMS</vt:lpstr>
      <vt:lpstr>Calibri</vt:lpstr>
      <vt:lpstr>Courier New</vt:lpstr>
      <vt:lpstr>Myriad Pro</vt:lpstr>
      <vt:lpstr>Myriad Pro Semibold</vt:lpstr>
      <vt:lpstr>Wingdings</vt:lpstr>
      <vt:lpstr>TI Corporate: 4x3 – Title &amp; Content</vt:lpstr>
      <vt:lpstr>Helping Members Achieve Goals  Traditional and Pathways Education Programs</vt:lpstr>
      <vt:lpstr>Meeting Your Members’ Needs &amp; Goals</vt:lpstr>
      <vt:lpstr>Help Members with SMART Goals</vt:lpstr>
      <vt:lpstr>Scheduling Speakers and Meeting Roles</vt:lpstr>
      <vt:lpstr>Plan for Extra Events</vt:lpstr>
      <vt:lpstr>Sit Down with Each Member</vt:lpstr>
      <vt:lpstr>Review the Manuals or Pathways Progress </vt:lpstr>
      <vt:lpstr>To Continue in Traditional Program or Not</vt:lpstr>
      <vt:lpstr>Traditional Program – Leadership Roles</vt:lpstr>
      <vt:lpstr>Unsure about Traditional or Pathways</vt:lpstr>
      <vt:lpstr>Pathways </vt:lpstr>
      <vt:lpstr>Pathways</vt:lpstr>
      <vt:lpstr>Sample Project Completion Record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drex</dc:creator>
  <cp:lastModifiedBy>Troy Pool</cp:lastModifiedBy>
  <cp:revision>448</cp:revision>
  <cp:lastPrinted>2017-08-03T22:39:42Z</cp:lastPrinted>
  <dcterms:created xsi:type="dcterms:W3CDTF">2011-07-13T15:20:37Z</dcterms:created>
  <dcterms:modified xsi:type="dcterms:W3CDTF">2019-05-26T01:49:22Z</dcterms:modified>
</cp:coreProperties>
</file>