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3"/>
  </p:notesMasterIdLst>
  <p:sldIdLst>
    <p:sldId id="388" r:id="rId2"/>
    <p:sldId id="407" r:id="rId3"/>
    <p:sldId id="490" r:id="rId4"/>
    <p:sldId id="492" r:id="rId5"/>
    <p:sldId id="487" r:id="rId6"/>
    <p:sldId id="489" r:id="rId7"/>
    <p:sldId id="488" r:id="rId8"/>
    <p:sldId id="462" r:id="rId9"/>
    <p:sldId id="471" r:id="rId10"/>
    <p:sldId id="473" r:id="rId11"/>
    <p:sldId id="472" r:id="rId12"/>
    <p:sldId id="474" r:id="rId13"/>
    <p:sldId id="475" r:id="rId14"/>
    <p:sldId id="461" r:id="rId15"/>
    <p:sldId id="476" r:id="rId16"/>
    <p:sldId id="468" r:id="rId17"/>
    <p:sldId id="463" r:id="rId18"/>
    <p:sldId id="477" r:id="rId19"/>
    <p:sldId id="478" r:id="rId20"/>
    <p:sldId id="479" r:id="rId21"/>
    <p:sldId id="480" r:id="rId22"/>
    <p:sldId id="481" r:id="rId23"/>
    <p:sldId id="464" r:id="rId24"/>
    <p:sldId id="483" r:id="rId25"/>
    <p:sldId id="484" r:id="rId26"/>
    <p:sldId id="485" r:id="rId27"/>
    <p:sldId id="470" r:id="rId28"/>
    <p:sldId id="486" r:id="rId29"/>
    <p:sldId id="482" r:id="rId30"/>
    <p:sldId id="421" r:id="rId31"/>
    <p:sldId id="460" r:id="rId32"/>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xmlns="">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36" autoAdjust="0"/>
    <p:restoredTop sz="77936" autoAdjust="0"/>
  </p:normalViewPr>
  <p:slideViewPr>
    <p:cSldViewPr showGuides="1">
      <p:cViewPr>
        <p:scale>
          <a:sx n="60" d="100"/>
          <a:sy n="60" d="100"/>
        </p:scale>
        <p:origin x="-564" y="-54"/>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5/26/2019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solidFill>
                  <a:schemeClr val="tx2"/>
                </a:solidFill>
              </a:rPr>
              <a:t>As one of the three officers that are Base Camp Managers, you will have additional access regarding Pathways. </a:t>
            </a:r>
          </a:p>
          <a:p>
            <a:pPr marL="171450" indent="-171450">
              <a:buFont typeface="Arial" panose="020B0604020202020204" pitchFamily="34" charset="0"/>
              <a:buChar char="•"/>
            </a:pPr>
            <a:r>
              <a:rPr lang="en-US" baseline="0" dirty="0">
                <a:solidFill>
                  <a:schemeClr val="tx2"/>
                </a:solidFill>
              </a:rPr>
              <a:t>As Vice President Education, you will help members achieve their goals by giving them speaking opportunities and tracking their progress.</a:t>
            </a:r>
          </a:p>
          <a:p>
            <a:pPr marL="171450" indent="-171450">
              <a:buFont typeface="Arial" panose="020B0604020202020204" pitchFamily="34" charset="0"/>
              <a:buChar char="•"/>
            </a:pPr>
            <a:r>
              <a:rPr lang="en-US" baseline="0" dirty="0">
                <a:solidFill>
                  <a:schemeClr val="tx2"/>
                </a:solidFill>
              </a:rPr>
              <a:t>The President and Secretary will back up the Vice President Education in your role as base camp manager. </a:t>
            </a:r>
          </a:p>
          <a:p>
            <a:pPr marL="171450" indent="-171450">
              <a:buFont typeface="Arial" panose="020B0604020202020204" pitchFamily="34" charset="0"/>
              <a:buChar char="•"/>
            </a:pPr>
            <a:r>
              <a:rPr lang="en-US" baseline="0" dirty="0">
                <a:solidFill>
                  <a:schemeClr val="tx2"/>
                </a:solidFill>
              </a:rPr>
              <a:t>We will go over in this session your responsibilities as a Base Camp Manager.</a:t>
            </a:r>
            <a:endParaRPr lang="en-US" dirty="0">
              <a:solidFill>
                <a:schemeClr val="tx2"/>
              </a:solidFill>
            </a:endParaRPr>
          </a:p>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learning more about the duties and responsibilities for Base Camp Manager. Reach out to other clubs Base Camp Managers or the district leadership if you have questions.</a:t>
            </a:r>
          </a:p>
        </p:txBody>
      </p:sp>
      <p:sp>
        <p:nvSpPr>
          <p:cNvPr id="4" name="Slide Number Placeholder 3"/>
          <p:cNvSpPr>
            <a:spLocks noGrp="1"/>
          </p:cNvSpPr>
          <p:nvPr>
            <p:ph type="sldNum" sz="quarter" idx="5"/>
          </p:nvPr>
        </p:nvSpPr>
        <p:spPr/>
        <p:txBody>
          <a:bodyPr/>
          <a:lstStyle/>
          <a:p>
            <a:fld id="{1C54B805-CDAB-3A40-8111-AB777D1FAB7A}" type="slidenum">
              <a:rPr lang="en-US" smtClean="0"/>
              <a:t>30</a:t>
            </a:fld>
            <a:endParaRPr lang="en-US"/>
          </a:p>
        </p:txBody>
      </p:sp>
    </p:spTree>
    <p:extLst>
      <p:ext uri="{BB962C8B-B14F-4D97-AF65-F5344CB8AC3E}">
        <p14:creationId xmlns:p14="http://schemas.microsoft.com/office/powerpoint/2010/main" val="4114350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a:t>
            </a:r>
          </a:p>
          <a:p>
            <a:r>
              <a:rPr lang="en-US" dirty="0"/>
              <a:t>This presentation will be posted on the District website </a:t>
            </a:r>
            <a:r>
              <a:rPr lang="en-US" dirty="0" smtClean="0"/>
              <a:t>in August,</a:t>
            </a:r>
            <a:r>
              <a:rPr lang="en-US" baseline="0" dirty="0" smtClean="0"/>
              <a:t> </a:t>
            </a:r>
            <a:r>
              <a:rPr lang="en-US" dirty="0" smtClean="0"/>
              <a:t>https://district35.org </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31</a:t>
            </a:fld>
            <a:endParaRPr lang="en-US"/>
          </a:p>
        </p:txBody>
      </p:sp>
    </p:spTree>
    <p:extLst>
      <p:ext uri="{BB962C8B-B14F-4D97-AF65-F5344CB8AC3E}">
        <p14:creationId xmlns:p14="http://schemas.microsoft.com/office/powerpoint/2010/main" val="145771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club officer training, you will learn a wide range of information about your role as an officer. In this session, the club President, Vice President Education, and Secretary will learn about the duties of a Base Camp Manager</a:t>
            </a:r>
          </a:p>
        </p:txBody>
      </p:sp>
      <p:sp>
        <p:nvSpPr>
          <p:cNvPr id="4" name="Slide Number Placeholder 3"/>
          <p:cNvSpPr>
            <a:spLocks noGrp="1"/>
          </p:cNvSpPr>
          <p:nvPr>
            <p:ph type="sldNum" sz="quarter" idx="5"/>
          </p:nvPr>
        </p:nvSpPr>
        <p:spPr/>
        <p:txBody>
          <a:bodyPr/>
          <a:lstStyle/>
          <a:p>
            <a:fld id="{1C54B805-CDAB-3A40-8111-AB777D1FAB7A}" type="slidenum">
              <a:rPr lang="en-US" smtClean="0"/>
              <a:t>2</a:t>
            </a:fld>
            <a:endParaRPr lang="en-US"/>
          </a:p>
        </p:txBody>
      </p:sp>
    </p:spTree>
    <p:extLst>
      <p:ext uri="{BB962C8B-B14F-4D97-AF65-F5344CB8AC3E}">
        <p14:creationId xmlns:p14="http://schemas.microsoft.com/office/powerpoint/2010/main" val="417255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a:t>
            </a:fld>
            <a:endParaRPr lang="en-US"/>
          </a:p>
        </p:txBody>
      </p:sp>
    </p:spTree>
    <p:extLst>
      <p:ext uri="{BB962C8B-B14F-4D97-AF65-F5344CB8AC3E}">
        <p14:creationId xmlns:p14="http://schemas.microsoft.com/office/powerpoint/2010/main" val="2191149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9</a:t>
            </a:fld>
            <a:endParaRPr lang="en-US"/>
          </a:p>
        </p:txBody>
      </p:sp>
    </p:spTree>
    <p:extLst>
      <p:ext uri="{BB962C8B-B14F-4D97-AF65-F5344CB8AC3E}">
        <p14:creationId xmlns:p14="http://schemas.microsoft.com/office/powerpoint/2010/main" val="2191149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10</a:t>
            </a:fld>
            <a:endParaRPr lang="en-US"/>
          </a:p>
        </p:txBody>
      </p:sp>
    </p:spTree>
    <p:extLst>
      <p:ext uri="{BB962C8B-B14F-4D97-AF65-F5344CB8AC3E}">
        <p14:creationId xmlns:p14="http://schemas.microsoft.com/office/powerpoint/2010/main" val="3736623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14</a:t>
            </a:fld>
            <a:endParaRPr lang="en-US"/>
          </a:p>
        </p:txBody>
      </p:sp>
    </p:spTree>
    <p:extLst>
      <p:ext uri="{BB962C8B-B14F-4D97-AF65-F5344CB8AC3E}">
        <p14:creationId xmlns:p14="http://schemas.microsoft.com/office/powerpoint/2010/main" val="3736623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May Take Minutes to REFRESH . . . Not just members of your club, members worldwide</a:t>
            </a:r>
            <a:r>
              <a:rPr lang="en-US" baseline="0" dirty="0" smtClean="0"/>
              <a:t> being pulled to generate your report.</a:t>
            </a:r>
          </a:p>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23</a:t>
            </a:fld>
            <a:endParaRPr lang="en-US"/>
          </a:p>
        </p:txBody>
      </p:sp>
    </p:spTree>
    <p:extLst>
      <p:ext uri="{BB962C8B-B14F-4D97-AF65-F5344CB8AC3E}">
        <p14:creationId xmlns:p14="http://schemas.microsoft.com/office/powerpoint/2010/main" val="3944058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This is a split</a:t>
            </a:r>
            <a:r>
              <a:rPr lang="en-US" baseline="0" dirty="0" smtClean="0"/>
              <a:t> screen  . . .  illustrates the Base Camp Managers’ “View Details”  . . . at the bottom, the member’s view inside </a:t>
            </a:r>
            <a:r>
              <a:rPr lang="en-US" baseline="0" smtClean="0"/>
              <a:t>their curriculum</a:t>
            </a:r>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26</a:t>
            </a:fld>
            <a:endParaRPr lang="en-US"/>
          </a:p>
        </p:txBody>
      </p:sp>
    </p:spTree>
    <p:extLst>
      <p:ext uri="{BB962C8B-B14F-4D97-AF65-F5344CB8AC3E}">
        <p14:creationId xmlns:p14="http://schemas.microsoft.com/office/powerpoint/2010/main" val="3395952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For additional resources, please view the Manager Tutorials. </a:t>
            </a:r>
          </a:p>
          <a:p>
            <a:pPr marL="0" indent="0">
              <a:buFont typeface="Arial" panose="020B0604020202020204" pitchFamily="34" charset="0"/>
              <a:buNone/>
            </a:pPr>
            <a:endParaRPr lang="en-US" dirty="0"/>
          </a:p>
          <a:p>
            <a:r>
              <a:rPr lang="en-US" sz="1200" b="0" i="0" kern="1200" dirty="0">
                <a:solidFill>
                  <a:schemeClr val="tx1"/>
                </a:solidFill>
                <a:effectLst/>
                <a:latin typeface="+mn-lt"/>
                <a:ea typeface="+mn-ea"/>
                <a:cs typeface="+mn-cs"/>
              </a:rPr>
              <a:t>Any member (one does not need to be a Base Camp Manager) who has access to Base Camp can view all the training materials and resources for Base Camp Managers by opening the Tutorials and Resources (located at the top of the page in the burgundy bar; this feature is located to the right of "home").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Under the Subject category (on the left side of the screen) select "Base Camp Manager". There are 116 results. To drill down a bit more, I personally recommend to click on "Tutorials" then "Tutorial Videos" (just beneath "Base Camp Manager"), which narrows the search results down to 17.</a:t>
            </a:r>
          </a:p>
          <a:p>
            <a:r>
              <a:rPr lang="en-US" sz="1200" b="0" i="0" kern="1200" dirty="0">
                <a:solidFill>
                  <a:schemeClr val="tx1"/>
                </a:solidFill>
                <a:effectLst/>
                <a:latin typeface="+mn-lt"/>
                <a:ea typeface="+mn-ea"/>
                <a:cs typeface="+mn-cs"/>
              </a:rPr>
              <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All the online classes and material resources are located here. Scroll through the list to open the resource desired (e.g. look for items marked "Paths in Print").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benefit of this step is that ANY MEMBER can access the training. One does not need to be a Base Camp Manager to learn what / how to serve as a Base Camp Manager. </a:t>
            </a:r>
            <a:r>
              <a:rPr lang="en-US" sz="1200" b="1" i="0" kern="1200" dirty="0">
                <a:solidFill>
                  <a:schemeClr val="tx1"/>
                </a:solidFill>
                <a:effectLst/>
                <a:latin typeface="+mn-lt"/>
                <a:ea typeface="+mn-ea"/>
                <a:cs typeface="+mn-cs"/>
              </a:rPr>
              <a:t>The actual validation of project and level completions for members working in printed paths does need to be performed by a Base Camp Manager</a:t>
            </a:r>
            <a:r>
              <a:rPr lang="en-US" sz="1200" b="0" i="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27</a:t>
            </a:fld>
            <a:endParaRPr lang="en-US"/>
          </a:p>
        </p:txBody>
      </p:sp>
    </p:spTree>
    <p:extLst>
      <p:ext uri="{BB962C8B-B14F-4D97-AF65-F5344CB8AC3E}">
        <p14:creationId xmlns:p14="http://schemas.microsoft.com/office/powerpoint/2010/main" val="1075186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F38249E-5E42-7C42-882A-D9A67493F60F}"/>
              </a:ext>
            </a:extLst>
          </p:cNvPr>
          <p:cNvSpPr>
            <a:spLocks noGrp="1"/>
          </p:cNvSpPr>
          <p:nvPr>
            <p:ph type="dt" sz="half" idx="10"/>
          </p:nvPr>
        </p:nvSpPr>
        <p:spPr/>
        <p:txBody>
          <a:bodyPr/>
          <a:lstStyle/>
          <a:p>
            <a:fld id="{248339F4-1A0C-D746-9F26-480389EED880}" type="datetimeFigureOut">
              <a:rPr lang="en-US" smtClean="0"/>
              <a:t>5/26/2019</a:t>
            </a:fld>
            <a:endParaRPr lang="en-US"/>
          </a:p>
        </p:txBody>
      </p:sp>
      <p:sp>
        <p:nvSpPr>
          <p:cNvPr id="6" name="Footer Placeholder 5">
            <a:extLst>
              <a:ext uri="{FF2B5EF4-FFF2-40B4-BE49-F238E27FC236}">
                <a16:creationId xmlns:a16="http://schemas.microsoft.com/office/drawing/2014/main" xmlns=""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6" r:id="rId9"/>
    <p:sldLayoutId id="2147483759" r:id="rId10"/>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Base Camp Managers</a:t>
            </a:r>
          </a:p>
        </p:txBody>
      </p:sp>
      <p:sp>
        <p:nvSpPr>
          <p:cNvPr id="21" name="Content Placeholder 20"/>
          <p:cNvSpPr>
            <a:spLocks noGrp="1"/>
          </p:cNvSpPr>
          <p:nvPr>
            <p:ph sz="quarter" idx="10"/>
          </p:nvPr>
        </p:nvSpPr>
        <p:spPr>
          <a:xfrm>
            <a:off x="1219200" y="4038600"/>
            <a:ext cx="6858000" cy="914400"/>
          </a:xfrm>
        </p:spPr>
        <p:txBody>
          <a:bodyPr/>
          <a:lstStyle/>
          <a:p>
            <a:r>
              <a:rPr lang="en-US" b="1" dirty="0"/>
              <a:t>Officer Training Extravaganza</a:t>
            </a:r>
            <a:br>
              <a:rPr lang="en-US" b="1" dirty="0"/>
            </a:br>
            <a:r>
              <a:rPr lang="en-US" b="1" dirty="0"/>
              <a:t>Seek – Learn – Grow</a:t>
            </a:r>
          </a:p>
          <a:p>
            <a:r>
              <a:rPr lang="en-US" b="1" dirty="0"/>
              <a:t>Summer 2019</a:t>
            </a:r>
          </a:p>
        </p:txBody>
      </p:sp>
    </p:spTree>
    <p:extLst>
      <p:ext uri="{BB962C8B-B14F-4D97-AF65-F5344CB8AC3E}">
        <p14:creationId xmlns:p14="http://schemas.microsoft.com/office/powerpoint/2010/main" val="1468468774"/>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4ADC00-6EB2-4E3A-89F7-531A6BED2989}"/>
              </a:ext>
            </a:extLst>
          </p:cNvPr>
          <p:cNvSpPr>
            <a:spLocks noGrp="1"/>
          </p:cNvSpPr>
          <p:nvPr>
            <p:ph type="title"/>
          </p:nvPr>
        </p:nvSpPr>
        <p:spPr/>
        <p:txBody>
          <a:bodyPr/>
          <a:lstStyle/>
          <a:p>
            <a:r>
              <a:rPr lang="en-US" dirty="0" smtClean="0"/>
              <a:t>Learn what to do with built-in Tutorials!</a:t>
            </a:r>
            <a:endParaRPr lang="en-US" dirty="0"/>
          </a:p>
        </p:txBody>
      </p:sp>
      <p:sp>
        <p:nvSpPr>
          <p:cNvPr id="3" name="Content Placeholder 2">
            <a:extLst>
              <a:ext uri="{FF2B5EF4-FFF2-40B4-BE49-F238E27FC236}">
                <a16:creationId xmlns:a16="http://schemas.microsoft.com/office/drawing/2014/main" xmlns="" id="{AA12AD7A-A4E5-4D40-BED9-0A6EC78ECCA6}"/>
              </a:ext>
            </a:extLst>
          </p:cNvPr>
          <p:cNvSpPr>
            <a:spLocks noGrp="1"/>
          </p:cNvSpPr>
          <p:nvPr>
            <p:ph idx="1"/>
          </p:nvPr>
        </p:nvSpPr>
        <p:spPr/>
        <p:txBody>
          <a:bodyPr/>
          <a:lstStyle/>
          <a:p>
            <a:pPr marL="0" indent="0">
              <a:buNone/>
            </a:pPr>
            <a:r>
              <a:rPr lang="en-US" dirty="0" smtClean="0"/>
              <a:t>Base Camp Managers have multiple training resources</a:t>
            </a:r>
          </a:p>
          <a:p>
            <a:pPr marL="0" indent="0">
              <a:buNone/>
            </a:pPr>
            <a:endParaRPr lang="en-US" dirty="0" smtClean="0"/>
          </a:p>
          <a:p>
            <a:r>
              <a:rPr lang="en-US" dirty="0" smtClean="0"/>
              <a:t>Click </a:t>
            </a:r>
            <a:r>
              <a:rPr lang="en-US" dirty="0"/>
              <a:t>the </a:t>
            </a:r>
            <a:r>
              <a:rPr lang="en-US" b="1" i="1" dirty="0"/>
              <a:t>Manager Tutorials</a:t>
            </a:r>
            <a:r>
              <a:rPr lang="en-US" dirty="0"/>
              <a:t> icon</a:t>
            </a:r>
          </a:p>
          <a:p>
            <a:r>
              <a:rPr lang="en-US" dirty="0" smtClean="0"/>
              <a:t>Click on any blue tile for a menu of training resources</a:t>
            </a:r>
          </a:p>
          <a:p>
            <a:r>
              <a:rPr lang="en-US" dirty="0" smtClean="0"/>
              <a:t>Click on the item you want to learn, then launch</a:t>
            </a:r>
            <a:endParaRPr lang="en-US" dirty="0"/>
          </a:p>
        </p:txBody>
      </p:sp>
    </p:spTree>
    <p:extLst>
      <p:ext uri="{BB962C8B-B14F-4D97-AF65-F5344CB8AC3E}">
        <p14:creationId xmlns:p14="http://schemas.microsoft.com/office/powerpoint/2010/main" val="503631675"/>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4572000" y="3594846"/>
            <a:ext cx="2133600" cy="242495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3696762"/>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3657600" y="2343807"/>
            <a:ext cx="2133600" cy="2286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7219184"/>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01706"/>
            <a:ext cx="9412941" cy="7059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3429000" y="685800"/>
            <a:ext cx="2743200" cy="39624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344349"/>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4ADC00-6EB2-4E3A-89F7-531A6BED2989}"/>
              </a:ext>
            </a:extLst>
          </p:cNvPr>
          <p:cNvSpPr>
            <a:spLocks noGrp="1"/>
          </p:cNvSpPr>
          <p:nvPr>
            <p:ph type="title"/>
          </p:nvPr>
        </p:nvSpPr>
        <p:spPr/>
        <p:txBody>
          <a:bodyPr/>
          <a:lstStyle/>
          <a:p>
            <a:r>
              <a:rPr lang="en-US" dirty="0"/>
              <a:t>Approve a Pending Request</a:t>
            </a:r>
          </a:p>
        </p:txBody>
      </p:sp>
      <p:sp>
        <p:nvSpPr>
          <p:cNvPr id="3" name="Content Placeholder 2">
            <a:extLst>
              <a:ext uri="{FF2B5EF4-FFF2-40B4-BE49-F238E27FC236}">
                <a16:creationId xmlns:a16="http://schemas.microsoft.com/office/drawing/2014/main" xmlns="" id="{AA12AD7A-A4E5-4D40-BED9-0A6EC78ECCA6}"/>
              </a:ext>
            </a:extLst>
          </p:cNvPr>
          <p:cNvSpPr>
            <a:spLocks noGrp="1"/>
          </p:cNvSpPr>
          <p:nvPr>
            <p:ph idx="1"/>
          </p:nvPr>
        </p:nvSpPr>
        <p:spPr/>
        <p:txBody>
          <a:bodyPr>
            <a:normAutofit/>
          </a:bodyPr>
          <a:lstStyle/>
          <a:p>
            <a:r>
              <a:rPr lang="en-US" dirty="0" smtClean="0"/>
              <a:t>Log in as a Base </a:t>
            </a:r>
            <a:r>
              <a:rPr lang="en-US" dirty="0"/>
              <a:t>Camp </a:t>
            </a:r>
            <a:r>
              <a:rPr lang="en-US" dirty="0" smtClean="0"/>
              <a:t>manager</a:t>
            </a:r>
          </a:p>
          <a:p>
            <a:r>
              <a:rPr lang="en-US" dirty="0" smtClean="0"/>
              <a:t>Click </a:t>
            </a:r>
            <a:r>
              <a:rPr lang="en-US" dirty="0"/>
              <a:t>the </a:t>
            </a:r>
            <a:r>
              <a:rPr lang="en-US" b="1" i="1" dirty="0"/>
              <a:t>Pending Requests</a:t>
            </a:r>
            <a:r>
              <a:rPr lang="en-US" dirty="0"/>
              <a:t> icon</a:t>
            </a:r>
          </a:p>
          <a:p>
            <a:r>
              <a:rPr lang="en-US" b="1" i="1" dirty="0" smtClean="0"/>
              <a:t>Training </a:t>
            </a:r>
            <a:r>
              <a:rPr lang="en-US" b="1" i="1" dirty="0"/>
              <a:t>Pending Approval </a:t>
            </a:r>
            <a:r>
              <a:rPr lang="en-US" dirty="0"/>
              <a:t>table </a:t>
            </a:r>
            <a:r>
              <a:rPr lang="en-US" dirty="0" smtClean="0"/>
              <a:t>shows all pending requests</a:t>
            </a:r>
            <a:endParaRPr lang="en-US" dirty="0"/>
          </a:p>
          <a:p>
            <a:r>
              <a:rPr lang="en-US" dirty="0"/>
              <a:t>To approve, click the green </a:t>
            </a:r>
            <a:r>
              <a:rPr lang="en-US" dirty="0" smtClean="0"/>
              <a:t>checkmark (after confirming </a:t>
            </a:r>
            <a:r>
              <a:rPr lang="en-US" dirty="0"/>
              <a:t>the member’s </a:t>
            </a:r>
            <a:r>
              <a:rPr lang="en-US" dirty="0" smtClean="0"/>
              <a:t>“paperwork”); record your name and date</a:t>
            </a:r>
          </a:p>
          <a:p>
            <a:pPr marL="2681288"/>
            <a:r>
              <a:rPr lang="en-US" dirty="0" smtClean="0"/>
              <a:t>After approving a level, go to Club Central to process the educational award for DCP credit!</a:t>
            </a:r>
            <a:endParaRPr lang="en-US" dirty="0"/>
          </a:p>
        </p:txBody>
      </p:sp>
      <p:pic>
        <p:nvPicPr>
          <p:cNvPr id="10242" name="Picture 2" descr="http://www.toddlittleton.net/wp-content/uploads/2015/09/Sermon-remember.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48720"/>
          <a:stretch/>
        </p:blipFill>
        <p:spPr bwMode="auto">
          <a:xfrm>
            <a:off x="838200" y="5029200"/>
            <a:ext cx="1981200" cy="1678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561538"/>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838200" y="3594846"/>
            <a:ext cx="2133600" cy="242495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2114573"/>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0" y="2209801"/>
            <a:ext cx="2133600" cy="6096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8077200" y="2819401"/>
            <a:ext cx="838200" cy="6096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9674272"/>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213931-D93A-4888-BDDB-2FDD9579693D}"/>
              </a:ext>
            </a:extLst>
          </p:cNvPr>
          <p:cNvSpPr>
            <a:spLocks noGrp="1"/>
          </p:cNvSpPr>
          <p:nvPr>
            <p:ph type="title"/>
          </p:nvPr>
        </p:nvSpPr>
        <p:spPr>
          <a:xfrm>
            <a:off x="228600" y="609599"/>
            <a:ext cx="8929914" cy="645075"/>
          </a:xfrm>
        </p:spPr>
        <p:txBody>
          <a:bodyPr/>
          <a:lstStyle/>
          <a:p>
            <a:r>
              <a:rPr lang="en-US" dirty="0"/>
              <a:t>Print </a:t>
            </a:r>
            <a:r>
              <a:rPr lang="en-US" dirty="0" smtClean="0"/>
              <a:t>Certificate </a:t>
            </a:r>
            <a:r>
              <a:rPr lang="en-US" sz="3000" i="1" dirty="0" smtClean="0">
                <a:solidFill>
                  <a:srgbClr val="FF0000"/>
                </a:solidFill>
              </a:rPr>
              <a:t>(20-30 seconds)</a:t>
            </a:r>
            <a:r>
              <a:rPr lang="en-US" sz="3000" i="1" dirty="0" smtClean="0"/>
              <a:t> </a:t>
            </a:r>
            <a:endParaRPr lang="en-US" sz="3000" i="1" dirty="0"/>
          </a:p>
        </p:txBody>
      </p:sp>
      <p:sp>
        <p:nvSpPr>
          <p:cNvPr id="3" name="Content Placeholder 2">
            <a:extLst>
              <a:ext uri="{FF2B5EF4-FFF2-40B4-BE49-F238E27FC236}">
                <a16:creationId xmlns:a16="http://schemas.microsoft.com/office/drawing/2014/main" xmlns="" id="{C035F424-D9F9-48CF-9302-CC9872D6519F}"/>
              </a:ext>
            </a:extLst>
          </p:cNvPr>
          <p:cNvSpPr>
            <a:spLocks noGrp="1"/>
          </p:cNvSpPr>
          <p:nvPr>
            <p:ph idx="1"/>
          </p:nvPr>
        </p:nvSpPr>
        <p:spPr/>
        <p:txBody>
          <a:bodyPr/>
          <a:lstStyle/>
          <a:p>
            <a:r>
              <a:rPr lang="en-US" dirty="0"/>
              <a:t>In the </a:t>
            </a:r>
            <a:r>
              <a:rPr lang="en-US" b="1" i="1" dirty="0"/>
              <a:t>Search</a:t>
            </a:r>
            <a:r>
              <a:rPr lang="en-US" dirty="0"/>
              <a:t> box </a:t>
            </a:r>
            <a:r>
              <a:rPr lang="en-US" dirty="0" smtClean="0"/>
              <a:t>(top right), </a:t>
            </a:r>
            <a:r>
              <a:rPr lang="en-US" dirty="0"/>
              <a:t>type the member’s </a:t>
            </a:r>
            <a:r>
              <a:rPr lang="en-US" dirty="0" smtClean="0"/>
              <a:t>first name</a:t>
            </a:r>
          </a:p>
          <a:p>
            <a:r>
              <a:rPr lang="en-US" dirty="0" smtClean="0"/>
              <a:t>Click on the member’s name when it appears</a:t>
            </a:r>
            <a:endParaRPr lang="en-US" dirty="0"/>
          </a:p>
          <a:p>
            <a:r>
              <a:rPr lang="en-US" dirty="0"/>
              <a:t>Click the </a:t>
            </a:r>
            <a:r>
              <a:rPr lang="en-US" dirty="0" smtClean="0"/>
              <a:t>member’s </a:t>
            </a:r>
            <a:r>
              <a:rPr lang="en-US" b="1" i="1" dirty="0" smtClean="0"/>
              <a:t>Transcript</a:t>
            </a:r>
            <a:r>
              <a:rPr lang="en-US" dirty="0" smtClean="0"/>
              <a:t> tab</a:t>
            </a:r>
            <a:endParaRPr lang="en-US" dirty="0"/>
          </a:p>
          <a:p>
            <a:r>
              <a:rPr lang="en-US" dirty="0"/>
              <a:t>Click </a:t>
            </a:r>
            <a:r>
              <a:rPr lang="en-US" b="1" i="1" dirty="0"/>
              <a:t>Open Curriculum </a:t>
            </a:r>
            <a:r>
              <a:rPr lang="en-US" dirty="0"/>
              <a:t>next to their Path</a:t>
            </a:r>
          </a:p>
          <a:p>
            <a:r>
              <a:rPr lang="en-US" dirty="0"/>
              <a:t>Click </a:t>
            </a:r>
            <a:r>
              <a:rPr lang="en-US" b="1" i="1" dirty="0"/>
              <a:t>View Details </a:t>
            </a:r>
            <a:r>
              <a:rPr lang="en-US" dirty="0"/>
              <a:t>next to the level you are approving</a:t>
            </a:r>
          </a:p>
          <a:p>
            <a:r>
              <a:rPr lang="en-US" dirty="0"/>
              <a:t>Click </a:t>
            </a:r>
            <a:r>
              <a:rPr lang="en-US" b="1" i="1" dirty="0"/>
              <a:t>View Certificate </a:t>
            </a:r>
            <a:r>
              <a:rPr lang="en-US" dirty="0"/>
              <a:t>next to the level completion item; it will open in a pop-up </a:t>
            </a:r>
            <a:r>
              <a:rPr lang="en-US" dirty="0" smtClean="0"/>
              <a:t>window</a:t>
            </a:r>
          </a:p>
          <a:p>
            <a:r>
              <a:rPr lang="en-US" dirty="0" smtClean="0"/>
              <a:t>Print certificate</a:t>
            </a:r>
            <a:endParaRPr lang="en-US" dirty="0"/>
          </a:p>
        </p:txBody>
      </p:sp>
    </p:spTree>
    <p:extLst>
      <p:ext uri="{BB962C8B-B14F-4D97-AF65-F5344CB8AC3E}">
        <p14:creationId xmlns:p14="http://schemas.microsoft.com/office/powerpoint/2010/main" val="49966514"/>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0268"/>
          <a:stretch/>
        </p:blipFill>
        <p:spPr bwMode="auto">
          <a:xfrm>
            <a:off x="0" y="-1"/>
            <a:ext cx="9144000" cy="7642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6172200" y="381000"/>
            <a:ext cx="2971800" cy="14478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4989497"/>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886" y="0"/>
            <a:ext cx="9764486" cy="6858000"/>
            <a:chOff x="-10886" y="0"/>
            <a:chExt cx="9764486" cy="685800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3532"/>
            <a:stretch/>
          </p:blipFill>
          <p:spPr bwMode="auto">
            <a:xfrm>
              <a:off x="0" y="0"/>
              <a:ext cx="9753600" cy="4862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1865" b="21428"/>
            <a:stretch/>
          </p:blipFill>
          <p:spPr bwMode="auto">
            <a:xfrm>
              <a:off x="-10886" y="4172857"/>
              <a:ext cx="9753600" cy="2685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 name="Rounded Rectangle 2"/>
          <p:cNvSpPr/>
          <p:nvPr/>
        </p:nvSpPr>
        <p:spPr>
          <a:xfrm>
            <a:off x="5029200" y="381000"/>
            <a:ext cx="1066800" cy="5334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7238999" y="4172857"/>
            <a:ext cx="1926771" cy="68942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184540"/>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How do I …</a:t>
            </a:r>
          </a:p>
          <a:p>
            <a:pPr lvl="1"/>
            <a:r>
              <a:rPr lang="en-US" dirty="0" smtClean="0"/>
              <a:t>Learn Base </a:t>
            </a:r>
            <a:r>
              <a:rPr lang="en-US" dirty="0"/>
              <a:t>Camp </a:t>
            </a:r>
            <a:r>
              <a:rPr lang="en-US" dirty="0" smtClean="0"/>
              <a:t>as a </a:t>
            </a:r>
            <a:r>
              <a:rPr lang="en-US" b="1" dirty="0" smtClean="0"/>
              <a:t>Member</a:t>
            </a:r>
            <a:r>
              <a:rPr lang="en-US" dirty="0" smtClean="0"/>
              <a:t>?</a:t>
            </a:r>
          </a:p>
          <a:p>
            <a:pPr lvl="1"/>
            <a:r>
              <a:rPr lang="en-US" dirty="0" smtClean="0"/>
              <a:t>Access Base Camp as a </a:t>
            </a:r>
            <a:r>
              <a:rPr lang="en-US" b="1" dirty="0" smtClean="0"/>
              <a:t>Manager</a:t>
            </a:r>
            <a:r>
              <a:rPr lang="en-US" dirty="0" smtClean="0"/>
              <a:t>?</a:t>
            </a:r>
          </a:p>
          <a:p>
            <a:pPr lvl="1"/>
            <a:r>
              <a:rPr lang="en-US" dirty="0" smtClean="0"/>
              <a:t>Learn what to do?</a:t>
            </a:r>
            <a:endParaRPr lang="en-US" dirty="0"/>
          </a:p>
          <a:p>
            <a:pPr lvl="1"/>
            <a:r>
              <a:rPr lang="en-US" dirty="0" smtClean="0"/>
              <a:t>Approve </a:t>
            </a:r>
            <a:r>
              <a:rPr lang="en-US" dirty="0"/>
              <a:t>a pending request?</a:t>
            </a:r>
          </a:p>
          <a:p>
            <a:pPr lvl="1"/>
            <a:r>
              <a:rPr lang="en-US" dirty="0" smtClean="0"/>
              <a:t>Print </a:t>
            </a:r>
            <a:r>
              <a:rPr lang="en-US" dirty="0"/>
              <a:t>a completion certificate?</a:t>
            </a:r>
          </a:p>
          <a:p>
            <a:pPr lvl="1"/>
            <a:r>
              <a:rPr lang="en-US" dirty="0"/>
              <a:t>View </a:t>
            </a:r>
            <a:r>
              <a:rPr lang="en-US" dirty="0" smtClean="0"/>
              <a:t>member progress in Pathways?</a:t>
            </a:r>
          </a:p>
          <a:p>
            <a:pPr lvl="1"/>
            <a:r>
              <a:rPr lang="en-US" dirty="0" smtClean="0"/>
              <a:t>Support members with printed materials?</a:t>
            </a:r>
            <a:endParaRPr lang="en-US" dirty="0"/>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6785429"/>
            <a:chOff x="0" y="0"/>
            <a:chExt cx="9144000" cy="6785429"/>
          </a:xfrm>
        </p:grpSpPr>
        <p:pic>
          <p:nvPicPr>
            <p:cNvPr id="3"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b="83929"/>
            <a:stretch/>
          </p:blipFill>
          <p:spPr bwMode="auto">
            <a:xfrm>
              <a:off x="0" y="0"/>
              <a:ext cx="9144000" cy="1175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3609" r="1639"/>
            <a:stretch/>
          </p:blipFill>
          <p:spPr bwMode="auto">
            <a:xfrm>
              <a:off x="0" y="762000"/>
              <a:ext cx="9144000" cy="6023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Rounded Rectangle 4"/>
          <p:cNvSpPr/>
          <p:nvPr/>
        </p:nvSpPr>
        <p:spPr>
          <a:xfrm>
            <a:off x="7772400" y="5257800"/>
            <a:ext cx="1240971" cy="53702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0679012"/>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52467" cy="7191828"/>
            <a:chOff x="0" y="0"/>
            <a:chExt cx="9152467" cy="7191828"/>
          </a:xfrm>
        </p:grpSpPr>
        <p:pic>
          <p:nvPicPr>
            <p:cNvPr id="4" name="Picture 3"/>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b="83929"/>
            <a:stretch/>
          </p:blipFill>
          <p:spPr bwMode="auto">
            <a:xfrm>
              <a:off x="0" y="0"/>
              <a:ext cx="9144000" cy="1175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8281" r="2084"/>
            <a:stretch/>
          </p:blipFill>
          <p:spPr bwMode="auto">
            <a:xfrm>
              <a:off x="0" y="762000"/>
              <a:ext cx="9152467" cy="6429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Rounded Rectangle 6"/>
          <p:cNvSpPr/>
          <p:nvPr/>
        </p:nvSpPr>
        <p:spPr>
          <a:xfrm>
            <a:off x="7217229" y="4724400"/>
            <a:ext cx="1926771" cy="68942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3478688"/>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6250" b="6250"/>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2336855"/>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4EE75A-D0C5-4493-8CB0-BE0D2428E65C}"/>
              </a:ext>
            </a:extLst>
          </p:cNvPr>
          <p:cNvSpPr>
            <a:spLocks noGrp="1"/>
          </p:cNvSpPr>
          <p:nvPr>
            <p:ph type="title"/>
          </p:nvPr>
        </p:nvSpPr>
        <p:spPr/>
        <p:txBody>
          <a:bodyPr/>
          <a:lstStyle/>
          <a:p>
            <a:r>
              <a:rPr lang="en-US" dirty="0"/>
              <a:t>View Progress Dashboards</a:t>
            </a:r>
          </a:p>
        </p:txBody>
      </p:sp>
      <p:sp>
        <p:nvSpPr>
          <p:cNvPr id="3" name="Content Placeholder 2">
            <a:extLst>
              <a:ext uri="{FF2B5EF4-FFF2-40B4-BE49-F238E27FC236}">
                <a16:creationId xmlns:a16="http://schemas.microsoft.com/office/drawing/2014/main" xmlns="" id="{573AD35B-407D-40FF-BADB-C6D7061D4D7B}"/>
              </a:ext>
            </a:extLst>
          </p:cNvPr>
          <p:cNvSpPr>
            <a:spLocks noGrp="1"/>
          </p:cNvSpPr>
          <p:nvPr>
            <p:ph idx="1"/>
          </p:nvPr>
        </p:nvSpPr>
        <p:spPr/>
        <p:txBody>
          <a:bodyPr/>
          <a:lstStyle/>
          <a:p>
            <a:r>
              <a:rPr lang="en-US" dirty="0"/>
              <a:t>After accessing Base Camp manager, click the </a:t>
            </a:r>
            <a:r>
              <a:rPr lang="en-US" b="1" i="1" dirty="0"/>
              <a:t>Member Progress </a:t>
            </a:r>
            <a:r>
              <a:rPr lang="en-US" dirty="0"/>
              <a:t>icon</a:t>
            </a:r>
          </a:p>
          <a:p>
            <a:r>
              <a:rPr lang="en-US" dirty="0"/>
              <a:t>Select the report you want to view </a:t>
            </a:r>
            <a:r>
              <a:rPr lang="en-US" dirty="0" smtClean="0"/>
              <a:t>(on left)</a:t>
            </a:r>
            <a:endParaRPr lang="en-US" dirty="0"/>
          </a:p>
          <a:p>
            <a:r>
              <a:rPr lang="en-US" dirty="0" smtClean="0"/>
              <a:t>Click </a:t>
            </a:r>
            <a:r>
              <a:rPr lang="en-US" dirty="0"/>
              <a:t>the </a:t>
            </a:r>
            <a:r>
              <a:rPr lang="en-US" b="1" i="1" dirty="0"/>
              <a:t>Options</a:t>
            </a:r>
            <a:r>
              <a:rPr lang="en-US" dirty="0"/>
              <a:t> </a:t>
            </a:r>
            <a:r>
              <a:rPr lang="en-US" dirty="0" smtClean="0"/>
              <a:t>menu in any level (tiny arrow upper right) and </a:t>
            </a:r>
            <a:r>
              <a:rPr lang="en-US" dirty="0"/>
              <a:t>select </a:t>
            </a:r>
            <a:r>
              <a:rPr lang="en-US" b="1" i="1" dirty="0" smtClean="0"/>
              <a:t>Refresh </a:t>
            </a:r>
            <a:r>
              <a:rPr lang="en-US" dirty="0" smtClean="0"/>
              <a:t>. . . may take minutes!</a:t>
            </a:r>
            <a:endParaRPr lang="en-US" dirty="0"/>
          </a:p>
          <a:p>
            <a:r>
              <a:rPr lang="en-US" dirty="0"/>
              <a:t>Click the </a:t>
            </a:r>
            <a:r>
              <a:rPr lang="en-US" b="1" i="1" dirty="0"/>
              <a:t>Options</a:t>
            </a:r>
            <a:r>
              <a:rPr lang="en-US" dirty="0"/>
              <a:t> menu </a:t>
            </a:r>
            <a:r>
              <a:rPr lang="en-US" dirty="0" smtClean="0"/>
              <a:t>again to </a:t>
            </a:r>
            <a:r>
              <a:rPr lang="en-US" b="1" i="1" dirty="0" smtClean="0"/>
              <a:t>View </a:t>
            </a:r>
            <a:r>
              <a:rPr lang="en-US" b="1" i="1" dirty="0"/>
              <a:t>Details </a:t>
            </a:r>
            <a:r>
              <a:rPr lang="en-US" b="1" i="1" dirty="0" smtClean="0"/>
              <a:t>(</a:t>
            </a:r>
            <a:r>
              <a:rPr lang="en-US" dirty="0" smtClean="0"/>
              <a:t>or </a:t>
            </a:r>
            <a:r>
              <a:rPr lang="en-US" b="1" i="1" dirty="0"/>
              <a:t>Export to </a:t>
            </a:r>
            <a:r>
              <a:rPr lang="en-US" b="1" i="1" dirty="0" smtClean="0"/>
              <a:t>Excel)</a:t>
            </a:r>
          </a:p>
          <a:p>
            <a:r>
              <a:rPr lang="en-US" dirty="0" smtClean="0"/>
              <a:t>“</a:t>
            </a:r>
            <a:r>
              <a:rPr lang="en-US" dirty="0"/>
              <a:t>P</a:t>
            </a:r>
            <a:r>
              <a:rPr lang="en-US" dirty="0" smtClean="0"/>
              <a:t>rogress” aligns with member’s view</a:t>
            </a:r>
            <a:endParaRPr lang="en-US" dirty="0"/>
          </a:p>
        </p:txBody>
      </p:sp>
    </p:spTree>
    <p:extLst>
      <p:ext uri="{BB962C8B-B14F-4D97-AF65-F5344CB8AC3E}">
        <p14:creationId xmlns:p14="http://schemas.microsoft.com/office/powerpoint/2010/main" val="1683278130"/>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2819400" y="3594846"/>
            <a:ext cx="1905000" cy="242495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8369764"/>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256" y="0"/>
            <a:ext cx="9151256" cy="7050385"/>
            <a:chOff x="-7256" y="0"/>
            <a:chExt cx="9151256" cy="7050385"/>
          </a:xfrm>
        </p:grpSpPr>
        <p:pic>
          <p:nvPicPr>
            <p:cNvPr id="13314"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r="2652"/>
            <a:stretch/>
          </p:blipFill>
          <p:spPr bwMode="auto">
            <a:xfrm>
              <a:off x="-7256" y="0"/>
              <a:ext cx="9151256" cy="7050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0" y="2286000"/>
              <a:ext cx="1926771" cy="68942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1821" t="29742" r="12070" b="18104"/>
            <a:stretch/>
          </p:blipFill>
          <p:spPr bwMode="auto">
            <a:xfrm>
              <a:off x="1991710" y="2877708"/>
              <a:ext cx="6448096" cy="3815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79763" t="55159" r="6547" b="28174"/>
            <a:stretch/>
          </p:blipFill>
          <p:spPr bwMode="auto">
            <a:xfrm>
              <a:off x="7467600" y="2915591"/>
              <a:ext cx="1335314" cy="121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7391400" y="2879306"/>
              <a:ext cx="1503883" cy="138789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67205120"/>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1222" r="2047" b="36925"/>
          <a:stretch/>
        </p:blipFill>
        <p:spPr bwMode="auto">
          <a:xfrm>
            <a:off x="-1" y="1313"/>
            <a:ext cx="9144001" cy="1263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5575" r="2047" b="5460"/>
          <a:stretch/>
        </p:blipFill>
        <p:spPr bwMode="auto">
          <a:xfrm>
            <a:off x="-1" y="1265182"/>
            <a:ext cx="9144001"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67000" y="0"/>
            <a:ext cx="609600" cy="31688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4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26616" r="4310" b="26401"/>
          <a:stretch/>
        </p:blipFill>
        <p:spPr bwMode="auto">
          <a:xfrm>
            <a:off x="-1" y="3170182"/>
            <a:ext cx="9144001" cy="366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a:off x="-1" y="3168869"/>
            <a:ext cx="9144001" cy="0"/>
          </a:xfrm>
          <a:prstGeom prst="line">
            <a:avLst/>
          </a:prstGeom>
          <a:ln w="1524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8077201" y="0"/>
            <a:ext cx="914400" cy="126518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Right Arrow 5"/>
          <p:cNvSpPr/>
          <p:nvPr/>
        </p:nvSpPr>
        <p:spPr>
          <a:xfrm rot="20053438">
            <a:off x="1441854" y="1785508"/>
            <a:ext cx="6872266" cy="838200"/>
          </a:xfrm>
          <a:prstGeom prst="leftRightArrow">
            <a:avLst/>
          </a:prstGeom>
          <a:solidFill>
            <a:srgbClr val="FFFF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9138632"/>
      </p:ext>
    </p:extLst>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5AC043-97D4-4B50-B7FF-030483D4574D}"/>
              </a:ext>
            </a:extLst>
          </p:cNvPr>
          <p:cNvSpPr>
            <a:spLocks noGrp="1"/>
          </p:cNvSpPr>
          <p:nvPr>
            <p:ph type="title"/>
          </p:nvPr>
        </p:nvSpPr>
        <p:spPr/>
        <p:txBody>
          <a:bodyPr/>
          <a:lstStyle/>
          <a:p>
            <a:r>
              <a:rPr lang="en-US" dirty="0" smtClean="0"/>
              <a:t>Support Members with Print Materials</a:t>
            </a:r>
            <a:endParaRPr lang="en-US" dirty="0"/>
          </a:p>
        </p:txBody>
      </p:sp>
      <p:sp>
        <p:nvSpPr>
          <p:cNvPr id="3" name="Content Placeholder 2">
            <a:extLst>
              <a:ext uri="{FF2B5EF4-FFF2-40B4-BE49-F238E27FC236}">
                <a16:creationId xmlns:a16="http://schemas.microsoft.com/office/drawing/2014/main" xmlns="" id="{6178BFDC-E9B9-4783-84DC-7FCFF9DDE360}"/>
              </a:ext>
            </a:extLst>
          </p:cNvPr>
          <p:cNvSpPr>
            <a:spLocks noGrp="1"/>
          </p:cNvSpPr>
          <p:nvPr>
            <p:ph idx="1"/>
          </p:nvPr>
        </p:nvSpPr>
        <p:spPr/>
        <p:txBody>
          <a:bodyPr>
            <a:normAutofit/>
          </a:bodyPr>
          <a:lstStyle/>
          <a:p>
            <a:r>
              <a:rPr lang="en-US" dirty="0" smtClean="0"/>
              <a:t>Start at home page; click </a:t>
            </a:r>
            <a:r>
              <a:rPr lang="en-US" dirty="0"/>
              <a:t>on </a:t>
            </a:r>
            <a:r>
              <a:rPr lang="en-US" b="1" i="1" dirty="0" smtClean="0"/>
              <a:t>Manager Tutorials</a:t>
            </a:r>
            <a:r>
              <a:rPr lang="en-US" dirty="0"/>
              <a:t> </a:t>
            </a:r>
            <a:r>
              <a:rPr lang="en-US" dirty="0" smtClean="0"/>
              <a:t>(located </a:t>
            </a:r>
            <a:r>
              <a:rPr lang="en-US" dirty="0"/>
              <a:t>on the right)</a:t>
            </a:r>
          </a:p>
          <a:p>
            <a:r>
              <a:rPr lang="en-US" dirty="0" smtClean="0"/>
              <a:t>Click </a:t>
            </a:r>
            <a:r>
              <a:rPr lang="en-US" dirty="0"/>
              <a:t>on </a:t>
            </a:r>
            <a:r>
              <a:rPr lang="en-US" b="1" i="1" dirty="0" smtClean="0"/>
              <a:t>Path </a:t>
            </a:r>
            <a:r>
              <a:rPr lang="en-US" b="1" i="1" dirty="0"/>
              <a:t>Completion in Printed </a:t>
            </a:r>
            <a:r>
              <a:rPr lang="en-US" b="1" i="1" dirty="0" smtClean="0"/>
              <a:t>Materials</a:t>
            </a:r>
            <a:r>
              <a:rPr lang="en-US" dirty="0" smtClean="0"/>
              <a:t> for </a:t>
            </a:r>
            <a:r>
              <a:rPr lang="en-US" dirty="0"/>
              <a:t>three </a:t>
            </a:r>
            <a:r>
              <a:rPr lang="en-US" dirty="0" smtClean="0"/>
              <a:t>tutorials</a:t>
            </a:r>
            <a:r>
              <a:rPr lang="en-US" dirty="0"/>
              <a:t> </a:t>
            </a:r>
          </a:p>
          <a:p>
            <a:pPr lvl="1"/>
            <a:r>
              <a:rPr lang="en-US" dirty="0">
                <a:solidFill>
                  <a:srgbClr val="800000"/>
                </a:solidFill>
              </a:rPr>
              <a:t>Path Completion in Printed Materials Overview</a:t>
            </a:r>
          </a:p>
          <a:p>
            <a:pPr lvl="1"/>
            <a:r>
              <a:rPr lang="en-US" dirty="0">
                <a:solidFill>
                  <a:srgbClr val="800000"/>
                </a:solidFill>
              </a:rPr>
              <a:t>Validating Project and Level Completion (Paths in Print)</a:t>
            </a:r>
          </a:p>
          <a:p>
            <a:pPr lvl="1"/>
            <a:r>
              <a:rPr lang="en-US" dirty="0">
                <a:solidFill>
                  <a:srgbClr val="800000"/>
                </a:solidFill>
              </a:rPr>
              <a:t>Printing Certificates (Paths in Print)</a:t>
            </a:r>
          </a:p>
          <a:p>
            <a:r>
              <a:rPr lang="en-US" dirty="0"/>
              <a:t>Select the desired tutorial, then launch. Once the tutorial opens, click continue.</a:t>
            </a:r>
          </a:p>
        </p:txBody>
      </p:sp>
    </p:spTree>
    <p:extLst>
      <p:ext uri="{BB962C8B-B14F-4D97-AF65-F5344CB8AC3E}">
        <p14:creationId xmlns:p14="http://schemas.microsoft.com/office/powerpoint/2010/main" val="3273574242"/>
      </p:ext>
    </p:extLst>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4687614" y="3594846"/>
            <a:ext cx="1905000" cy="242495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454473"/>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152400" y="4800600"/>
            <a:ext cx="2286000" cy="2286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2395798"/>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23400-9E79-4ADB-8BEC-046A26CBA291}"/>
              </a:ext>
            </a:extLst>
          </p:cNvPr>
          <p:cNvSpPr>
            <a:spLocks noGrp="1"/>
          </p:cNvSpPr>
          <p:nvPr>
            <p:ph type="title"/>
          </p:nvPr>
        </p:nvSpPr>
        <p:spPr/>
        <p:txBody>
          <a:bodyPr/>
          <a:lstStyle/>
          <a:p>
            <a:r>
              <a:rPr lang="en-US" dirty="0" smtClean="0"/>
              <a:t>Learn </a:t>
            </a:r>
            <a:r>
              <a:rPr lang="en-US" dirty="0"/>
              <a:t>Base Camp as a </a:t>
            </a:r>
            <a:r>
              <a:rPr lang="en-US" dirty="0" smtClean="0"/>
              <a:t>Member</a:t>
            </a:r>
            <a:endParaRPr lang="en-US" dirty="0"/>
          </a:p>
        </p:txBody>
      </p:sp>
      <p:sp>
        <p:nvSpPr>
          <p:cNvPr id="3" name="Content Placeholder 2">
            <a:extLst>
              <a:ext uri="{FF2B5EF4-FFF2-40B4-BE49-F238E27FC236}">
                <a16:creationId xmlns:a16="http://schemas.microsoft.com/office/drawing/2014/main" xmlns="" id="{2F4BD50F-EC6B-4B3E-8C4D-5559E6429AA2}"/>
              </a:ext>
            </a:extLst>
          </p:cNvPr>
          <p:cNvSpPr>
            <a:spLocks noGrp="1"/>
          </p:cNvSpPr>
          <p:nvPr>
            <p:ph idx="1"/>
          </p:nvPr>
        </p:nvSpPr>
        <p:spPr/>
        <p:txBody>
          <a:bodyPr/>
          <a:lstStyle/>
          <a:p>
            <a:r>
              <a:rPr lang="en-US" dirty="0" smtClean="0"/>
              <a:t>Start at </a:t>
            </a:r>
            <a:r>
              <a:rPr lang="en-US" dirty="0"/>
              <a:t>www.toastmasters.org/start-pathways </a:t>
            </a:r>
            <a:r>
              <a:rPr lang="en-US" dirty="0" smtClean="0"/>
              <a:t> (which launches your member login)</a:t>
            </a:r>
            <a:endParaRPr lang="en-US" dirty="0"/>
          </a:p>
          <a:p>
            <a:r>
              <a:rPr lang="en-US" dirty="0"/>
              <a:t>Click </a:t>
            </a:r>
            <a:r>
              <a:rPr lang="en-US" b="1" i="1" dirty="0" smtClean="0"/>
              <a:t>Go to Base Camp </a:t>
            </a:r>
            <a:r>
              <a:rPr lang="en-US" dirty="0" smtClean="0"/>
              <a:t>from </a:t>
            </a:r>
            <a:r>
              <a:rPr lang="en-US" b="1" i="1" dirty="0"/>
              <a:t>Access my path through Base Camp</a:t>
            </a:r>
            <a:r>
              <a:rPr lang="en-US" dirty="0"/>
              <a:t> </a:t>
            </a:r>
            <a:r>
              <a:rPr lang="en-US" dirty="0" smtClean="0"/>
              <a:t>box</a:t>
            </a:r>
          </a:p>
          <a:p>
            <a:r>
              <a:rPr lang="en-US" dirty="0" smtClean="0"/>
              <a:t>Click on Tutorials and Resources</a:t>
            </a:r>
          </a:p>
          <a:p>
            <a:r>
              <a:rPr lang="en-US" dirty="0" smtClean="0"/>
              <a:t>Explore resources available within </a:t>
            </a:r>
            <a:r>
              <a:rPr lang="en-US" b="1" i="1" dirty="0" smtClean="0"/>
              <a:t>Base Camp Manager (tutorials, reference guides in English)</a:t>
            </a:r>
          </a:p>
          <a:p>
            <a:pPr marL="0" indent="0">
              <a:buNone/>
            </a:pPr>
            <a:endParaRPr lang="en-US" b="1" i="1" dirty="0" smtClean="0"/>
          </a:p>
          <a:p>
            <a:endParaRPr lang="en-US" dirty="0"/>
          </a:p>
        </p:txBody>
      </p:sp>
    </p:spTree>
    <p:extLst>
      <p:ext uri="{BB962C8B-B14F-4D97-AF65-F5344CB8AC3E}">
        <p14:creationId xmlns:p14="http://schemas.microsoft.com/office/powerpoint/2010/main" val="799838497"/>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xmlns="" id="{F9C3DE07-43D0-469D-A414-BBF6B26B6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20200" cy="712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816729"/>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xmlns="" id="{504879E7-FED6-41B1-B332-43103A94AAE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38204"/>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a:off x="3276600" y="4800600"/>
            <a:ext cx="3048000" cy="6858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8855616"/>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8189"/>
          <a:stretch/>
        </p:blipFill>
        <p:spPr bwMode="auto">
          <a:xfrm>
            <a:off x="-1" y="0"/>
            <a:ext cx="9141373" cy="746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486103" y="762000"/>
            <a:ext cx="1418897" cy="6858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145947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26125" y="2895600"/>
            <a:ext cx="1550275" cy="135583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793209"/>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le 5"/>
          <p:cNvSpPr/>
          <p:nvPr/>
        </p:nvSpPr>
        <p:spPr>
          <a:xfrm>
            <a:off x="4572000" y="110359"/>
            <a:ext cx="809297" cy="49924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75897" y="3573517"/>
            <a:ext cx="1550275" cy="92228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425700" y="685800"/>
            <a:ext cx="809297" cy="49924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79320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D23400-9E79-4ADB-8BEC-046A26CBA291}"/>
              </a:ext>
            </a:extLst>
          </p:cNvPr>
          <p:cNvSpPr>
            <a:spLocks noGrp="1"/>
          </p:cNvSpPr>
          <p:nvPr>
            <p:ph type="title"/>
          </p:nvPr>
        </p:nvSpPr>
        <p:spPr/>
        <p:txBody>
          <a:bodyPr/>
          <a:lstStyle/>
          <a:p>
            <a:r>
              <a:rPr lang="en-US" dirty="0"/>
              <a:t>Access Base Camp as a Manager</a:t>
            </a:r>
          </a:p>
        </p:txBody>
      </p:sp>
      <p:sp>
        <p:nvSpPr>
          <p:cNvPr id="3" name="Content Placeholder 2">
            <a:extLst>
              <a:ext uri="{FF2B5EF4-FFF2-40B4-BE49-F238E27FC236}">
                <a16:creationId xmlns:a16="http://schemas.microsoft.com/office/drawing/2014/main" xmlns="" id="{2F4BD50F-EC6B-4B3E-8C4D-5559E6429AA2}"/>
              </a:ext>
            </a:extLst>
          </p:cNvPr>
          <p:cNvSpPr>
            <a:spLocks noGrp="1"/>
          </p:cNvSpPr>
          <p:nvPr>
            <p:ph idx="1"/>
          </p:nvPr>
        </p:nvSpPr>
        <p:spPr/>
        <p:txBody>
          <a:bodyPr/>
          <a:lstStyle/>
          <a:p>
            <a:r>
              <a:rPr lang="en-US" dirty="0" smtClean="0"/>
              <a:t>Start at </a:t>
            </a:r>
            <a:r>
              <a:rPr lang="en-US" dirty="0"/>
              <a:t>www.toastmasters.org/start-pathways </a:t>
            </a:r>
            <a:r>
              <a:rPr lang="en-US" dirty="0" smtClean="0"/>
              <a:t> (which launches your member login)</a:t>
            </a:r>
            <a:endParaRPr lang="en-US" dirty="0"/>
          </a:p>
          <a:p>
            <a:r>
              <a:rPr lang="en-US" dirty="0"/>
              <a:t>Click </a:t>
            </a:r>
            <a:r>
              <a:rPr lang="en-US" b="1" i="1" dirty="0"/>
              <a:t>Log in as Base Camp Manager</a:t>
            </a:r>
            <a:r>
              <a:rPr lang="en-US" dirty="0"/>
              <a:t> from </a:t>
            </a:r>
            <a:r>
              <a:rPr lang="en-US" b="1" i="1" dirty="0"/>
              <a:t>Access my path through Base Camp</a:t>
            </a:r>
            <a:r>
              <a:rPr lang="en-US" dirty="0"/>
              <a:t> </a:t>
            </a:r>
            <a:r>
              <a:rPr lang="en-US" dirty="0" smtClean="0"/>
              <a:t>box (if you belong to multiple clubs, select the appropriate club name)</a:t>
            </a:r>
            <a:endParaRPr lang="en-US" dirty="0"/>
          </a:p>
          <a:p>
            <a:r>
              <a:rPr lang="en-US" dirty="0" smtClean="0"/>
              <a:t>Don’t see this option? Ask another officer to verify in Club Central (Club Administration) that you </a:t>
            </a:r>
            <a:r>
              <a:rPr lang="en-US" dirty="0"/>
              <a:t>are listed </a:t>
            </a:r>
            <a:r>
              <a:rPr lang="en-US" dirty="0" smtClean="0"/>
              <a:t>correctly as President</a:t>
            </a:r>
            <a:r>
              <a:rPr lang="en-US" dirty="0"/>
              <a:t>, </a:t>
            </a:r>
            <a:r>
              <a:rPr lang="en-US" dirty="0" smtClean="0"/>
              <a:t>VPE or Secretary. Access begins July 1.</a:t>
            </a:r>
            <a:endParaRPr lang="en-US" dirty="0"/>
          </a:p>
        </p:txBody>
      </p:sp>
    </p:spTree>
    <p:extLst>
      <p:ext uri="{BB962C8B-B14F-4D97-AF65-F5344CB8AC3E}">
        <p14:creationId xmlns:p14="http://schemas.microsoft.com/office/powerpoint/2010/main" val="369108659"/>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a:off x="3276600" y="5410200"/>
            <a:ext cx="3048000" cy="6858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6028439"/>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16482</TotalTime>
  <Words>762</Words>
  <Application>Microsoft Office PowerPoint</Application>
  <PresentationFormat>On-screen Show (4:3)</PresentationFormat>
  <Paragraphs>85</Paragraphs>
  <Slides>31</Slides>
  <Notes>11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TI Corporate: 4x3 – Title &amp; Content</vt:lpstr>
      <vt:lpstr>Base Camp Managers</vt:lpstr>
      <vt:lpstr>Agenda</vt:lpstr>
      <vt:lpstr>Learn Base Camp as a Member</vt:lpstr>
      <vt:lpstr>PowerPoint Presentation</vt:lpstr>
      <vt:lpstr>PowerPoint Presentation</vt:lpstr>
      <vt:lpstr>PowerPoint Presentation</vt:lpstr>
      <vt:lpstr>PowerPoint Presentation</vt:lpstr>
      <vt:lpstr>Access Base Camp as a Manager</vt:lpstr>
      <vt:lpstr>PowerPoint Presentation</vt:lpstr>
      <vt:lpstr>Learn what to do with built-in Tutorials!</vt:lpstr>
      <vt:lpstr>PowerPoint Presentation</vt:lpstr>
      <vt:lpstr>PowerPoint Presentation</vt:lpstr>
      <vt:lpstr>PowerPoint Presentation</vt:lpstr>
      <vt:lpstr>Approve a Pending Request</vt:lpstr>
      <vt:lpstr>PowerPoint Presentation</vt:lpstr>
      <vt:lpstr>PowerPoint Presentation</vt:lpstr>
      <vt:lpstr>Print Certificate (20-30 seconds) </vt:lpstr>
      <vt:lpstr>PowerPoint Presentation</vt:lpstr>
      <vt:lpstr>PowerPoint Presentation</vt:lpstr>
      <vt:lpstr>PowerPoint Presentation</vt:lpstr>
      <vt:lpstr>PowerPoint Presentation</vt:lpstr>
      <vt:lpstr>PowerPoint Presentation</vt:lpstr>
      <vt:lpstr>View Progress Dashboards</vt:lpstr>
      <vt:lpstr>PowerPoint Presentation</vt:lpstr>
      <vt:lpstr>PowerPoint Presentation</vt:lpstr>
      <vt:lpstr>PowerPoint Presentation</vt:lpstr>
      <vt:lpstr>Support Members with Print Materials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Kathy</cp:lastModifiedBy>
  <cp:revision>455</cp:revision>
  <cp:lastPrinted>2017-08-03T22:39:42Z</cp:lastPrinted>
  <dcterms:created xsi:type="dcterms:W3CDTF">2011-07-13T15:20:37Z</dcterms:created>
  <dcterms:modified xsi:type="dcterms:W3CDTF">2019-05-26T17:11:05Z</dcterms:modified>
</cp:coreProperties>
</file>